
<file path=[Content_Types].xml><?xml version="1.0" encoding="utf-8"?>
<Types xmlns="http://schemas.openxmlformats.org/package/2006/content-types">
  <Default Extension="png" ContentType="image/png"/>
  <Default Extension="tmp" ContentType="image/png"/>
  <Default Extension="mp3" ContentType="audio/mpeg"/>
  <Default Extension="svg" ContentType="image/svg+xml"/>
  <Default Extension="jpeg" ContentType="image/jpeg"/>
  <Default Extension="m4a" ContentType="audio/mp4"/>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7"/>
  </p:notesMasterIdLst>
  <p:sldIdLst>
    <p:sldId id="536" r:id="rId2"/>
    <p:sldId id="258" r:id="rId3"/>
    <p:sldId id="256" r:id="rId4"/>
    <p:sldId id="260" r:id="rId5"/>
    <p:sldId id="1454" r:id="rId6"/>
    <p:sldId id="1444" r:id="rId7"/>
    <p:sldId id="1445" r:id="rId8"/>
    <p:sldId id="1446" r:id="rId9"/>
    <p:sldId id="257" r:id="rId10"/>
    <p:sldId id="261" r:id="rId11"/>
    <p:sldId id="1447" r:id="rId12"/>
    <p:sldId id="1448" r:id="rId13"/>
    <p:sldId id="1455" r:id="rId14"/>
    <p:sldId id="264" r:id="rId15"/>
    <p:sldId id="1449" r:id="rId16"/>
    <p:sldId id="1450" r:id="rId17"/>
    <p:sldId id="1451" r:id="rId18"/>
    <p:sldId id="1452" r:id="rId19"/>
    <p:sldId id="1453" r:id="rId20"/>
    <p:sldId id="263" r:id="rId21"/>
    <p:sldId id="265" r:id="rId22"/>
    <p:sldId id="266" r:id="rId23"/>
    <p:sldId id="267" r:id="rId24"/>
    <p:sldId id="268" r:id="rId25"/>
    <p:sldId id="269" r:id="rId26"/>
    <p:sldId id="270" r:id="rId27"/>
    <p:sldId id="297" r:id="rId28"/>
    <p:sldId id="299" r:id="rId29"/>
    <p:sldId id="310" r:id="rId30"/>
    <p:sldId id="309" r:id="rId31"/>
    <p:sldId id="313" r:id="rId32"/>
    <p:sldId id="305" r:id="rId33"/>
    <p:sldId id="312" r:id="rId34"/>
    <p:sldId id="306" r:id="rId35"/>
    <p:sldId id="1456" r:id="rId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3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FF33"/>
    <a:srgbClr val="FFFF85"/>
    <a:srgbClr val="FFFF81"/>
    <a:srgbClr val="9FE6FF"/>
    <a:srgbClr val="FFB9B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441" autoAdjust="0"/>
    <p:restoredTop sz="94660"/>
  </p:normalViewPr>
  <p:slideViewPr>
    <p:cSldViewPr snapToGrid="0">
      <p:cViewPr>
        <p:scale>
          <a:sx n="66" d="100"/>
          <a:sy n="66" d="100"/>
        </p:scale>
        <p:origin x="331" y="38"/>
      </p:cViewPr>
      <p:guideLst>
        <p:guide pos="3840"/>
        <p:guide orient="horz" pos="213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DD128A-E31C-4F89-826C-A0D6A03778F9}" type="datetimeFigureOut">
              <a:rPr lang="en-US" smtClean="0"/>
              <a:t>2/25/2022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0725A0-1E99-4FAD-8D5F-DDB9D369D31B}" type="slidenum">
              <a:rPr lang="en-US" smtClean="0"/>
              <a:t>‹#›</a:t>
            </a:fld>
            <a:endParaRPr lang="en-US"/>
          </a:p>
        </p:txBody>
      </p:sp>
    </p:spTree>
    <p:extLst>
      <p:ext uri="{BB962C8B-B14F-4D97-AF65-F5344CB8AC3E}">
        <p14:creationId xmlns:p14="http://schemas.microsoft.com/office/powerpoint/2010/main" val="26710375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2BB8D8C-6210-456C-AF2F-59FA70A3E8DC}" type="datetimeFigureOut">
              <a:rPr lang="en-US" smtClean="0"/>
              <a:t>2/25/2022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49DF68-4483-4D96-9B8F-8953B17269A1}" type="slidenum">
              <a:rPr lang="en-US" smtClean="0"/>
              <a:t>‹#›</a:t>
            </a:fld>
            <a:endParaRPr lang="en-US"/>
          </a:p>
        </p:txBody>
      </p:sp>
    </p:spTree>
    <p:extLst>
      <p:ext uri="{BB962C8B-B14F-4D97-AF65-F5344CB8AC3E}">
        <p14:creationId xmlns:p14="http://schemas.microsoft.com/office/powerpoint/2010/main" val="23808642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2BB8D8C-6210-456C-AF2F-59FA70A3E8DC}" type="datetimeFigureOut">
              <a:rPr lang="en-US" smtClean="0"/>
              <a:t>2/25/2022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49DF68-4483-4D96-9B8F-8953B17269A1}" type="slidenum">
              <a:rPr lang="en-US" smtClean="0"/>
              <a:t>‹#›</a:t>
            </a:fld>
            <a:endParaRPr lang="en-US"/>
          </a:p>
        </p:txBody>
      </p:sp>
    </p:spTree>
    <p:extLst>
      <p:ext uri="{BB962C8B-B14F-4D97-AF65-F5344CB8AC3E}">
        <p14:creationId xmlns:p14="http://schemas.microsoft.com/office/powerpoint/2010/main" val="11571511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2BB8D8C-6210-456C-AF2F-59FA70A3E8DC}" type="datetimeFigureOut">
              <a:rPr lang="en-US" smtClean="0"/>
              <a:t>2/25/2022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49DF68-4483-4D96-9B8F-8953B17269A1}" type="slidenum">
              <a:rPr lang="en-US" smtClean="0"/>
              <a:t>‹#›</a:t>
            </a:fld>
            <a:endParaRPr lang="en-US"/>
          </a:p>
        </p:txBody>
      </p:sp>
    </p:spTree>
    <p:extLst>
      <p:ext uri="{BB962C8B-B14F-4D97-AF65-F5344CB8AC3E}">
        <p14:creationId xmlns:p14="http://schemas.microsoft.com/office/powerpoint/2010/main" val="39362212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2BB8D8C-6210-456C-AF2F-59FA70A3E8DC}" type="datetimeFigureOut">
              <a:rPr lang="en-US" smtClean="0"/>
              <a:t>2/25/2022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49DF68-4483-4D96-9B8F-8953B17269A1}" type="slidenum">
              <a:rPr lang="en-US" smtClean="0"/>
              <a:t>‹#›</a:t>
            </a:fld>
            <a:endParaRPr lang="en-US"/>
          </a:p>
        </p:txBody>
      </p:sp>
    </p:spTree>
    <p:extLst>
      <p:ext uri="{BB962C8B-B14F-4D97-AF65-F5344CB8AC3E}">
        <p14:creationId xmlns:p14="http://schemas.microsoft.com/office/powerpoint/2010/main" val="2561597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2BB8D8C-6210-456C-AF2F-59FA70A3E8DC}" type="datetimeFigureOut">
              <a:rPr lang="en-US" smtClean="0"/>
              <a:t>2/25/2022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49DF68-4483-4D96-9B8F-8953B17269A1}" type="slidenum">
              <a:rPr lang="en-US" smtClean="0"/>
              <a:t>‹#›</a:t>
            </a:fld>
            <a:endParaRPr lang="en-US"/>
          </a:p>
        </p:txBody>
      </p:sp>
    </p:spTree>
    <p:extLst>
      <p:ext uri="{BB962C8B-B14F-4D97-AF65-F5344CB8AC3E}">
        <p14:creationId xmlns:p14="http://schemas.microsoft.com/office/powerpoint/2010/main" val="22397403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2BB8D8C-6210-456C-AF2F-59FA70A3E8DC}" type="datetimeFigureOut">
              <a:rPr lang="en-US" smtClean="0"/>
              <a:t>2/25/2022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49DF68-4483-4D96-9B8F-8953B17269A1}" type="slidenum">
              <a:rPr lang="en-US" smtClean="0"/>
              <a:t>‹#›</a:t>
            </a:fld>
            <a:endParaRPr lang="en-US"/>
          </a:p>
        </p:txBody>
      </p:sp>
    </p:spTree>
    <p:extLst>
      <p:ext uri="{BB962C8B-B14F-4D97-AF65-F5344CB8AC3E}">
        <p14:creationId xmlns:p14="http://schemas.microsoft.com/office/powerpoint/2010/main" val="21103386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2BB8D8C-6210-456C-AF2F-59FA70A3E8DC}" type="datetimeFigureOut">
              <a:rPr lang="en-US" smtClean="0"/>
              <a:t>2/25/2022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149DF68-4483-4D96-9B8F-8953B17269A1}" type="slidenum">
              <a:rPr lang="en-US" smtClean="0"/>
              <a:t>‹#›</a:t>
            </a:fld>
            <a:endParaRPr lang="en-US"/>
          </a:p>
        </p:txBody>
      </p:sp>
    </p:spTree>
    <p:extLst>
      <p:ext uri="{BB962C8B-B14F-4D97-AF65-F5344CB8AC3E}">
        <p14:creationId xmlns:p14="http://schemas.microsoft.com/office/powerpoint/2010/main" val="36039174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2BB8D8C-6210-456C-AF2F-59FA70A3E8DC}" type="datetimeFigureOut">
              <a:rPr lang="en-US" smtClean="0"/>
              <a:t>2/25/2022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149DF68-4483-4D96-9B8F-8953B17269A1}" type="slidenum">
              <a:rPr lang="en-US" smtClean="0"/>
              <a:t>‹#›</a:t>
            </a:fld>
            <a:endParaRPr lang="en-US"/>
          </a:p>
        </p:txBody>
      </p:sp>
    </p:spTree>
    <p:extLst>
      <p:ext uri="{BB962C8B-B14F-4D97-AF65-F5344CB8AC3E}">
        <p14:creationId xmlns:p14="http://schemas.microsoft.com/office/powerpoint/2010/main" val="22849047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BB8D8C-6210-456C-AF2F-59FA70A3E8DC}" type="datetimeFigureOut">
              <a:rPr lang="en-US" smtClean="0"/>
              <a:t>2/25/2022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149DF68-4483-4D96-9B8F-8953B17269A1}" type="slidenum">
              <a:rPr lang="en-US" smtClean="0"/>
              <a:t>‹#›</a:t>
            </a:fld>
            <a:endParaRPr lang="en-US"/>
          </a:p>
        </p:txBody>
      </p:sp>
    </p:spTree>
    <p:extLst>
      <p:ext uri="{BB962C8B-B14F-4D97-AF65-F5344CB8AC3E}">
        <p14:creationId xmlns:p14="http://schemas.microsoft.com/office/powerpoint/2010/main" val="28742066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2BB8D8C-6210-456C-AF2F-59FA70A3E8DC}" type="datetimeFigureOut">
              <a:rPr lang="en-US" smtClean="0"/>
              <a:t>2/25/2022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49DF68-4483-4D96-9B8F-8953B17269A1}" type="slidenum">
              <a:rPr lang="en-US" smtClean="0"/>
              <a:t>‹#›</a:t>
            </a:fld>
            <a:endParaRPr lang="en-US"/>
          </a:p>
        </p:txBody>
      </p:sp>
    </p:spTree>
    <p:extLst>
      <p:ext uri="{BB962C8B-B14F-4D97-AF65-F5344CB8AC3E}">
        <p14:creationId xmlns:p14="http://schemas.microsoft.com/office/powerpoint/2010/main" val="27720509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2BB8D8C-6210-456C-AF2F-59FA70A3E8DC}" type="datetimeFigureOut">
              <a:rPr lang="en-US" smtClean="0"/>
              <a:t>2/25/2022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49DF68-4483-4D96-9B8F-8953B17269A1}" type="slidenum">
              <a:rPr lang="en-US" smtClean="0"/>
              <a:t>‹#›</a:t>
            </a:fld>
            <a:endParaRPr lang="en-US"/>
          </a:p>
        </p:txBody>
      </p:sp>
    </p:spTree>
    <p:extLst>
      <p:ext uri="{BB962C8B-B14F-4D97-AF65-F5344CB8AC3E}">
        <p14:creationId xmlns:p14="http://schemas.microsoft.com/office/powerpoint/2010/main" val="33395316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BB8D8C-6210-456C-AF2F-59FA70A3E8DC}" type="datetimeFigureOut">
              <a:rPr lang="en-US" smtClean="0"/>
              <a:t>2/25/2022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49DF68-4483-4D96-9B8F-8953B17269A1}" type="slidenum">
              <a:rPr lang="en-US" smtClean="0"/>
              <a:t>‹#›</a:t>
            </a:fld>
            <a:endParaRPr lang="en-US"/>
          </a:p>
        </p:txBody>
      </p:sp>
    </p:spTree>
    <p:extLst>
      <p:ext uri="{BB962C8B-B14F-4D97-AF65-F5344CB8AC3E}">
        <p14:creationId xmlns:p14="http://schemas.microsoft.com/office/powerpoint/2010/main" val="16608319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7.xml"/><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4.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5.wdp"/><Relationship Id="rId5" Type="http://schemas.openxmlformats.org/officeDocument/2006/relationships/image" Target="../media/image33.png"/><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37.jpeg"/><Relationship Id="rId1" Type="http://schemas.openxmlformats.org/officeDocument/2006/relationships/slideLayout" Target="../slideLayouts/slideLayout7.xml"/><Relationship Id="rId4" Type="http://schemas.openxmlformats.org/officeDocument/2006/relationships/image" Target="../media/image39.gif"/></Relationships>
</file>

<file path=ppt/slides/_rels/slide2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jpeg"/><Relationship Id="rId4" Type="http://schemas.microsoft.com/office/2007/relationships/hdphoto" Target="../media/hdphoto7.wdp"/></Relationships>
</file>

<file path=ppt/slides/_rels/slide25.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microsoft.com/office/2007/relationships/hdphoto" Target="../media/hdphoto9.wdp"/><Relationship Id="rId5" Type="http://schemas.openxmlformats.org/officeDocument/2006/relationships/image" Target="../media/image49.png"/><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microsoft.com/office/2007/relationships/hdphoto" Target="../media/hdphoto9.wdp"/><Relationship Id="rId5" Type="http://schemas.openxmlformats.org/officeDocument/2006/relationships/image" Target="../media/image49.png"/><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microsoft.com/office/2007/relationships/hdphoto" Target="../media/hdphoto9.wdp"/><Relationship Id="rId5" Type="http://schemas.openxmlformats.org/officeDocument/2006/relationships/image" Target="../media/image49.pn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tmp"/><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microsoft.com/office/2007/relationships/hdphoto" Target="../media/hdphoto9.wdp"/><Relationship Id="rId5" Type="http://schemas.openxmlformats.org/officeDocument/2006/relationships/image" Target="../media/image49.png"/><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microsoft.com/office/2007/relationships/hdphoto" Target="../media/hdphoto9.wdp"/><Relationship Id="rId5" Type="http://schemas.openxmlformats.org/officeDocument/2006/relationships/image" Target="../media/image49.png"/><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microsoft.com/office/2007/relationships/hdphoto" Target="../media/hdphoto9.wdp"/><Relationship Id="rId5" Type="http://schemas.openxmlformats.org/officeDocument/2006/relationships/image" Target="../media/image49.png"/><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microsoft.com/office/2007/relationships/hdphoto" Target="../media/hdphoto9.wdp"/><Relationship Id="rId5" Type="http://schemas.openxmlformats.org/officeDocument/2006/relationships/image" Target="../media/image49.png"/><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microsoft.com/office/2007/relationships/hdphoto" Target="../media/hdphoto9.wdp"/><Relationship Id="rId5" Type="http://schemas.openxmlformats.org/officeDocument/2006/relationships/image" Target="../media/image49.png"/><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2" Type="http://schemas.openxmlformats.org/officeDocument/2006/relationships/image" Target="../media/image50.gi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0.gif"/><Relationship Id="rId2" Type="http://schemas.openxmlformats.org/officeDocument/2006/relationships/image" Target="../media/image7.jp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9.png"/><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descr="اللهم احفظني بالاسلام قائما | Islamic prayer, Quran tafseer, Hadeeth">
            <a:extLst>
              <a:ext uri="{FF2B5EF4-FFF2-40B4-BE49-F238E27FC236}">
                <a16:creationId xmlns:a16="http://schemas.microsoft.com/office/drawing/2014/main" id="{044A1358-AD4F-4ED8-B66A-4039318A36D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828800" y="-15240"/>
            <a:ext cx="85344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صورة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0"/>
            <a:ext cx="3229337" cy="3865944"/>
          </a:xfrm>
          <a:prstGeom prst="rect">
            <a:avLst/>
          </a:prstGeom>
        </p:spPr>
      </p:pic>
    </p:spTree>
    <p:extLst>
      <p:ext uri="{BB962C8B-B14F-4D97-AF65-F5344CB8AC3E}">
        <p14:creationId xmlns:p14="http://schemas.microsoft.com/office/powerpoint/2010/main" val="14411784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A5F744F1-823F-4A92-B73B-0F6767FCBCAF}"/>
              </a:ext>
            </a:extLst>
          </p:cNvPr>
          <p:cNvPicPr>
            <a:picLocks noChangeAspect="1"/>
          </p:cNvPicPr>
          <p:nvPr/>
        </p:nvPicPr>
        <p:blipFill>
          <a:blip r:embed="rId2"/>
          <a:stretch>
            <a:fillRect/>
          </a:stretch>
        </p:blipFill>
        <p:spPr>
          <a:xfrm>
            <a:off x="620799" y="1071153"/>
            <a:ext cx="10822297" cy="4911635"/>
          </a:xfrm>
          <a:prstGeom prst="rect">
            <a:avLst/>
          </a:prstGeom>
        </p:spPr>
      </p:pic>
      <p:sp>
        <p:nvSpPr>
          <p:cNvPr id="6" name="مربع نص 5">
            <a:extLst>
              <a:ext uri="{FF2B5EF4-FFF2-40B4-BE49-F238E27FC236}">
                <a16:creationId xmlns:a16="http://schemas.microsoft.com/office/drawing/2014/main" id="{58027D96-48A1-421A-A272-661E7BE4D7BA}"/>
              </a:ext>
            </a:extLst>
          </p:cNvPr>
          <p:cNvSpPr txBox="1"/>
          <p:nvPr/>
        </p:nvSpPr>
        <p:spPr>
          <a:xfrm>
            <a:off x="7798526" y="2821577"/>
            <a:ext cx="840295" cy="1015663"/>
          </a:xfrm>
          <a:prstGeom prst="rect">
            <a:avLst/>
          </a:prstGeom>
          <a:noFill/>
        </p:spPr>
        <p:txBody>
          <a:bodyPr wrap="none" rtlCol="1">
            <a:spAutoFit/>
          </a:bodyPr>
          <a:lstStyle/>
          <a:p>
            <a:r>
              <a:rPr lang="ar-JO" sz="6000" b="1" dirty="0">
                <a:solidFill>
                  <a:srgbClr val="00B0F0"/>
                </a:solidFill>
              </a:rPr>
              <a:t>الله</a:t>
            </a:r>
          </a:p>
        </p:txBody>
      </p:sp>
      <p:sp>
        <p:nvSpPr>
          <p:cNvPr id="8" name="مربع نص 7">
            <a:extLst>
              <a:ext uri="{FF2B5EF4-FFF2-40B4-BE49-F238E27FC236}">
                <a16:creationId xmlns:a16="http://schemas.microsoft.com/office/drawing/2014/main" id="{ABF32324-EE0E-41BD-8C25-8D214FCF8E12}"/>
              </a:ext>
            </a:extLst>
          </p:cNvPr>
          <p:cNvSpPr txBox="1"/>
          <p:nvPr/>
        </p:nvSpPr>
        <p:spPr>
          <a:xfrm>
            <a:off x="6762024" y="3592285"/>
            <a:ext cx="2073003" cy="1015663"/>
          </a:xfrm>
          <a:prstGeom prst="rect">
            <a:avLst/>
          </a:prstGeom>
          <a:noFill/>
        </p:spPr>
        <p:txBody>
          <a:bodyPr wrap="none" rtlCol="1">
            <a:spAutoFit/>
          </a:bodyPr>
          <a:lstStyle/>
          <a:p>
            <a:r>
              <a:rPr lang="ar-JO" sz="6000" b="1" dirty="0">
                <a:solidFill>
                  <a:srgbClr val="00B050"/>
                </a:solidFill>
              </a:rPr>
              <a:t>الْمَلائِكة</a:t>
            </a:r>
          </a:p>
        </p:txBody>
      </p:sp>
      <p:sp>
        <p:nvSpPr>
          <p:cNvPr id="9" name="مربع نص 8">
            <a:extLst>
              <a:ext uri="{FF2B5EF4-FFF2-40B4-BE49-F238E27FC236}">
                <a16:creationId xmlns:a16="http://schemas.microsoft.com/office/drawing/2014/main" id="{9DA2C0CB-9305-4B47-B91B-21A43F00C67E}"/>
              </a:ext>
            </a:extLst>
          </p:cNvPr>
          <p:cNvSpPr txBox="1"/>
          <p:nvPr/>
        </p:nvSpPr>
        <p:spPr>
          <a:xfrm>
            <a:off x="6431986" y="4359752"/>
            <a:ext cx="2491388" cy="1015663"/>
          </a:xfrm>
          <a:prstGeom prst="rect">
            <a:avLst/>
          </a:prstGeom>
          <a:noFill/>
        </p:spPr>
        <p:txBody>
          <a:bodyPr wrap="none" rtlCol="1">
            <a:spAutoFit/>
          </a:bodyPr>
          <a:lstStyle/>
          <a:p>
            <a:r>
              <a:rPr lang="ar-JO" sz="6000" b="1" dirty="0">
                <a:solidFill>
                  <a:srgbClr val="FF0000"/>
                </a:solidFill>
              </a:rPr>
              <a:t>الْمُؤمِنون</a:t>
            </a:r>
          </a:p>
        </p:txBody>
      </p:sp>
    </p:spTree>
    <p:extLst>
      <p:ext uri="{BB962C8B-B14F-4D97-AF65-F5344CB8AC3E}">
        <p14:creationId xmlns:p14="http://schemas.microsoft.com/office/powerpoint/2010/main" val="30393522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3F70A727-60A6-41C3-904E-B21AB926928D}"/>
              </a:ext>
            </a:extLst>
          </p:cNvPr>
          <p:cNvPicPr>
            <a:picLocks noChangeAspect="1"/>
          </p:cNvPicPr>
          <p:nvPr/>
        </p:nvPicPr>
        <p:blipFill>
          <a:blip r:embed="rId2"/>
          <a:stretch>
            <a:fillRect/>
          </a:stretch>
        </p:blipFill>
        <p:spPr>
          <a:xfrm>
            <a:off x="935734" y="645386"/>
            <a:ext cx="10320532" cy="5567227"/>
          </a:xfrm>
          <a:prstGeom prst="rect">
            <a:avLst/>
          </a:prstGeom>
        </p:spPr>
      </p:pic>
    </p:spTree>
    <p:extLst>
      <p:ext uri="{BB962C8B-B14F-4D97-AF65-F5344CB8AC3E}">
        <p14:creationId xmlns:p14="http://schemas.microsoft.com/office/powerpoint/2010/main" val="1957199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92C51A03-D7A6-4665-9BFD-70BE68BCB320}"/>
              </a:ext>
            </a:extLst>
          </p:cNvPr>
          <p:cNvPicPr>
            <a:picLocks noChangeAspect="1"/>
          </p:cNvPicPr>
          <p:nvPr/>
        </p:nvPicPr>
        <p:blipFill>
          <a:blip r:embed="rId2"/>
          <a:stretch>
            <a:fillRect/>
          </a:stretch>
        </p:blipFill>
        <p:spPr>
          <a:xfrm>
            <a:off x="647012" y="1121772"/>
            <a:ext cx="10897975" cy="4614455"/>
          </a:xfrm>
          <a:prstGeom prst="rect">
            <a:avLst/>
          </a:prstGeom>
        </p:spPr>
      </p:pic>
    </p:spTree>
    <p:extLst>
      <p:ext uri="{BB962C8B-B14F-4D97-AF65-F5344CB8AC3E}">
        <p14:creationId xmlns:p14="http://schemas.microsoft.com/office/powerpoint/2010/main" val="984644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a:extLst>
              <a:ext uri="{FF2B5EF4-FFF2-40B4-BE49-F238E27FC236}">
                <a16:creationId xmlns:a16="http://schemas.microsoft.com/office/drawing/2014/main" id="{830A0B11-C386-4DF9-A888-303A2A10E9AF}"/>
              </a:ext>
            </a:extLst>
          </p:cNvPr>
          <p:cNvSpPr/>
          <p:nvPr/>
        </p:nvSpPr>
        <p:spPr>
          <a:xfrm>
            <a:off x="6096000" y="0"/>
            <a:ext cx="6096000" cy="6740307"/>
          </a:xfrm>
          <a:prstGeom prst="rect">
            <a:avLst/>
          </a:prstGeom>
          <a:solidFill>
            <a:schemeClr val="accent5">
              <a:lumMod val="20000"/>
              <a:lumOff val="80000"/>
            </a:schemeClr>
          </a:solidFill>
        </p:spPr>
        <p:style>
          <a:lnRef idx="0">
            <a:schemeClr val="accent3"/>
          </a:lnRef>
          <a:fillRef idx="3">
            <a:schemeClr val="accent3"/>
          </a:fillRef>
          <a:effectRef idx="3">
            <a:schemeClr val="accent3"/>
          </a:effectRef>
          <a:fontRef idx="minor">
            <a:schemeClr val="lt1"/>
          </a:fontRef>
        </p:style>
        <p:txBody>
          <a:bodyPr wrap="square">
            <a:spAutoFit/>
          </a:bodyPr>
          <a:lstStyle/>
          <a:p>
            <a:pPr algn="ctr"/>
            <a:r>
              <a:rPr lang="ar-SA" sz="5400" b="1" dirty="0">
                <a:solidFill>
                  <a:schemeClr val="tx1"/>
                </a:solidFill>
              </a:rPr>
              <a:t>كلما ارتفع صوت الأذان ارتبط قلب المؤمن بنبيه محمد صلى الله عليه وسلم بذكره والصلاة عليه وسؤال الله له الوسيلة فبعد متابعة المؤذن تستحب الصلاة على الرسول صلى الله عليه وسلم</a:t>
            </a:r>
          </a:p>
        </p:txBody>
      </p:sp>
      <p:pic>
        <p:nvPicPr>
          <p:cNvPr id="5" name="Picture 4">
            <a:extLst>
              <a:ext uri="{FF2B5EF4-FFF2-40B4-BE49-F238E27FC236}">
                <a16:creationId xmlns:a16="http://schemas.microsoft.com/office/drawing/2014/main" id="{7D9647D8-EEAD-4F75-9319-1352E2CE184D}"/>
              </a:ext>
            </a:extLst>
          </p:cNvPr>
          <p:cNvPicPr>
            <a:picLocks noChangeAspect="1" noChangeArrowheads="1"/>
          </p:cNvPicPr>
          <p:nvPr/>
        </p:nvPicPr>
        <p:blipFill>
          <a:blip r:embed="rId2"/>
          <a:srcRect/>
          <a:stretch>
            <a:fillRect/>
          </a:stretch>
        </p:blipFill>
        <p:spPr bwMode="auto">
          <a:xfrm>
            <a:off x="133350" y="0"/>
            <a:ext cx="5962650" cy="6740307"/>
          </a:xfrm>
          <a:prstGeom prst="rect">
            <a:avLst/>
          </a:prstGeom>
          <a:ln w="88900" cap="sq" cmpd="thickThin">
            <a:solidFill>
              <a:srgbClr val="FF0000"/>
            </a:solidFill>
            <a:prstDash val="solid"/>
            <a:miter lim="800000"/>
          </a:ln>
          <a:effectLst>
            <a:innerShdw blurRad="76200">
              <a:srgbClr val="000000"/>
            </a:innerShdw>
          </a:effectLst>
        </p:spPr>
      </p:pic>
    </p:spTree>
    <p:extLst>
      <p:ext uri="{BB962C8B-B14F-4D97-AF65-F5344CB8AC3E}">
        <p14:creationId xmlns:p14="http://schemas.microsoft.com/office/powerpoint/2010/main" val="2887977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933128A-67BD-42A8-B468-08759EF3D6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575"/>
            <a:ext cx="6096000" cy="6886575"/>
          </a:xfrm>
          <a:prstGeom prst="rect">
            <a:avLst/>
          </a:prstGeom>
        </p:spPr>
      </p:pic>
      <p:sp>
        <p:nvSpPr>
          <p:cNvPr id="3" name="TextBox 9">
            <a:extLst>
              <a:ext uri="{FF2B5EF4-FFF2-40B4-BE49-F238E27FC236}">
                <a16:creationId xmlns:a16="http://schemas.microsoft.com/office/drawing/2014/main" id="{739A43D8-158A-4A14-875F-A83F45BE0736}"/>
              </a:ext>
            </a:extLst>
          </p:cNvPr>
          <p:cNvSpPr txBox="1"/>
          <p:nvPr/>
        </p:nvSpPr>
        <p:spPr>
          <a:xfrm>
            <a:off x="6096000" y="25810"/>
            <a:ext cx="6096000" cy="5401479"/>
          </a:xfrm>
          <a:prstGeom prst="rect">
            <a:avLst/>
          </a:prstGeom>
          <a:solidFill>
            <a:schemeClr val="accent5">
              <a:lumMod val="20000"/>
              <a:lumOff val="80000"/>
            </a:schemeClr>
          </a:solid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115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فكر</a:t>
            </a:r>
            <a:endParaRPr lang="ar-JO" sz="115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pPr algn="ctr"/>
            <a:endParaRPr lang="ar-JO" sz="115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pPr algn="ctr"/>
            <a:endParaRPr lang="en-US" sz="115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4" name="مستطيل مستدير الزوايا 2">
            <a:extLst>
              <a:ext uri="{FF2B5EF4-FFF2-40B4-BE49-F238E27FC236}">
                <a16:creationId xmlns:a16="http://schemas.microsoft.com/office/drawing/2014/main" id="{3160930E-03C7-45D8-8AB1-09252DF284C3}"/>
              </a:ext>
            </a:extLst>
          </p:cNvPr>
          <p:cNvSpPr/>
          <p:nvPr/>
        </p:nvSpPr>
        <p:spPr>
          <a:xfrm>
            <a:off x="6096000" y="1676400"/>
            <a:ext cx="6096000" cy="5155789"/>
          </a:xfrm>
          <a:prstGeom prst="roundRect">
            <a:avLst/>
          </a:prstGeom>
          <a:solidFill>
            <a:schemeClr val="accent5">
              <a:lumMod val="20000"/>
              <a:lumOff val="80000"/>
            </a:schemeClr>
          </a:solidFill>
          <a:ln>
            <a:solidFill>
              <a:schemeClr val="accent6">
                <a:lumMod val="40000"/>
                <a:lumOff val="60000"/>
              </a:schemeClr>
            </a:solidFill>
          </a:ln>
        </p:spPr>
        <p:style>
          <a:lnRef idx="1">
            <a:schemeClr val="accent3"/>
          </a:lnRef>
          <a:fillRef idx="2">
            <a:schemeClr val="accent3"/>
          </a:fillRef>
          <a:effectRef idx="1">
            <a:schemeClr val="accent3"/>
          </a:effectRef>
          <a:fontRef idx="minor">
            <a:schemeClr val="dk1"/>
          </a:fontRef>
        </p:style>
        <p:txBody>
          <a:bodyPr rtlCol="1" anchor="ctr"/>
          <a:lstStyle/>
          <a:p>
            <a:pPr algn="ctr"/>
            <a:r>
              <a:rPr lang="ar-EG" sz="4400" b="1" dirty="0"/>
              <a:t>ما العلاقة بين محبته صلى الله عليه وسلم والصلاة عليه ؟</a:t>
            </a:r>
            <a:endParaRPr lang="en-US" sz="4400" dirty="0"/>
          </a:p>
          <a:p>
            <a:pPr algn="ctr"/>
            <a:r>
              <a:rPr lang="ar-SA" sz="4400" b="1" dirty="0">
                <a:solidFill>
                  <a:schemeClr val="tx1"/>
                </a:solidFill>
              </a:rPr>
              <a:t>...............................................</a:t>
            </a:r>
            <a:r>
              <a:rPr lang="ar-EG" sz="4400" b="1" dirty="0">
                <a:solidFill>
                  <a:schemeClr val="tx1"/>
                </a:solidFill>
              </a:rPr>
              <a:t>...................</a:t>
            </a:r>
            <a:r>
              <a:rPr lang="ar-SA" sz="4400" b="1" dirty="0">
                <a:solidFill>
                  <a:schemeClr val="tx1"/>
                </a:solidFill>
              </a:rPr>
              <a:t>............................</a:t>
            </a:r>
          </a:p>
        </p:txBody>
      </p:sp>
      <p:sp>
        <p:nvSpPr>
          <p:cNvPr id="5" name="مربع نص 3">
            <a:extLst>
              <a:ext uri="{FF2B5EF4-FFF2-40B4-BE49-F238E27FC236}">
                <a16:creationId xmlns:a16="http://schemas.microsoft.com/office/drawing/2014/main" id="{A21D49E9-ED41-4CC9-9F2A-68411BAF8C07}"/>
              </a:ext>
            </a:extLst>
          </p:cNvPr>
          <p:cNvSpPr txBox="1">
            <a:spLocks noChangeArrowheads="1"/>
          </p:cNvSpPr>
          <p:nvPr/>
        </p:nvSpPr>
        <p:spPr bwMode="auto">
          <a:xfrm>
            <a:off x="6230482" y="3888938"/>
            <a:ext cx="5827036" cy="2585323"/>
          </a:xfrm>
          <a:prstGeom prst="rect">
            <a:avLst/>
          </a:prstGeom>
          <a:solidFill>
            <a:schemeClr val="accent5">
              <a:lumMod val="20000"/>
              <a:lumOff val="80000"/>
            </a:schemeClr>
          </a:solidFill>
          <a:ln w="9525">
            <a:noFill/>
            <a:miter lim="800000"/>
            <a:headEnd/>
            <a:tailEnd/>
          </a:ln>
        </p:spPr>
        <p:txBody>
          <a:bodyPr wrap="square">
            <a:spAutoFit/>
          </a:bodyPr>
          <a:lstStyle/>
          <a:p>
            <a:pPr algn="ctr"/>
            <a:r>
              <a:rPr lang="ar-SA" sz="5400" b="1" dirty="0"/>
              <a:t>من علامات محبته صلى الله عليه وسلم الصلاة عليه </a:t>
            </a:r>
          </a:p>
        </p:txBody>
      </p:sp>
    </p:spTree>
    <p:extLst>
      <p:ext uri="{BB962C8B-B14F-4D97-AF65-F5344CB8AC3E}">
        <p14:creationId xmlns:p14="http://schemas.microsoft.com/office/powerpoint/2010/main" val="831320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867884BE-CF7A-4EB2-90FF-D853A40C5FFA}"/>
              </a:ext>
            </a:extLst>
          </p:cNvPr>
          <p:cNvPicPr>
            <a:picLocks noChangeAspect="1"/>
          </p:cNvPicPr>
          <p:nvPr/>
        </p:nvPicPr>
        <p:blipFill>
          <a:blip r:embed="rId2"/>
          <a:stretch>
            <a:fillRect/>
          </a:stretch>
        </p:blipFill>
        <p:spPr>
          <a:xfrm>
            <a:off x="1914593" y="598986"/>
            <a:ext cx="8362813" cy="5873348"/>
          </a:xfrm>
          <a:prstGeom prst="rect">
            <a:avLst/>
          </a:prstGeom>
        </p:spPr>
      </p:pic>
      <p:cxnSp>
        <p:nvCxnSpPr>
          <p:cNvPr id="5" name="رابط كسهم مستقيم 4">
            <a:extLst>
              <a:ext uri="{FF2B5EF4-FFF2-40B4-BE49-F238E27FC236}">
                <a16:creationId xmlns:a16="http://schemas.microsoft.com/office/drawing/2014/main" id="{07DB6492-E602-447C-85C6-C942B01595C1}"/>
              </a:ext>
            </a:extLst>
          </p:cNvPr>
          <p:cNvCxnSpPr/>
          <p:nvPr/>
        </p:nvCxnSpPr>
        <p:spPr>
          <a:xfrm flipH="1">
            <a:off x="4193177" y="2664823"/>
            <a:ext cx="1763486" cy="1345474"/>
          </a:xfrm>
          <a:prstGeom prst="straightConnector1">
            <a:avLst/>
          </a:prstGeom>
          <a:ln w="76200">
            <a:tailEnd type="triangle"/>
          </a:ln>
          <a:effectLst>
            <a:glow rad="2286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 name="رابط كسهم مستقيم 6">
            <a:extLst>
              <a:ext uri="{FF2B5EF4-FFF2-40B4-BE49-F238E27FC236}">
                <a16:creationId xmlns:a16="http://schemas.microsoft.com/office/drawing/2014/main" id="{7B140AE1-A000-4BBD-97DF-23B2F16B2957}"/>
              </a:ext>
            </a:extLst>
          </p:cNvPr>
          <p:cNvCxnSpPr/>
          <p:nvPr/>
        </p:nvCxnSpPr>
        <p:spPr>
          <a:xfrm flipH="1">
            <a:off x="4193177" y="4140926"/>
            <a:ext cx="1763486" cy="1463040"/>
          </a:xfrm>
          <a:prstGeom prst="straightConnector1">
            <a:avLst/>
          </a:prstGeom>
          <a:ln w="76200">
            <a:tailEnd type="triangle"/>
          </a:ln>
          <a:effectLst>
            <a:glow rad="228600">
              <a:schemeClr val="accent2">
                <a:satMod val="175000"/>
                <a:alpha val="40000"/>
              </a:schemeClr>
            </a:glow>
          </a:effectLst>
        </p:spPr>
        <p:style>
          <a:lnRef idx="1">
            <a:schemeClr val="accent2"/>
          </a:lnRef>
          <a:fillRef idx="0">
            <a:schemeClr val="accent2"/>
          </a:fillRef>
          <a:effectRef idx="0">
            <a:schemeClr val="accent2"/>
          </a:effectRef>
          <a:fontRef idx="minor">
            <a:schemeClr val="tx1"/>
          </a:fontRef>
        </p:style>
      </p:cxnSp>
      <p:cxnSp>
        <p:nvCxnSpPr>
          <p:cNvPr id="9" name="رابط كسهم مستقيم 8">
            <a:extLst>
              <a:ext uri="{FF2B5EF4-FFF2-40B4-BE49-F238E27FC236}">
                <a16:creationId xmlns:a16="http://schemas.microsoft.com/office/drawing/2014/main" id="{FF820102-00C3-4111-AEDA-0E63E1C03570}"/>
              </a:ext>
            </a:extLst>
          </p:cNvPr>
          <p:cNvCxnSpPr/>
          <p:nvPr/>
        </p:nvCxnSpPr>
        <p:spPr>
          <a:xfrm flipH="1" flipV="1">
            <a:off x="4088674" y="2508069"/>
            <a:ext cx="1867989" cy="3095897"/>
          </a:xfrm>
          <a:prstGeom prst="straightConnector1">
            <a:avLst/>
          </a:prstGeom>
          <a:ln w="76200">
            <a:tailEnd type="triangle"/>
          </a:ln>
          <a:effectLst>
            <a:glow rad="228600">
              <a:schemeClr val="accent6">
                <a:satMod val="175000"/>
                <a:alpha val="40000"/>
              </a:schemeClr>
            </a:glow>
          </a:effectLst>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3564080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heel(1)">
                                      <p:cBhvr>
                                        <p:cTn id="1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75D49BCE-E116-4044-8C65-9B9E04CFF5C1}"/>
              </a:ext>
            </a:extLst>
          </p:cNvPr>
          <p:cNvPicPr>
            <a:picLocks noChangeAspect="1"/>
          </p:cNvPicPr>
          <p:nvPr/>
        </p:nvPicPr>
        <p:blipFill>
          <a:blip r:embed="rId2"/>
          <a:stretch>
            <a:fillRect/>
          </a:stretch>
        </p:blipFill>
        <p:spPr>
          <a:xfrm>
            <a:off x="2342538" y="137164"/>
            <a:ext cx="7506924" cy="6583671"/>
          </a:xfrm>
          <a:prstGeom prst="rect">
            <a:avLst/>
          </a:prstGeom>
        </p:spPr>
      </p:pic>
      <p:sp>
        <p:nvSpPr>
          <p:cNvPr id="5" name="مربع نص 4">
            <a:extLst>
              <a:ext uri="{FF2B5EF4-FFF2-40B4-BE49-F238E27FC236}">
                <a16:creationId xmlns:a16="http://schemas.microsoft.com/office/drawing/2014/main" id="{4FC7775C-04EC-4C95-96F5-8003536EA409}"/>
              </a:ext>
            </a:extLst>
          </p:cNvPr>
          <p:cNvSpPr txBox="1"/>
          <p:nvPr/>
        </p:nvSpPr>
        <p:spPr>
          <a:xfrm>
            <a:off x="4480560" y="3309649"/>
            <a:ext cx="4255225" cy="707886"/>
          </a:xfrm>
          <a:prstGeom prst="rect">
            <a:avLst/>
          </a:prstGeom>
          <a:noFill/>
        </p:spPr>
        <p:txBody>
          <a:bodyPr wrap="square">
            <a:spAutoFit/>
          </a:bodyPr>
          <a:lstStyle/>
          <a:p>
            <a:pPr algn="ctr"/>
            <a:r>
              <a:rPr lang="ar-SA" sz="4000" b="1" dirty="0">
                <a:solidFill>
                  <a:srgbClr val="FF0000"/>
                </a:solidFill>
              </a:rPr>
              <a:t>صلى الله عليه وسلّم</a:t>
            </a:r>
            <a:endParaRPr lang="en-US" sz="4000" b="1" dirty="0">
              <a:solidFill>
                <a:srgbClr val="FF0000"/>
              </a:solidFill>
            </a:endParaRPr>
          </a:p>
        </p:txBody>
      </p:sp>
      <p:sp>
        <p:nvSpPr>
          <p:cNvPr id="6" name="مربع نص 5">
            <a:extLst>
              <a:ext uri="{FF2B5EF4-FFF2-40B4-BE49-F238E27FC236}">
                <a16:creationId xmlns:a16="http://schemas.microsoft.com/office/drawing/2014/main" id="{B5E7E093-C39E-4EAE-B8FF-C51A2591CAC7}"/>
              </a:ext>
            </a:extLst>
          </p:cNvPr>
          <p:cNvSpPr txBox="1"/>
          <p:nvPr/>
        </p:nvSpPr>
        <p:spPr>
          <a:xfrm>
            <a:off x="3592286" y="3827809"/>
            <a:ext cx="2399211" cy="707886"/>
          </a:xfrm>
          <a:prstGeom prst="rect">
            <a:avLst/>
          </a:prstGeom>
          <a:noFill/>
        </p:spPr>
        <p:txBody>
          <a:bodyPr wrap="square">
            <a:spAutoFit/>
          </a:bodyPr>
          <a:lstStyle/>
          <a:p>
            <a:pPr algn="ctr"/>
            <a:r>
              <a:rPr lang="ar-JO" sz="4000" b="1" dirty="0">
                <a:solidFill>
                  <a:srgbClr val="FF0000"/>
                </a:solidFill>
              </a:rPr>
              <a:t>طاعة لله</a:t>
            </a:r>
            <a:endParaRPr lang="en-US" sz="4000" b="1" dirty="0">
              <a:solidFill>
                <a:srgbClr val="FF0000"/>
              </a:solidFill>
            </a:endParaRPr>
          </a:p>
        </p:txBody>
      </p:sp>
      <p:sp>
        <p:nvSpPr>
          <p:cNvPr id="7" name="مربع نص 6">
            <a:extLst>
              <a:ext uri="{FF2B5EF4-FFF2-40B4-BE49-F238E27FC236}">
                <a16:creationId xmlns:a16="http://schemas.microsoft.com/office/drawing/2014/main" id="{432D1210-FC68-45BC-86B2-BA809B95BD92}"/>
              </a:ext>
            </a:extLst>
          </p:cNvPr>
          <p:cNvSpPr txBox="1"/>
          <p:nvPr/>
        </p:nvSpPr>
        <p:spPr>
          <a:xfrm>
            <a:off x="3592286" y="4307356"/>
            <a:ext cx="2030185" cy="707886"/>
          </a:xfrm>
          <a:prstGeom prst="rect">
            <a:avLst/>
          </a:prstGeom>
          <a:noFill/>
        </p:spPr>
        <p:txBody>
          <a:bodyPr wrap="square">
            <a:spAutoFit/>
          </a:bodyPr>
          <a:lstStyle/>
          <a:p>
            <a:pPr algn="ctr"/>
            <a:r>
              <a:rPr lang="ar-JO" sz="4000" b="1" dirty="0">
                <a:solidFill>
                  <a:srgbClr val="FF0000"/>
                </a:solidFill>
              </a:rPr>
              <a:t>يوم الجمعة</a:t>
            </a:r>
            <a:endParaRPr lang="en-US" sz="4000" b="1" dirty="0">
              <a:solidFill>
                <a:srgbClr val="FF0000"/>
              </a:solidFill>
            </a:endParaRPr>
          </a:p>
        </p:txBody>
      </p:sp>
      <p:sp>
        <p:nvSpPr>
          <p:cNvPr id="8" name="مربع نص 7">
            <a:extLst>
              <a:ext uri="{FF2B5EF4-FFF2-40B4-BE49-F238E27FC236}">
                <a16:creationId xmlns:a16="http://schemas.microsoft.com/office/drawing/2014/main" id="{BBC5ACFD-BF52-4C49-B304-B4C166F3FF7E}"/>
              </a:ext>
            </a:extLst>
          </p:cNvPr>
          <p:cNvSpPr txBox="1"/>
          <p:nvPr/>
        </p:nvSpPr>
        <p:spPr>
          <a:xfrm>
            <a:off x="1451542" y="4307356"/>
            <a:ext cx="1781991" cy="707886"/>
          </a:xfrm>
          <a:prstGeom prst="rect">
            <a:avLst/>
          </a:prstGeom>
          <a:noFill/>
        </p:spPr>
        <p:txBody>
          <a:bodyPr wrap="square">
            <a:spAutoFit/>
          </a:bodyPr>
          <a:lstStyle/>
          <a:p>
            <a:pPr algn="ctr"/>
            <a:r>
              <a:rPr lang="ar-JO" sz="4000" b="1" dirty="0">
                <a:solidFill>
                  <a:srgbClr val="FF0000"/>
                </a:solidFill>
              </a:rPr>
              <a:t>بعد الآذان</a:t>
            </a:r>
            <a:endParaRPr lang="en-US" sz="4000" b="1" dirty="0">
              <a:solidFill>
                <a:srgbClr val="FF0000"/>
              </a:solidFill>
            </a:endParaRPr>
          </a:p>
        </p:txBody>
      </p:sp>
    </p:spTree>
    <p:extLst>
      <p:ext uri="{BB962C8B-B14F-4D97-AF65-F5344CB8AC3E}">
        <p14:creationId xmlns:p14="http://schemas.microsoft.com/office/powerpoint/2010/main" val="132374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heel(1)">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heel(1)">
                                      <p:cBhvr>
                                        <p:cTn id="2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3C3D984D-C97B-4077-BA88-BA95C1FD7454}"/>
              </a:ext>
            </a:extLst>
          </p:cNvPr>
          <p:cNvPicPr>
            <a:picLocks noChangeAspect="1"/>
          </p:cNvPicPr>
          <p:nvPr/>
        </p:nvPicPr>
        <p:blipFill>
          <a:blip r:embed="rId2"/>
          <a:stretch>
            <a:fillRect/>
          </a:stretch>
        </p:blipFill>
        <p:spPr>
          <a:xfrm>
            <a:off x="566599" y="1347855"/>
            <a:ext cx="11058801" cy="4162289"/>
          </a:xfrm>
          <a:prstGeom prst="rect">
            <a:avLst/>
          </a:prstGeom>
        </p:spPr>
      </p:pic>
    </p:spTree>
    <p:extLst>
      <p:ext uri="{BB962C8B-B14F-4D97-AF65-F5344CB8AC3E}">
        <p14:creationId xmlns:p14="http://schemas.microsoft.com/office/powerpoint/2010/main" val="20600068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47739E1B-7DB9-4EEC-B033-6ED5A327E0BF}"/>
              </a:ext>
            </a:extLst>
          </p:cNvPr>
          <p:cNvPicPr>
            <a:picLocks noChangeAspect="1"/>
          </p:cNvPicPr>
          <p:nvPr/>
        </p:nvPicPr>
        <p:blipFill>
          <a:blip r:embed="rId2"/>
          <a:stretch>
            <a:fillRect/>
          </a:stretch>
        </p:blipFill>
        <p:spPr>
          <a:xfrm>
            <a:off x="1141488" y="733220"/>
            <a:ext cx="9655371" cy="5391559"/>
          </a:xfrm>
          <a:prstGeom prst="rect">
            <a:avLst/>
          </a:prstGeom>
        </p:spPr>
      </p:pic>
      <p:pic>
        <p:nvPicPr>
          <p:cNvPr id="5" name="صورة 4">
            <a:extLst>
              <a:ext uri="{FF2B5EF4-FFF2-40B4-BE49-F238E27FC236}">
                <a16:creationId xmlns:a16="http://schemas.microsoft.com/office/drawing/2014/main" id="{42E26421-D6B6-421D-B3A1-879B49E4877F}"/>
              </a:ext>
            </a:extLst>
          </p:cNvPr>
          <p:cNvPicPr>
            <a:picLocks noChangeAspect="1"/>
          </p:cNvPicPr>
          <p:nvPr/>
        </p:nvPicPr>
        <p:blipFill>
          <a:blip r:embed="rId3"/>
          <a:stretch>
            <a:fillRect/>
          </a:stretch>
        </p:blipFill>
        <p:spPr>
          <a:xfrm>
            <a:off x="8673737" y="4446133"/>
            <a:ext cx="1698172" cy="609193"/>
          </a:xfrm>
          <a:prstGeom prst="rect">
            <a:avLst/>
          </a:prstGeom>
        </p:spPr>
      </p:pic>
      <p:pic>
        <p:nvPicPr>
          <p:cNvPr id="7" name="صورة 6">
            <a:extLst>
              <a:ext uri="{FF2B5EF4-FFF2-40B4-BE49-F238E27FC236}">
                <a16:creationId xmlns:a16="http://schemas.microsoft.com/office/drawing/2014/main" id="{91D58B42-DFDB-4108-A20E-6F1C72A9B351}"/>
              </a:ext>
            </a:extLst>
          </p:cNvPr>
          <p:cNvPicPr>
            <a:picLocks noChangeAspect="1"/>
          </p:cNvPicPr>
          <p:nvPr/>
        </p:nvPicPr>
        <p:blipFill>
          <a:blip r:embed="rId4"/>
          <a:stretch>
            <a:fillRect/>
          </a:stretch>
        </p:blipFill>
        <p:spPr>
          <a:xfrm>
            <a:off x="6770778" y="4446133"/>
            <a:ext cx="1698172" cy="682172"/>
          </a:xfrm>
          <a:prstGeom prst="rect">
            <a:avLst/>
          </a:prstGeom>
        </p:spPr>
      </p:pic>
      <p:pic>
        <p:nvPicPr>
          <p:cNvPr id="9" name="صورة 8">
            <a:extLst>
              <a:ext uri="{FF2B5EF4-FFF2-40B4-BE49-F238E27FC236}">
                <a16:creationId xmlns:a16="http://schemas.microsoft.com/office/drawing/2014/main" id="{465ECCBE-8847-4F9F-83FA-D7CDAB690CDB}"/>
              </a:ext>
            </a:extLst>
          </p:cNvPr>
          <p:cNvPicPr>
            <a:picLocks noChangeAspect="1"/>
          </p:cNvPicPr>
          <p:nvPr/>
        </p:nvPicPr>
        <p:blipFill>
          <a:blip r:embed="rId5"/>
          <a:stretch>
            <a:fillRect/>
          </a:stretch>
        </p:blipFill>
        <p:spPr>
          <a:xfrm>
            <a:off x="4883486" y="4455444"/>
            <a:ext cx="1887292" cy="672861"/>
          </a:xfrm>
          <a:prstGeom prst="rect">
            <a:avLst/>
          </a:prstGeom>
        </p:spPr>
      </p:pic>
      <p:pic>
        <p:nvPicPr>
          <p:cNvPr id="11" name="صورة 10">
            <a:extLst>
              <a:ext uri="{FF2B5EF4-FFF2-40B4-BE49-F238E27FC236}">
                <a16:creationId xmlns:a16="http://schemas.microsoft.com/office/drawing/2014/main" id="{38DD4E45-7CCA-41B7-A77B-3B582F6A74F5}"/>
              </a:ext>
            </a:extLst>
          </p:cNvPr>
          <p:cNvPicPr>
            <a:picLocks noChangeAspect="1"/>
          </p:cNvPicPr>
          <p:nvPr/>
        </p:nvPicPr>
        <p:blipFill>
          <a:blip r:embed="rId6"/>
          <a:stretch>
            <a:fillRect/>
          </a:stretch>
        </p:blipFill>
        <p:spPr>
          <a:xfrm>
            <a:off x="3082921" y="4413083"/>
            <a:ext cx="1698172" cy="715222"/>
          </a:xfrm>
          <a:prstGeom prst="rect">
            <a:avLst/>
          </a:prstGeom>
        </p:spPr>
      </p:pic>
    </p:spTree>
    <p:extLst>
      <p:ext uri="{BB962C8B-B14F-4D97-AF65-F5344CB8AC3E}">
        <p14:creationId xmlns:p14="http://schemas.microsoft.com/office/powerpoint/2010/main" val="3970697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heel(1)">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heel(1)">
                                      <p:cBhvr>
                                        <p:cTn id="2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9EE9D123-D89A-4EC9-8026-0BDB3D51E881}"/>
              </a:ext>
            </a:extLst>
          </p:cNvPr>
          <p:cNvPicPr>
            <a:picLocks noChangeAspect="1"/>
          </p:cNvPicPr>
          <p:nvPr/>
        </p:nvPicPr>
        <p:blipFill>
          <a:blip r:embed="rId2"/>
          <a:stretch>
            <a:fillRect/>
          </a:stretch>
        </p:blipFill>
        <p:spPr>
          <a:xfrm>
            <a:off x="1588543" y="334871"/>
            <a:ext cx="9038499" cy="6261872"/>
          </a:xfrm>
          <a:prstGeom prst="rect">
            <a:avLst/>
          </a:prstGeom>
        </p:spPr>
      </p:pic>
      <p:pic>
        <p:nvPicPr>
          <p:cNvPr id="5" name="صورة 4">
            <a:extLst>
              <a:ext uri="{FF2B5EF4-FFF2-40B4-BE49-F238E27FC236}">
                <a16:creationId xmlns:a16="http://schemas.microsoft.com/office/drawing/2014/main" id="{4A52CB5D-8D8D-4001-B746-88D376C0338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132320" y="1580606"/>
            <a:ext cx="629194" cy="629194"/>
          </a:xfrm>
          <a:prstGeom prst="rect">
            <a:avLst/>
          </a:prstGeom>
        </p:spPr>
      </p:pic>
      <p:pic>
        <p:nvPicPr>
          <p:cNvPr id="6" name="صورة 5">
            <a:extLst>
              <a:ext uri="{FF2B5EF4-FFF2-40B4-BE49-F238E27FC236}">
                <a16:creationId xmlns:a16="http://schemas.microsoft.com/office/drawing/2014/main" id="{F616E113-1027-4B92-80DD-9CB392C1AA7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259977" y="3114403"/>
            <a:ext cx="629194" cy="629194"/>
          </a:xfrm>
          <a:prstGeom prst="rect">
            <a:avLst/>
          </a:prstGeom>
        </p:spPr>
      </p:pic>
    </p:spTree>
    <p:extLst>
      <p:ext uri="{BB962C8B-B14F-4D97-AF65-F5344CB8AC3E}">
        <p14:creationId xmlns:p14="http://schemas.microsoft.com/office/powerpoint/2010/main" val="4121382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B51F84-78F0-4916-A904-FA09B5D82F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889"/>
            <a:ext cx="12192000" cy="6858000"/>
          </a:xfrm>
          <a:prstGeom prst="rect">
            <a:avLst/>
          </a:prstGeom>
        </p:spPr>
      </p:pic>
      <p:sp>
        <p:nvSpPr>
          <p:cNvPr id="4" name="TextBox 3">
            <a:extLst>
              <a:ext uri="{FF2B5EF4-FFF2-40B4-BE49-F238E27FC236}">
                <a16:creationId xmlns:a16="http://schemas.microsoft.com/office/drawing/2014/main" id="{B015453E-CE07-4F5A-937E-B13BC33E2065}"/>
              </a:ext>
            </a:extLst>
          </p:cNvPr>
          <p:cNvSpPr txBox="1"/>
          <p:nvPr/>
        </p:nvSpPr>
        <p:spPr>
          <a:xfrm>
            <a:off x="10536446" y="2178782"/>
            <a:ext cx="1352550" cy="1200329"/>
          </a:xfrm>
          <a:prstGeom prst="rect">
            <a:avLst/>
          </a:prstGeom>
          <a:solidFill>
            <a:srgbClr val="C5E0B4">
              <a:alpha val="60000"/>
            </a:srgbClr>
          </a:solidFill>
          <a:ln>
            <a:solidFill>
              <a:srgbClr val="336600"/>
            </a:solidFill>
            <a:prstDash val="dash"/>
          </a:ln>
        </p:spPr>
        <p:txBody>
          <a:bodyPr wrap="square" rtlCol="0">
            <a:spAutoFit/>
          </a:bodyPr>
          <a:lstStyle/>
          <a:p>
            <a:pPr algn="ctr"/>
            <a:r>
              <a:rPr lang="ar-EG" sz="7200" b="1" dirty="0">
                <a:solidFill>
                  <a:srgbClr val="C00000"/>
                </a:solidFill>
              </a:rPr>
              <a:t>مُ</a:t>
            </a:r>
            <a:endParaRPr lang="en-US" sz="7200" b="1" dirty="0">
              <a:solidFill>
                <a:srgbClr val="C00000"/>
              </a:solidFill>
            </a:endParaRPr>
          </a:p>
        </p:txBody>
      </p:sp>
      <p:sp>
        <p:nvSpPr>
          <p:cNvPr id="5" name="TextBox 4">
            <a:extLst>
              <a:ext uri="{FF2B5EF4-FFF2-40B4-BE49-F238E27FC236}">
                <a16:creationId xmlns:a16="http://schemas.microsoft.com/office/drawing/2014/main" id="{8BB26072-853D-479E-A939-550AC838F7EF}"/>
              </a:ext>
            </a:extLst>
          </p:cNvPr>
          <p:cNvSpPr txBox="1"/>
          <p:nvPr/>
        </p:nvSpPr>
        <p:spPr>
          <a:xfrm>
            <a:off x="8850568" y="2206539"/>
            <a:ext cx="1352550" cy="1200329"/>
          </a:xfrm>
          <a:prstGeom prst="rect">
            <a:avLst/>
          </a:prstGeom>
          <a:solidFill>
            <a:srgbClr val="C5E0B4">
              <a:alpha val="60000"/>
            </a:srgbClr>
          </a:solidFill>
          <a:ln>
            <a:solidFill>
              <a:srgbClr val="336600"/>
            </a:solidFill>
            <a:prstDash val="dash"/>
          </a:ln>
        </p:spPr>
        <p:txBody>
          <a:bodyPr wrap="square" rtlCol="0">
            <a:spAutoFit/>
          </a:bodyPr>
          <a:lstStyle/>
          <a:p>
            <a:pPr algn="ctr"/>
            <a:r>
              <a:rPr lang="ar-EG" sz="7200" b="1" dirty="0">
                <a:solidFill>
                  <a:srgbClr val="C00000"/>
                </a:solidFill>
              </a:rPr>
              <a:t>د</a:t>
            </a:r>
            <a:endParaRPr lang="en-US" sz="7200" b="1" dirty="0">
              <a:solidFill>
                <a:srgbClr val="C00000"/>
              </a:solidFill>
            </a:endParaRPr>
          </a:p>
        </p:txBody>
      </p:sp>
      <p:sp>
        <p:nvSpPr>
          <p:cNvPr id="6" name="TextBox 5">
            <a:extLst>
              <a:ext uri="{FF2B5EF4-FFF2-40B4-BE49-F238E27FC236}">
                <a16:creationId xmlns:a16="http://schemas.microsoft.com/office/drawing/2014/main" id="{0C4328C7-45E7-4639-B62C-CB0A07E0C418}"/>
              </a:ext>
            </a:extLst>
          </p:cNvPr>
          <p:cNvSpPr txBox="1"/>
          <p:nvPr/>
        </p:nvSpPr>
        <p:spPr>
          <a:xfrm>
            <a:off x="7048241" y="2221703"/>
            <a:ext cx="1352550" cy="1200329"/>
          </a:xfrm>
          <a:prstGeom prst="rect">
            <a:avLst/>
          </a:prstGeom>
          <a:solidFill>
            <a:srgbClr val="C5E0B4">
              <a:alpha val="60000"/>
            </a:srgbClr>
          </a:solidFill>
          <a:ln>
            <a:solidFill>
              <a:srgbClr val="336600"/>
            </a:solidFill>
            <a:prstDash val="dash"/>
          </a:ln>
        </p:spPr>
        <p:txBody>
          <a:bodyPr wrap="square" rtlCol="0">
            <a:spAutoFit/>
          </a:bodyPr>
          <a:lstStyle/>
          <a:p>
            <a:pPr algn="ctr"/>
            <a:r>
              <a:rPr lang="ar-EG" sz="7200" b="1" dirty="0">
                <a:solidFill>
                  <a:srgbClr val="C00000"/>
                </a:solidFill>
              </a:rPr>
              <a:t>حَ</a:t>
            </a:r>
            <a:endParaRPr lang="en-US" sz="7200" b="1" dirty="0">
              <a:solidFill>
                <a:srgbClr val="C00000"/>
              </a:solidFill>
            </a:endParaRPr>
          </a:p>
        </p:txBody>
      </p:sp>
      <p:sp>
        <p:nvSpPr>
          <p:cNvPr id="7" name="TextBox 6">
            <a:extLst>
              <a:ext uri="{FF2B5EF4-FFF2-40B4-BE49-F238E27FC236}">
                <a16:creationId xmlns:a16="http://schemas.microsoft.com/office/drawing/2014/main" id="{3F2EE0C8-7AF6-45DC-BA91-6A19BF54079E}"/>
              </a:ext>
            </a:extLst>
          </p:cNvPr>
          <p:cNvSpPr txBox="1"/>
          <p:nvPr/>
        </p:nvSpPr>
        <p:spPr>
          <a:xfrm>
            <a:off x="5277030" y="2228671"/>
            <a:ext cx="1352550" cy="1200329"/>
          </a:xfrm>
          <a:prstGeom prst="rect">
            <a:avLst/>
          </a:prstGeom>
          <a:solidFill>
            <a:srgbClr val="C5E0B4">
              <a:alpha val="60000"/>
            </a:srgbClr>
          </a:solidFill>
          <a:ln>
            <a:solidFill>
              <a:srgbClr val="336600"/>
            </a:solidFill>
            <a:prstDash val="dash"/>
          </a:ln>
        </p:spPr>
        <p:txBody>
          <a:bodyPr wrap="square" rtlCol="0">
            <a:spAutoFit/>
          </a:bodyPr>
          <a:lstStyle/>
          <a:p>
            <a:pPr algn="ctr"/>
            <a:r>
              <a:rPr lang="ar-EG" sz="7200" b="1" dirty="0">
                <a:solidFill>
                  <a:srgbClr val="C00000"/>
                </a:solidFill>
              </a:rPr>
              <a:t>مّ</a:t>
            </a:r>
            <a:endParaRPr lang="en-US" sz="7200" b="1" dirty="0">
              <a:solidFill>
                <a:srgbClr val="C00000"/>
              </a:solidFill>
            </a:endParaRPr>
          </a:p>
        </p:txBody>
      </p:sp>
      <p:sp>
        <p:nvSpPr>
          <p:cNvPr id="8" name="TextBox 7">
            <a:extLst>
              <a:ext uri="{FF2B5EF4-FFF2-40B4-BE49-F238E27FC236}">
                <a16:creationId xmlns:a16="http://schemas.microsoft.com/office/drawing/2014/main" id="{492D11EE-CFD3-4A77-89D0-210114276687}"/>
              </a:ext>
            </a:extLst>
          </p:cNvPr>
          <p:cNvSpPr txBox="1"/>
          <p:nvPr/>
        </p:nvSpPr>
        <p:spPr>
          <a:xfrm>
            <a:off x="5277030" y="3591577"/>
            <a:ext cx="4275015" cy="1015663"/>
          </a:xfrm>
          <a:prstGeom prst="rect">
            <a:avLst/>
          </a:prstGeom>
          <a:solidFill>
            <a:srgbClr val="C5E0B4">
              <a:alpha val="60000"/>
            </a:srgbClr>
          </a:solidFill>
          <a:ln w="28575">
            <a:solidFill>
              <a:srgbClr val="C00000"/>
            </a:solidFill>
            <a:prstDash val="lgDashDotDot"/>
          </a:ln>
        </p:spPr>
        <p:txBody>
          <a:bodyPr wrap="square" rtlCol="0">
            <a:spAutoFit/>
          </a:bodyPr>
          <a:lstStyle/>
          <a:p>
            <a:pPr algn="ctr"/>
            <a:r>
              <a:rPr lang="ar-EG" sz="6000" b="1" dirty="0">
                <a:solidFill>
                  <a:srgbClr val="336600"/>
                </a:solidFill>
              </a:rPr>
              <a:t>محمد </a:t>
            </a:r>
            <a:r>
              <a:rPr lang="ar-EG" sz="2800" b="1" dirty="0">
                <a:solidFill>
                  <a:srgbClr val="336600"/>
                </a:solidFill>
              </a:rPr>
              <a:t>صلى الله عليه وسلم </a:t>
            </a:r>
            <a:endParaRPr lang="en-US" sz="6600" b="1" dirty="0">
              <a:solidFill>
                <a:srgbClr val="336600"/>
              </a:solidFill>
            </a:endParaRPr>
          </a:p>
        </p:txBody>
      </p:sp>
      <p:sp>
        <p:nvSpPr>
          <p:cNvPr id="9" name="مربع نص 11">
            <a:extLst>
              <a:ext uri="{FF2B5EF4-FFF2-40B4-BE49-F238E27FC236}">
                <a16:creationId xmlns:a16="http://schemas.microsoft.com/office/drawing/2014/main" id="{A1506A3A-9473-43F3-BC07-B8D0CFA34420}"/>
              </a:ext>
            </a:extLst>
          </p:cNvPr>
          <p:cNvSpPr txBox="1"/>
          <p:nvPr/>
        </p:nvSpPr>
        <p:spPr>
          <a:xfrm>
            <a:off x="4822096" y="38219"/>
            <a:ext cx="5100946" cy="1323439"/>
          </a:xfrm>
          <a:prstGeom prst="rect">
            <a:avLst/>
          </a:prstGeom>
        </p:spPr>
        <p:style>
          <a:lnRef idx="1">
            <a:schemeClr val="accent2"/>
          </a:lnRef>
          <a:fillRef idx="2">
            <a:schemeClr val="accent2"/>
          </a:fillRef>
          <a:effectRef idx="1">
            <a:schemeClr val="accent2"/>
          </a:effectRef>
          <a:fontRef idx="minor">
            <a:schemeClr val="dk1"/>
          </a:fontRef>
        </p:style>
        <p:txBody>
          <a:bodyPr wrap="square" rtlCol="1">
            <a:spAutoFit/>
          </a:bodyPr>
          <a:lstStyle/>
          <a:p>
            <a:pPr algn="ctr"/>
            <a:r>
              <a:rPr lang="ar-EG" sz="4000" b="1" dirty="0">
                <a:solidFill>
                  <a:schemeClr val="tx1"/>
                </a:solidFill>
                <a:latin typeface="Calibri" panose="020F0502020204030204" pitchFamily="34" charset="0"/>
              </a:rPr>
              <a:t>اسم نبي من أنبياء الله ، وهو خاتم الأنبياء والمرسلين:</a:t>
            </a:r>
            <a:endParaRPr lang="ar-AE" sz="4000" b="1" dirty="0">
              <a:solidFill>
                <a:schemeClr val="tx1"/>
              </a:solidFill>
              <a:latin typeface="Calibri" panose="020F0502020204030204" pitchFamily="34" charset="0"/>
            </a:endParaRPr>
          </a:p>
        </p:txBody>
      </p:sp>
      <p:pic>
        <p:nvPicPr>
          <p:cNvPr id="10" name="Picture 9" descr="A picture containing holding, skiing, clock&#10;&#10;Description automatically generated">
            <a:extLst>
              <a:ext uri="{FF2B5EF4-FFF2-40B4-BE49-F238E27FC236}">
                <a16:creationId xmlns:a16="http://schemas.microsoft.com/office/drawing/2014/main" id="{A9066ABC-8836-4615-83C0-73F85A5C856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307" b="91054" l="9744" r="89776">
                        <a14:foregroundMark x1="47444" y1="8466" x2="47444" y2="8466"/>
                        <a14:foregroundMark x1="37220" y1="89617" x2="37220" y2="89617"/>
                        <a14:foregroundMark x1="38019" y1="91054" x2="38019" y2="91054"/>
                        <a14:foregroundMark x1="51917" y1="86741" x2="51917" y2="86741"/>
                        <a14:foregroundMark x1="50479" y1="86741" x2="51917" y2="88179"/>
                      </a14:backgroundRemoval>
                    </a14:imgEffect>
                    <a14:imgEffect>
                      <a14:colorTemperature colorTemp="8800"/>
                    </a14:imgEffect>
                  </a14:imgLayer>
                </a14:imgProps>
              </a:ext>
              <a:ext uri="{28A0092B-C50C-407E-A947-70E740481C1C}">
                <a14:useLocalDpi xmlns:a14="http://schemas.microsoft.com/office/drawing/2010/main" val="0"/>
              </a:ext>
            </a:extLst>
          </a:blip>
          <a:stretch>
            <a:fillRect/>
          </a:stretch>
        </p:blipFill>
        <p:spPr>
          <a:xfrm>
            <a:off x="1791535" y="277162"/>
            <a:ext cx="4275015" cy="4434201"/>
          </a:xfrm>
          <a:prstGeom prst="rect">
            <a:avLst/>
          </a:prstGeom>
        </p:spPr>
      </p:pic>
    </p:spTree>
    <p:extLst>
      <p:ext uri="{BB962C8B-B14F-4D97-AF65-F5344CB8AC3E}">
        <p14:creationId xmlns:p14="http://schemas.microsoft.com/office/powerpoint/2010/main" val="2642520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80">
                                          <p:stCondLst>
                                            <p:cond delay="0"/>
                                          </p:stCondLst>
                                        </p:cTn>
                                        <p:tgtEl>
                                          <p:spTgt spid="8"/>
                                        </p:tgtEl>
                                      </p:cBhvr>
                                    </p:animEffect>
                                    <p:anim calcmode="lin" valueType="num">
                                      <p:cBhvr>
                                        <p:cTn id="2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3" dur="26">
                                          <p:stCondLst>
                                            <p:cond delay="650"/>
                                          </p:stCondLst>
                                        </p:cTn>
                                        <p:tgtEl>
                                          <p:spTgt spid="8"/>
                                        </p:tgtEl>
                                      </p:cBhvr>
                                      <p:to x="100000" y="60000"/>
                                    </p:animScale>
                                    <p:animScale>
                                      <p:cBhvr>
                                        <p:cTn id="34" dur="166" decel="50000">
                                          <p:stCondLst>
                                            <p:cond delay="676"/>
                                          </p:stCondLst>
                                        </p:cTn>
                                        <p:tgtEl>
                                          <p:spTgt spid="8"/>
                                        </p:tgtEl>
                                      </p:cBhvr>
                                      <p:to x="100000" y="100000"/>
                                    </p:animScale>
                                    <p:animScale>
                                      <p:cBhvr>
                                        <p:cTn id="35" dur="26">
                                          <p:stCondLst>
                                            <p:cond delay="1312"/>
                                          </p:stCondLst>
                                        </p:cTn>
                                        <p:tgtEl>
                                          <p:spTgt spid="8"/>
                                        </p:tgtEl>
                                      </p:cBhvr>
                                      <p:to x="100000" y="80000"/>
                                    </p:animScale>
                                    <p:animScale>
                                      <p:cBhvr>
                                        <p:cTn id="36" dur="166" decel="50000">
                                          <p:stCondLst>
                                            <p:cond delay="1338"/>
                                          </p:stCondLst>
                                        </p:cTn>
                                        <p:tgtEl>
                                          <p:spTgt spid="8"/>
                                        </p:tgtEl>
                                      </p:cBhvr>
                                      <p:to x="100000" y="100000"/>
                                    </p:animScale>
                                    <p:animScale>
                                      <p:cBhvr>
                                        <p:cTn id="37" dur="26">
                                          <p:stCondLst>
                                            <p:cond delay="1642"/>
                                          </p:stCondLst>
                                        </p:cTn>
                                        <p:tgtEl>
                                          <p:spTgt spid="8"/>
                                        </p:tgtEl>
                                      </p:cBhvr>
                                      <p:to x="100000" y="90000"/>
                                    </p:animScale>
                                    <p:animScale>
                                      <p:cBhvr>
                                        <p:cTn id="38" dur="166" decel="50000">
                                          <p:stCondLst>
                                            <p:cond delay="1668"/>
                                          </p:stCondLst>
                                        </p:cTn>
                                        <p:tgtEl>
                                          <p:spTgt spid="8"/>
                                        </p:tgtEl>
                                      </p:cBhvr>
                                      <p:to x="100000" y="100000"/>
                                    </p:animScale>
                                    <p:animScale>
                                      <p:cBhvr>
                                        <p:cTn id="39" dur="26">
                                          <p:stCondLst>
                                            <p:cond delay="1808"/>
                                          </p:stCondLst>
                                        </p:cTn>
                                        <p:tgtEl>
                                          <p:spTgt spid="8"/>
                                        </p:tgtEl>
                                      </p:cBhvr>
                                      <p:to x="100000" y="95000"/>
                                    </p:animScale>
                                    <p:animScale>
                                      <p:cBhvr>
                                        <p:cTn id="4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llustration of the children are standing and playing with mother. Download  a Free Preview or High… | Poster background design, Muslim kids activities,  Kids doodles">
            <a:extLst>
              <a:ext uri="{FF2B5EF4-FFF2-40B4-BE49-F238E27FC236}">
                <a16:creationId xmlns:a16="http://schemas.microsoft.com/office/drawing/2014/main" id="{C0AB2747-A94A-4D7F-BF73-C4DA9E10334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8918"/>
          <a:stretch/>
        </p:blipFill>
        <p:spPr bwMode="auto">
          <a:xfrm>
            <a:off x="0" y="0"/>
            <a:ext cx="12192000" cy="691911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FEC0FA4-479D-4E35-8054-DE2EE8EDBFFA}"/>
              </a:ext>
            </a:extLst>
          </p:cNvPr>
          <p:cNvSpPr txBox="1"/>
          <p:nvPr/>
        </p:nvSpPr>
        <p:spPr>
          <a:xfrm>
            <a:off x="2449996" y="411915"/>
            <a:ext cx="7292008" cy="4404988"/>
          </a:xfrm>
          <a:prstGeom prst="rect">
            <a:avLst/>
          </a:prstGeom>
          <a:noFill/>
        </p:spPr>
        <p:txBody>
          <a:bodyPr wrap="square" rtlCol="0">
            <a:spAutoFit/>
          </a:bodyPr>
          <a:lstStyle/>
          <a:p>
            <a:pPr algn="ctr" rtl="1">
              <a:lnSpc>
                <a:spcPct val="150000"/>
              </a:lnSpc>
            </a:pPr>
            <a:r>
              <a:rPr lang="ar-SA" sz="4800" b="1" dirty="0"/>
              <a:t>عَنْ عَلِيٍّ رَضِيَ اللهُ عَنْهُ قال، قالَ رَسولُ اللهِ صَلّى اللهُ عَليْهِ وَسَلَّم: (</a:t>
            </a:r>
            <a:r>
              <a:rPr lang="ar-SA" sz="4800" b="1" dirty="0">
                <a:solidFill>
                  <a:srgbClr val="0070C0"/>
                </a:solidFill>
              </a:rPr>
              <a:t>الْبَخيلُ الَّذي مَنْ ذُكِرْتُ عِنْدَهُ فَلَمْ يُصَلِّ عَلَيَّ</a:t>
            </a:r>
            <a:r>
              <a:rPr lang="ar-SA" sz="4800" b="1" dirty="0"/>
              <a:t>).</a:t>
            </a:r>
            <a:endParaRPr lang="en-US" sz="4800" b="1" dirty="0"/>
          </a:p>
        </p:txBody>
      </p:sp>
      <p:sp>
        <p:nvSpPr>
          <p:cNvPr id="5" name="TextBox 4">
            <a:extLst>
              <a:ext uri="{FF2B5EF4-FFF2-40B4-BE49-F238E27FC236}">
                <a16:creationId xmlns:a16="http://schemas.microsoft.com/office/drawing/2014/main" id="{D47478ED-86DA-4CF7-9D4C-88B480B3D479}"/>
              </a:ext>
            </a:extLst>
          </p:cNvPr>
          <p:cNvSpPr txBox="1"/>
          <p:nvPr/>
        </p:nvSpPr>
        <p:spPr>
          <a:xfrm>
            <a:off x="9357083" y="0"/>
            <a:ext cx="2649612" cy="577850"/>
          </a:xfrm>
          <a:prstGeom prst="rect">
            <a:avLst/>
          </a:prstGeom>
          <a:solidFill>
            <a:srgbClr val="FFB9B9"/>
          </a:solidFill>
        </p:spPr>
        <p:txBody>
          <a:bodyPr wrap="square" rtlCol="0">
            <a:spAutoFit/>
          </a:bodyPr>
          <a:lstStyle/>
          <a:p>
            <a:pPr rtl="1">
              <a:lnSpc>
                <a:spcPct val="150000"/>
              </a:lnSpc>
            </a:pPr>
            <a:r>
              <a:rPr lang="ar-SA" sz="2400" b="1" dirty="0"/>
              <a:t>حَديثٌ شَريفٌ</a:t>
            </a:r>
            <a:endParaRPr lang="ar-AE" sz="2400" b="1" dirty="0"/>
          </a:p>
        </p:txBody>
      </p:sp>
      <p:pic>
        <p:nvPicPr>
          <p:cNvPr id="4098" name="Picture 2" descr="Read Transparent &amp; PNG Clipart Free Download - YAWD">
            <a:extLst>
              <a:ext uri="{FF2B5EF4-FFF2-40B4-BE49-F238E27FC236}">
                <a16:creationId xmlns:a16="http://schemas.microsoft.com/office/drawing/2014/main" id="{43A24BE3-5EAD-4714-8EF4-E7D9DD4297B1}"/>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857" b="92308" l="10000" r="90000">
                        <a14:foregroundMark x1="30444" y1="18037" x2="41333" y2="8488"/>
                        <a14:foregroundMark x1="41333" y1="8488" x2="47778" y2="7427"/>
                        <a14:foregroundMark x1="47778" y1="7427" x2="54000" y2="11141"/>
                        <a14:foregroundMark x1="54000" y1="11141" x2="54444" y2="12202"/>
                        <a14:foregroundMark x1="54444" y1="12202" x2="48667" y2="8753"/>
                        <a14:foregroundMark x1="48667" y1="8753" x2="41111" y2="16180"/>
                        <a14:foregroundMark x1="41111" y1="16180" x2="40667" y2="25729"/>
                        <a14:foregroundMark x1="40667" y1="25729" x2="48889" y2="23077"/>
                        <a14:foregroundMark x1="48889" y1="23077" x2="49111" y2="18568"/>
                        <a14:foregroundMark x1="42444" y1="16976" x2="44889" y2="9019"/>
                        <a14:foregroundMark x1="44889" y1="9019" x2="53111" y2="7427"/>
                        <a14:foregroundMark x1="53111" y1="7427" x2="60889" y2="16180"/>
                        <a14:foregroundMark x1="60889" y1="16180" x2="61778" y2="19098"/>
                        <a14:foregroundMark x1="68667" y1="25995" x2="57111" y2="5570"/>
                        <a14:foregroundMark x1="57111" y1="5570" x2="49333" y2="3448"/>
                        <a14:foregroundMark x1="49333" y1="3448" x2="41333" y2="3714"/>
                        <a14:foregroundMark x1="41333" y1="3714" x2="33778" y2="9019"/>
                        <a14:foregroundMark x1="33778" y1="9019" x2="32444" y2="13263"/>
                        <a14:foregroundMark x1="33111" y1="15650" x2="23556" y2="31830"/>
                        <a14:foregroundMark x1="23556" y1="31830" x2="21333" y2="62599"/>
                        <a14:foregroundMark x1="21333" y1="62599" x2="26667" y2="67374"/>
                        <a14:foregroundMark x1="26667" y1="67374" x2="69556" y2="72944"/>
                        <a14:foregroundMark x1="69556" y1="72944" x2="77333" y2="67109"/>
                        <a14:foregroundMark x1="77333" y1="67109" x2="78667" y2="22281"/>
                        <a14:foregroundMark x1="78667" y1="22281" x2="76000" y2="14854"/>
                        <a14:foregroundMark x1="76000" y1="14854" x2="65556" y2="1857"/>
                        <a14:foregroundMark x1="65556" y1="1857" x2="41333" y2="2122"/>
                        <a14:foregroundMark x1="41333" y1="2122" x2="28222" y2="10610"/>
                        <a14:foregroundMark x1="28222" y1="10610" x2="15778" y2="48541"/>
                        <a14:foregroundMark x1="15778" y1="48541" x2="14667" y2="57560"/>
                        <a14:foregroundMark x1="14667" y1="57560" x2="16889" y2="64987"/>
                        <a14:foregroundMark x1="16889" y1="64987" x2="22000" y2="71353"/>
                        <a14:foregroundMark x1="22000" y1="71353" x2="50889" y2="73740"/>
                        <a14:foregroundMark x1="50889" y1="73740" x2="76889" y2="72679"/>
                        <a14:foregroundMark x1="76889" y1="72679" x2="74222" y2="71088"/>
                        <a14:foregroundMark x1="69111" y1="68435" x2="68889" y2="37931"/>
                        <a14:foregroundMark x1="68889" y1="37931" x2="70889" y2="30504"/>
                        <a14:foregroundMark x1="70889" y1="30504" x2="69333" y2="33952"/>
                        <a14:foregroundMark x1="64222" y1="41379" x2="57556" y2="45623"/>
                        <a14:foregroundMark x1="57556" y1="45623" x2="23778" y2="46950"/>
                        <a14:foregroundMark x1="23778" y1="46950" x2="16444" y2="45358"/>
                        <a14:foregroundMark x1="31778" y1="89655" x2="31778" y2="89655"/>
                        <a14:foregroundMark x1="33111" y1="89655" x2="33111" y2="89655"/>
                        <a14:foregroundMark x1="29333" y1="88329" x2="27556" y2="83024"/>
                        <a14:foregroundMark x1="68222" y1="83289" x2="68222" y2="84350"/>
                        <a14:foregroundMark x1="32444" y1="92308" x2="32444" y2="92308"/>
                        <a14:foregroundMark x1="62444" y1="9549" x2="71556" y2="28382"/>
                        <a14:foregroundMark x1="71556" y1="28382" x2="73778" y2="37931"/>
                        <a14:foregroundMark x1="73778" y1="37931" x2="71556" y2="59682"/>
                      </a14:backgroundRemoval>
                    </a14:imgEffect>
                  </a14:imgLayer>
                </a14:imgProps>
              </a:ext>
              <a:ext uri="{28A0092B-C50C-407E-A947-70E740481C1C}">
                <a14:useLocalDpi xmlns:a14="http://schemas.microsoft.com/office/drawing/2010/main" val="0"/>
              </a:ext>
            </a:extLst>
          </a:blip>
          <a:srcRect/>
          <a:stretch>
            <a:fillRect/>
          </a:stretch>
        </p:blipFill>
        <p:spPr bwMode="auto">
          <a:xfrm>
            <a:off x="10388911" y="-165599"/>
            <a:ext cx="2110154" cy="138118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5A0AC45-6B0B-49F1-8973-3D3A0EA03BF3}"/>
              </a:ext>
            </a:extLst>
          </p:cNvPr>
          <p:cNvSpPr/>
          <p:nvPr/>
        </p:nvSpPr>
        <p:spPr>
          <a:xfrm>
            <a:off x="2991703" y="4782447"/>
            <a:ext cx="1281120" cy="400110"/>
          </a:xfrm>
          <a:prstGeom prst="rect">
            <a:avLst/>
          </a:prstGeom>
        </p:spPr>
        <p:txBody>
          <a:bodyPr wrap="none">
            <a:spAutoFit/>
          </a:bodyPr>
          <a:lstStyle/>
          <a:p>
            <a:r>
              <a:rPr lang="ar-SA" sz="2000" b="1" dirty="0">
                <a:solidFill>
                  <a:srgbClr val="C00000"/>
                </a:solidFill>
              </a:rPr>
              <a:t>رواه </a:t>
            </a:r>
            <a:r>
              <a:rPr lang="ar-AE" sz="2000" b="1" dirty="0">
                <a:solidFill>
                  <a:srgbClr val="C00000"/>
                </a:solidFill>
              </a:rPr>
              <a:t>الترمذي</a:t>
            </a:r>
            <a:endParaRPr lang="en-US" sz="2000" dirty="0">
              <a:solidFill>
                <a:srgbClr val="C00000"/>
              </a:solidFill>
            </a:endParaRPr>
          </a:p>
        </p:txBody>
      </p:sp>
      <p:pic>
        <p:nvPicPr>
          <p:cNvPr id="3" name="البخيل">
            <a:hlinkClick r:id="" action="ppaction://media"/>
            <a:extLst>
              <a:ext uri="{FF2B5EF4-FFF2-40B4-BE49-F238E27FC236}">
                <a16:creationId xmlns:a16="http://schemas.microsoft.com/office/drawing/2014/main" id="{8462A637-288E-4E21-8343-18743E51BEF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56507" y="1215581"/>
            <a:ext cx="609600" cy="609600"/>
          </a:xfrm>
          <a:prstGeom prst="rect">
            <a:avLst/>
          </a:prstGeom>
        </p:spPr>
      </p:pic>
    </p:spTree>
    <p:extLst>
      <p:ext uri="{BB962C8B-B14F-4D97-AF65-F5344CB8AC3E}">
        <p14:creationId xmlns:p14="http://schemas.microsoft.com/office/powerpoint/2010/main" val="4162323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69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ownload Muslim Boy And Girl Reading Books for free | Muslim kids, Muslim  kids activities, Kids background">
            <a:extLst>
              <a:ext uri="{FF2B5EF4-FFF2-40B4-BE49-F238E27FC236}">
                <a16:creationId xmlns:a16="http://schemas.microsoft.com/office/drawing/2014/main" id="{FA5D1CAB-065C-443F-BE06-F4AD41D9FC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204954"/>
            <a:ext cx="12627427" cy="823135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F71CD49C-6972-480C-9D15-0332F2E7A260}"/>
              </a:ext>
            </a:extLst>
          </p:cNvPr>
          <p:cNvSpPr/>
          <p:nvPr/>
        </p:nvSpPr>
        <p:spPr>
          <a:xfrm>
            <a:off x="397565" y="858535"/>
            <a:ext cx="11396869" cy="1754326"/>
          </a:xfrm>
          <a:prstGeom prst="rect">
            <a:avLst/>
          </a:prstGeom>
        </p:spPr>
        <p:txBody>
          <a:bodyPr wrap="square">
            <a:spAutoFit/>
          </a:bodyPr>
          <a:lstStyle/>
          <a:p>
            <a:pPr algn="ctr"/>
            <a:r>
              <a:rPr lang="ar-SA" sz="5400" b="1" dirty="0">
                <a:solidFill>
                  <a:srgbClr val="C00000"/>
                </a:solidFill>
              </a:rPr>
              <a:t>ما هِيَ فَضائِل الصّلاة على النّبي</a:t>
            </a:r>
            <a:endParaRPr lang="ar-AE" sz="5400" b="1" dirty="0">
              <a:solidFill>
                <a:srgbClr val="C00000"/>
              </a:solidFill>
            </a:endParaRPr>
          </a:p>
          <a:p>
            <a:pPr algn="ctr"/>
            <a:r>
              <a:rPr lang="ar-SA" sz="5400" b="1" dirty="0">
                <a:solidFill>
                  <a:srgbClr val="C00000"/>
                </a:solidFill>
              </a:rPr>
              <a:t>صلى الله عليه وسلم</a:t>
            </a:r>
            <a:endParaRPr lang="en-US" sz="5400" b="1" dirty="0">
              <a:solidFill>
                <a:srgbClr val="C00000"/>
              </a:solidFill>
            </a:endParaRPr>
          </a:p>
        </p:txBody>
      </p:sp>
      <p:pic>
        <p:nvPicPr>
          <p:cNvPr id="6146" name="Picture 2" descr="Red Question Mark PNG Images, Transparent Red Question Mark Image ...">
            <a:extLst>
              <a:ext uri="{FF2B5EF4-FFF2-40B4-BE49-F238E27FC236}">
                <a16:creationId xmlns:a16="http://schemas.microsoft.com/office/drawing/2014/main" id="{9C25AC05-CFF6-497F-B899-0C70245A051B}"/>
              </a:ext>
            </a:extLst>
          </p:cNvPr>
          <p:cNvPicPr>
            <a:picLocks noChangeAspect="1" noChangeArrowheads="1"/>
          </p:cNvPicPr>
          <p:nvPr/>
        </p:nvPicPr>
        <p:blipFill>
          <a:blip r:embed="rId3">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5165191" y="0"/>
            <a:ext cx="1861615" cy="10364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8941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6146"/>
                                        </p:tgtEl>
                                        <p:attrNameLst>
                                          <p:attrName>r</p:attrName>
                                        </p:attrNameLst>
                                      </p:cBhvr>
                                    </p:animRot>
                                    <p:animRot by="-240000">
                                      <p:cBhvr>
                                        <p:cTn id="7" dur="200" fill="hold">
                                          <p:stCondLst>
                                            <p:cond delay="200"/>
                                          </p:stCondLst>
                                        </p:cTn>
                                        <p:tgtEl>
                                          <p:spTgt spid="6146"/>
                                        </p:tgtEl>
                                        <p:attrNameLst>
                                          <p:attrName>r</p:attrName>
                                        </p:attrNameLst>
                                      </p:cBhvr>
                                    </p:animRot>
                                    <p:animRot by="240000">
                                      <p:cBhvr>
                                        <p:cTn id="8" dur="200" fill="hold">
                                          <p:stCondLst>
                                            <p:cond delay="400"/>
                                          </p:stCondLst>
                                        </p:cTn>
                                        <p:tgtEl>
                                          <p:spTgt spid="6146"/>
                                        </p:tgtEl>
                                        <p:attrNameLst>
                                          <p:attrName>r</p:attrName>
                                        </p:attrNameLst>
                                      </p:cBhvr>
                                    </p:animRot>
                                    <p:animRot by="-240000">
                                      <p:cBhvr>
                                        <p:cTn id="9" dur="200" fill="hold">
                                          <p:stCondLst>
                                            <p:cond delay="600"/>
                                          </p:stCondLst>
                                        </p:cTn>
                                        <p:tgtEl>
                                          <p:spTgt spid="6146"/>
                                        </p:tgtEl>
                                        <p:attrNameLst>
                                          <p:attrName>r</p:attrName>
                                        </p:attrNameLst>
                                      </p:cBhvr>
                                    </p:animRot>
                                    <p:animRot by="120000">
                                      <p:cBhvr>
                                        <p:cTn id="10" dur="200" fill="hold">
                                          <p:stCondLst>
                                            <p:cond delay="800"/>
                                          </p:stCondLst>
                                        </p:cTn>
                                        <p:tgtEl>
                                          <p:spTgt spid="614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2CD4C51-87DB-46DE-ABA2-C56400ED0E36}"/>
              </a:ext>
            </a:extLst>
          </p:cNvPr>
          <p:cNvSpPr/>
          <p:nvPr/>
        </p:nvSpPr>
        <p:spPr>
          <a:xfrm>
            <a:off x="6730242" y="203190"/>
            <a:ext cx="4836580" cy="1446550"/>
          </a:xfrm>
          <a:prstGeom prst="rect">
            <a:avLst/>
          </a:prstGeom>
        </p:spPr>
        <p:txBody>
          <a:bodyPr wrap="none">
            <a:spAutoFit/>
          </a:bodyPr>
          <a:lstStyle/>
          <a:p>
            <a:pPr algn="ctr" rtl="1"/>
            <a:r>
              <a:rPr lang="ar-SA" sz="4400" b="1" dirty="0">
                <a:solidFill>
                  <a:srgbClr val="C00000"/>
                </a:solidFill>
              </a:rPr>
              <a:t>1</a:t>
            </a:r>
            <a:endParaRPr lang="ar-AE" sz="4400" b="1" dirty="0">
              <a:solidFill>
                <a:srgbClr val="C00000"/>
              </a:solidFill>
            </a:endParaRPr>
          </a:p>
          <a:p>
            <a:pPr algn="ctr" rtl="1"/>
            <a:r>
              <a:rPr lang="ar-SA" sz="4400" b="1" dirty="0">
                <a:solidFill>
                  <a:srgbClr val="C00000"/>
                </a:solidFill>
              </a:rPr>
              <a:t>تُكْتَب لَنا بِها عَشْرُ حَسَناتٍ</a:t>
            </a:r>
            <a:endParaRPr lang="en-US" sz="2000" dirty="0">
              <a:solidFill>
                <a:srgbClr val="C00000"/>
              </a:solidFill>
            </a:endParaRPr>
          </a:p>
        </p:txBody>
      </p:sp>
      <p:pic>
        <p:nvPicPr>
          <p:cNvPr id="7172" name="Picture 4" descr="Notepad Clip Art #20793 (With images) | Clip art, Doodle frame ...">
            <a:extLst>
              <a:ext uri="{FF2B5EF4-FFF2-40B4-BE49-F238E27FC236}">
                <a16:creationId xmlns:a16="http://schemas.microsoft.com/office/drawing/2014/main" id="{1EFD9D33-C866-4EBA-B248-6252630FE8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9116" y="1962856"/>
            <a:ext cx="4535047" cy="401387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F07D558-475A-4F3A-929D-27E583B840F2}"/>
              </a:ext>
            </a:extLst>
          </p:cNvPr>
          <p:cNvSpPr/>
          <p:nvPr/>
        </p:nvSpPr>
        <p:spPr>
          <a:xfrm>
            <a:off x="7296900" y="2724391"/>
            <a:ext cx="3601011" cy="2554545"/>
          </a:xfrm>
          <a:prstGeom prst="rect">
            <a:avLst/>
          </a:prstGeom>
        </p:spPr>
        <p:txBody>
          <a:bodyPr wrap="square">
            <a:spAutoFit/>
          </a:bodyPr>
          <a:lstStyle/>
          <a:p>
            <a:pPr algn="ctr"/>
            <a:r>
              <a:rPr lang="ar-SA" sz="8000" b="1" dirty="0"/>
              <a:t>عَشْرُ حَسَناتٍ</a:t>
            </a:r>
            <a:endParaRPr lang="en-US" sz="8000" dirty="0"/>
          </a:p>
        </p:txBody>
      </p:sp>
      <p:sp>
        <p:nvSpPr>
          <p:cNvPr id="10" name="Rectangle 9">
            <a:extLst>
              <a:ext uri="{FF2B5EF4-FFF2-40B4-BE49-F238E27FC236}">
                <a16:creationId xmlns:a16="http://schemas.microsoft.com/office/drawing/2014/main" id="{AD34FEB1-F27C-46B2-A4A3-C3865468E61E}"/>
              </a:ext>
            </a:extLst>
          </p:cNvPr>
          <p:cNvSpPr/>
          <p:nvPr/>
        </p:nvSpPr>
        <p:spPr>
          <a:xfrm>
            <a:off x="727430" y="203190"/>
            <a:ext cx="4984057" cy="1446550"/>
          </a:xfrm>
          <a:prstGeom prst="rect">
            <a:avLst/>
          </a:prstGeom>
        </p:spPr>
        <p:txBody>
          <a:bodyPr wrap="none">
            <a:spAutoFit/>
          </a:bodyPr>
          <a:lstStyle/>
          <a:p>
            <a:pPr algn="ctr" rtl="1"/>
            <a:r>
              <a:rPr lang="ar-SA" sz="4400" b="1" dirty="0">
                <a:solidFill>
                  <a:srgbClr val="C00000"/>
                </a:solidFill>
              </a:rPr>
              <a:t>2 </a:t>
            </a:r>
            <a:endParaRPr lang="ar-AE" sz="4400" b="1" dirty="0">
              <a:solidFill>
                <a:srgbClr val="C00000"/>
              </a:solidFill>
            </a:endParaRPr>
          </a:p>
          <a:p>
            <a:pPr algn="ctr" rtl="1"/>
            <a:r>
              <a:rPr lang="ar-SA" sz="4400" b="1" dirty="0">
                <a:solidFill>
                  <a:srgbClr val="C00000"/>
                </a:solidFill>
              </a:rPr>
              <a:t>تُمْحى بِها عَنّا عَشر سَيِّئات</a:t>
            </a:r>
            <a:endParaRPr lang="en-US" sz="2000" dirty="0">
              <a:solidFill>
                <a:srgbClr val="C00000"/>
              </a:solidFill>
            </a:endParaRPr>
          </a:p>
        </p:txBody>
      </p:sp>
      <p:pic>
        <p:nvPicPr>
          <p:cNvPr id="11" name="Picture 4" descr="Notepad Clip Art #20793 (With images) | Clip art, Doodle frame ...">
            <a:extLst>
              <a:ext uri="{FF2B5EF4-FFF2-40B4-BE49-F238E27FC236}">
                <a16:creationId xmlns:a16="http://schemas.microsoft.com/office/drawing/2014/main" id="{15FB845B-4587-4BF6-8A8C-789910C88B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6867" y="1885103"/>
            <a:ext cx="4376018" cy="4233119"/>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A75B70A5-0918-4725-AC35-98895B3DE777}"/>
              </a:ext>
            </a:extLst>
          </p:cNvPr>
          <p:cNvSpPr/>
          <p:nvPr/>
        </p:nvSpPr>
        <p:spPr>
          <a:xfrm>
            <a:off x="1646464" y="2606120"/>
            <a:ext cx="3735059" cy="2800767"/>
          </a:xfrm>
          <a:prstGeom prst="rect">
            <a:avLst/>
          </a:prstGeom>
        </p:spPr>
        <p:txBody>
          <a:bodyPr wrap="square">
            <a:spAutoFit/>
          </a:bodyPr>
          <a:lstStyle/>
          <a:p>
            <a:pPr algn="ctr"/>
            <a:r>
              <a:rPr lang="ar-SA" sz="8800" b="1" dirty="0"/>
              <a:t>عَشْرُ </a:t>
            </a:r>
            <a:r>
              <a:rPr lang="ar-AE" sz="8800" b="1" dirty="0"/>
              <a:t>سَيِّئات</a:t>
            </a:r>
            <a:endParaRPr lang="en-US" sz="8800" dirty="0"/>
          </a:p>
        </p:txBody>
      </p:sp>
      <p:pic>
        <p:nvPicPr>
          <p:cNvPr id="7174" name="Picture 6" descr="Eraser GIFs | Tenor">
            <a:extLst>
              <a:ext uri="{FF2B5EF4-FFF2-40B4-BE49-F238E27FC236}">
                <a16:creationId xmlns:a16="http://schemas.microsoft.com/office/drawing/2014/main" id="{60252FF9-09B1-4F55-9CEE-2F0ECEC339C6}"/>
              </a:ext>
            </a:extLst>
          </p:cNvPr>
          <p:cNvPicPr>
            <a:picLocks noChangeAspect="1" noChangeArrowheads="1" noCrop="1"/>
          </p:cNvPicPr>
          <p:nvPr/>
        </p:nvPicPr>
        <p:blipFill>
          <a:blip r:embed="rId3">
            <a:clrChange>
              <a:clrFrom>
                <a:srgbClr val="F4EFEC"/>
              </a:clrFrom>
              <a:clrTo>
                <a:srgbClr val="F4EFEC">
                  <a:alpha val="0"/>
                </a:srgbClr>
              </a:clrTo>
            </a:clrChange>
            <a:extLst>
              <a:ext uri="{28A0092B-C50C-407E-A947-70E740481C1C}">
                <a14:useLocalDpi xmlns:a14="http://schemas.microsoft.com/office/drawing/2010/main" val="0"/>
              </a:ext>
            </a:extLst>
          </a:blip>
          <a:srcRect/>
          <a:stretch>
            <a:fillRect/>
          </a:stretch>
        </p:blipFill>
        <p:spPr bwMode="auto">
          <a:xfrm flipH="1">
            <a:off x="2235996" y="1979888"/>
            <a:ext cx="2824641" cy="1449112"/>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pencil writing clipart gif - Clip Art Library">
            <a:extLst>
              <a:ext uri="{FF2B5EF4-FFF2-40B4-BE49-F238E27FC236}">
                <a16:creationId xmlns:a16="http://schemas.microsoft.com/office/drawing/2014/main" id="{5C1D58C8-3C51-4B48-A623-8565722ED1C9}"/>
              </a:ext>
            </a:extLst>
          </p:cNvPr>
          <p:cNvPicPr>
            <a:picLocks noChangeAspect="1" noChangeArrowheads="1" noCrop="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rot="2158010">
            <a:off x="9530192" y="1898009"/>
            <a:ext cx="1678487" cy="14162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5269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172"/>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7176"/>
                                        </p:tgtEl>
                                        <p:attrNameLst>
                                          <p:attrName>style.visibility</p:attrName>
                                        </p:attrNameLst>
                                      </p:cBhvr>
                                      <p:to>
                                        <p:strVal val="visible"/>
                                      </p:to>
                                    </p:set>
                                  </p:childTnLst>
                                </p:cTn>
                              </p:par>
                              <p:par>
                                <p:cTn id="14" presetID="22" presetClass="entr" presetSubtype="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up)">
                                      <p:cBhvr>
                                        <p:cTn id="16" dur="5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right)">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7174"/>
                                        </p:tgtEl>
                                        <p:attrNameLst>
                                          <p:attrName>style.visibility</p:attrName>
                                        </p:attrNameLst>
                                      </p:cBhvr>
                                      <p:to>
                                        <p:strVal val="visible"/>
                                      </p:to>
                                    </p:set>
                                  </p:childTnLst>
                                </p:cTn>
                              </p:par>
                              <p:par>
                                <p:cTn id="28" presetID="1" presetClass="entr" presetSubtype="0" fill="hold" grpId="1" nodeType="withEffect">
                                  <p:stCondLst>
                                    <p:cond delay="0"/>
                                  </p:stCondLst>
                                  <p:childTnLst>
                                    <p:set>
                                      <p:cBhvr>
                                        <p:cTn id="29" dur="1" fill="hold">
                                          <p:stCondLst>
                                            <p:cond delay="0"/>
                                          </p:stCondLst>
                                        </p:cTn>
                                        <p:tgtEl>
                                          <p:spTgt spid="12"/>
                                        </p:tgtEl>
                                        <p:attrNameLst>
                                          <p:attrName>style.visibility</p:attrName>
                                        </p:attrNameLst>
                                      </p:cBhvr>
                                      <p:to>
                                        <p:strVal val="visible"/>
                                      </p:to>
                                    </p:set>
                                  </p:childTnLst>
                                </p:cTn>
                              </p:par>
                              <p:par>
                                <p:cTn id="30" presetID="22" presetClass="exit" presetSubtype="2" repeatCount="indefinite" fill="hold" grpId="0" nodeType="withEffect">
                                  <p:stCondLst>
                                    <p:cond delay="0"/>
                                  </p:stCondLst>
                                  <p:childTnLst>
                                    <p:animEffect transition="out" filter="wipe(right)">
                                      <p:cBhvr>
                                        <p:cTn id="31" dur="5000"/>
                                        <p:tgtEl>
                                          <p:spTgt spid="12"/>
                                        </p:tgtEl>
                                      </p:cBhvr>
                                    </p:animEffect>
                                    <p:set>
                                      <p:cBhvr>
                                        <p:cTn id="32" dur="1" fill="hold">
                                          <p:stCondLst>
                                            <p:cond delay="49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P spid="12" grpId="0"/>
      <p:bldP spid="12"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7F513FD-44FA-4203-A1DB-5D5B68F7C0B9}"/>
              </a:ext>
            </a:extLst>
          </p:cNvPr>
          <p:cNvSpPr/>
          <p:nvPr/>
        </p:nvSpPr>
        <p:spPr>
          <a:xfrm>
            <a:off x="283218" y="226363"/>
            <a:ext cx="10522432" cy="1107996"/>
          </a:xfrm>
          <a:prstGeom prst="rect">
            <a:avLst/>
          </a:prstGeom>
        </p:spPr>
        <p:txBody>
          <a:bodyPr wrap="none">
            <a:spAutoFit/>
          </a:bodyPr>
          <a:lstStyle/>
          <a:p>
            <a:pPr algn="r" rtl="1"/>
            <a:r>
              <a:rPr lang="ar-SA" sz="6600" b="1" dirty="0">
                <a:solidFill>
                  <a:srgbClr val="C00000"/>
                </a:solidFill>
              </a:rPr>
              <a:t>يَزيل الله عزّوجل بها عَنّا كُلَّ هَمِّ وَحَزنٍ</a:t>
            </a:r>
            <a:endParaRPr lang="en-US" sz="3600" dirty="0">
              <a:solidFill>
                <a:srgbClr val="C00000"/>
              </a:solidFill>
            </a:endParaRPr>
          </a:p>
        </p:txBody>
      </p:sp>
      <p:pic>
        <p:nvPicPr>
          <p:cNvPr id="8194" name="Picture 2" descr="You Don't Have To Be A Designer To Get Awesome Visuals | Vector ...">
            <a:extLst>
              <a:ext uri="{FF2B5EF4-FFF2-40B4-BE49-F238E27FC236}">
                <a16:creationId xmlns:a16="http://schemas.microsoft.com/office/drawing/2014/main" id="{9670C75D-7CC4-4803-A712-3F210CF0FD52}"/>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3692" b="86462" l="54231" r="89846">
                        <a14:foregroundMark x1="66231" y1="15538" x2="69154" y2="14923"/>
                        <a14:foregroundMark x1="54308" y1="29154" x2="54615" y2="32462"/>
                        <a14:foregroundMark x1="70154" y1="86769" x2="70154" y2="86769"/>
                        <a14:foregroundMark x1="77462" y1="81462" x2="78154" y2="85615"/>
                        <a14:foregroundMark x1="78154" y1="85615" x2="75769" y2="85769"/>
                        <a14:foregroundMark x1="68538" y1="82462" x2="69538" y2="86615"/>
                        <a14:foregroundMark x1="69538" y1="86615" x2="69846" y2="86769"/>
                        <a14:foregroundMark x1="65231" y1="37077" x2="67000" y2="32462"/>
                        <a14:foregroundMark x1="67000" y1="32462" x2="68154" y2="31462"/>
                        <a14:foregroundMark x1="79769" y1="33462" x2="79538" y2="37538"/>
                        <a14:foregroundMark x1="79538" y1="37538" x2="77769" y2="39769"/>
                        <a14:foregroundMark x1="71462" y1="13923" x2="72154" y2="14615"/>
                        <a14:foregroundMark x1="89308" y1="24769" x2="89308" y2="24769"/>
                        <a14:foregroundMark x1="89462" y1="39615" x2="89462" y2="39615"/>
                        <a14:foregroundMark x1="89846" y1="24077" x2="89846" y2="24077"/>
                      </a14:backgroundRemoval>
                    </a14:imgEffect>
                  </a14:imgLayer>
                </a14:imgProps>
              </a:ext>
              <a:ext uri="{28A0092B-C50C-407E-A947-70E740481C1C}">
                <a14:useLocalDpi xmlns:a14="http://schemas.microsoft.com/office/drawing/2010/main" val="0"/>
              </a:ext>
            </a:extLst>
          </a:blip>
          <a:srcRect l="50000" t="8405" r="6944" b="6182"/>
          <a:stretch/>
        </p:blipFill>
        <p:spPr bwMode="auto">
          <a:xfrm>
            <a:off x="8297071" y="1753324"/>
            <a:ext cx="2682517" cy="53911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You Don't Have To Be A Designer To Get Awesome Visuals | Vector ...">
            <a:extLst>
              <a:ext uri="{FF2B5EF4-FFF2-40B4-BE49-F238E27FC236}">
                <a16:creationId xmlns:a16="http://schemas.microsoft.com/office/drawing/2014/main" id="{ECA16333-4DBA-41E0-9197-DBAB5171B4A9}"/>
              </a:ext>
            </a:extLst>
          </p:cNvPr>
          <p:cNvPicPr>
            <a:picLocks noChangeAspect="1" noChangeArrowheads="1"/>
          </p:cNvPicPr>
          <p:nvPr/>
        </p:nvPicPr>
        <p:blipFill rotWithShape="1">
          <a:blip r:embed="rId4">
            <a:extLst>
              <a:ext uri="{BEBA8EAE-BF5A-486C-A8C5-ECC9F3942E4B}">
                <a14:imgProps xmlns:a14="http://schemas.microsoft.com/office/drawing/2010/main">
                  <a14:imgLayer r:embed="rId3">
                    <a14:imgEffect>
                      <a14:backgroundRemoval t="9154" b="87615" l="9000" r="46231">
                        <a14:foregroundMark x1="44000" y1="24462" x2="44000" y2="24462"/>
                        <a14:foregroundMark x1="44462" y1="39462" x2="44462" y2="39462"/>
                        <a14:foregroundMark x1="37000" y1="87231" x2="37000" y2="87231"/>
                        <a14:foregroundMark x1="22846" y1="87692" x2="22846" y2="87692"/>
                        <a14:foregroundMark x1="36000" y1="84769" x2="36000" y2="84769"/>
                        <a14:foregroundMark x1="37000" y1="30692" x2="32769" y2="36231"/>
                        <a14:foregroundMark x1="32769" y1="36231" x2="34538" y2="31154"/>
                        <a14:foregroundMark x1="34538" y1="31154" x2="35385" y2="36077"/>
                        <a14:foregroundMark x1="35385" y1="36077" x2="36538" y2="31615"/>
                        <a14:foregroundMark x1="36538" y1="31615" x2="36231" y2="35154"/>
                        <a14:foregroundMark x1="36231" y1="35154" x2="27923" y2="29000"/>
                        <a14:foregroundMark x1="27923" y1="29000" x2="25154" y2="34692"/>
                        <a14:foregroundMark x1="25154" y1="34692" x2="23000" y2="36462"/>
                        <a14:foregroundMark x1="23000" y1="36462" x2="22538" y2="33462"/>
                        <a14:foregroundMark x1="22538" y1="33462" x2="22538" y2="40615"/>
                        <a14:foregroundMark x1="22538" y1="40615" x2="20692" y2="33308"/>
                        <a14:foregroundMark x1="20692" y1="33308" x2="19846" y2="35846"/>
                        <a14:foregroundMark x1="19846" y1="35846" x2="19077" y2="33692"/>
                        <a14:foregroundMark x1="46231" y1="24000" x2="46231" y2="24000"/>
                      </a14:backgroundRemoval>
                    </a14:imgEffect>
                  </a14:imgLayer>
                </a14:imgProps>
              </a:ext>
              <a:ext uri="{28A0092B-C50C-407E-A947-70E740481C1C}">
                <a14:useLocalDpi xmlns:a14="http://schemas.microsoft.com/office/drawing/2010/main" val="0"/>
              </a:ext>
            </a:extLst>
          </a:blip>
          <a:srcRect l="4722" r="52222" b="8405"/>
          <a:stretch/>
        </p:blipFill>
        <p:spPr bwMode="auto">
          <a:xfrm>
            <a:off x="1768473" y="975367"/>
            <a:ext cx="2834227" cy="5882633"/>
          </a:xfrm>
          <a:prstGeom prst="rect">
            <a:avLst/>
          </a:prstGeom>
          <a:noFill/>
          <a:extLst>
            <a:ext uri="{909E8E84-426E-40DD-AFC4-6F175D3DCCD1}">
              <a14:hiddenFill xmlns:a14="http://schemas.microsoft.com/office/drawing/2010/main">
                <a:solidFill>
                  <a:srgbClr val="FFFFFF"/>
                </a:solidFill>
              </a14:hiddenFill>
            </a:ext>
          </a:extLst>
        </p:spPr>
      </p:pic>
      <p:sp>
        <p:nvSpPr>
          <p:cNvPr id="5" name="Thought Bubble: Cloud 4">
            <a:extLst>
              <a:ext uri="{FF2B5EF4-FFF2-40B4-BE49-F238E27FC236}">
                <a16:creationId xmlns:a16="http://schemas.microsoft.com/office/drawing/2014/main" id="{18795E88-3B37-43A8-A184-B42B822305E3}"/>
              </a:ext>
            </a:extLst>
          </p:cNvPr>
          <p:cNvSpPr/>
          <p:nvPr/>
        </p:nvSpPr>
        <p:spPr>
          <a:xfrm>
            <a:off x="5834157" y="1477247"/>
            <a:ext cx="2143074" cy="1321396"/>
          </a:xfrm>
          <a:prstGeom prst="cloudCallout">
            <a:avLst>
              <a:gd name="adj1" fmla="val 75383"/>
              <a:gd name="adj2" fmla="val 39101"/>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800" b="1" dirty="0">
                <a:solidFill>
                  <a:schemeClr val="tx1"/>
                </a:solidFill>
              </a:rPr>
              <a:t>صَلى الله عليه وسلّم</a:t>
            </a:r>
            <a:endParaRPr lang="en-US" sz="2800" b="1" dirty="0">
              <a:solidFill>
                <a:schemeClr val="tx1"/>
              </a:solidFill>
            </a:endParaRPr>
          </a:p>
        </p:txBody>
      </p:sp>
      <p:sp>
        <p:nvSpPr>
          <p:cNvPr id="8" name="Thought Bubble: Cloud 7">
            <a:extLst>
              <a:ext uri="{FF2B5EF4-FFF2-40B4-BE49-F238E27FC236}">
                <a16:creationId xmlns:a16="http://schemas.microsoft.com/office/drawing/2014/main" id="{9C2965B3-DB37-43F5-8022-3C1B5922700C}"/>
              </a:ext>
            </a:extLst>
          </p:cNvPr>
          <p:cNvSpPr/>
          <p:nvPr/>
        </p:nvSpPr>
        <p:spPr>
          <a:xfrm>
            <a:off x="6460578" y="4442886"/>
            <a:ext cx="2143074" cy="1321396"/>
          </a:xfrm>
          <a:prstGeom prst="cloudCallout">
            <a:avLst>
              <a:gd name="adj1" fmla="val 65606"/>
              <a:gd name="adj2" fmla="val -4884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800" b="1" dirty="0">
                <a:solidFill>
                  <a:schemeClr val="tx1"/>
                </a:solidFill>
              </a:rPr>
              <a:t>اللّهم صلِّ على محمد</a:t>
            </a:r>
            <a:endParaRPr lang="en-US" sz="2800" b="1" dirty="0">
              <a:solidFill>
                <a:schemeClr val="tx1"/>
              </a:solidFill>
            </a:endParaRPr>
          </a:p>
        </p:txBody>
      </p:sp>
      <p:sp>
        <p:nvSpPr>
          <p:cNvPr id="9" name="Thought Bubble: Cloud 8">
            <a:extLst>
              <a:ext uri="{FF2B5EF4-FFF2-40B4-BE49-F238E27FC236}">
                <a16:creationId xmlns:a16="http://schemas.microsoft.com/office/drawing/2014/main" id="{D03F7A80-6017-4EA2-A0C2-44A029C650F5}"/>
              </a:ext>
            </a:extLst>
          </p:cNvPr>
          <p:cNvSpPr/>
          <p:nvPr/>
        </p:nvSpPr>
        <p:spPr>
          <a:xfrm>
            <a:off x="4922540" y="2938845"/>
            <a:ext cx="2143074" cy="1321396"/>
          </a:xfrm>
          <a:prstGeom prst="cloudCallout">
            <a:avLst>
              <a:gd name="adj1" fmla="val 83345"/>
              <a:gd name="adj2" fmla="val 1001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tx1"/>
                </a:solidFill>
              </a:rPr>
              <a:t>عليهِ الصَّلاةُ والسّلام</a:t>
            </a:r>
            <a:endParaRPr lang="en-US" sz="2400" b="1" dirty="0">
              <a:solidFill>
                <a:schemeClr val="tx1"/>
              </a:solidFill>
            </a:endParaRPr>
          </a:p>
        </p:txBody>
      </p:sp>
    </p:spTree>
    <p:extLst>
      <p:ext uri="{BB962C8B-B14F-4D97-AF65-F5344CB8AC3E}">
        <p14:creationId xmlns:p14="http://schemas.microsoft.com/office/powerpoint/2010/main" val="455214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xit" presetSubtype="4" fill="hold" nodeType="clickEffect">
                                  <p:stCondLst>
                                    <p:cond delay="0"/>
                                  </p:stCondLst>
                                  <p:childTnLst>
                                    <p:animEffect transition="out" filter="wipe(down)">
                                      <p:cBhvr>
                                        <p:cTn id="22" dur="500"/>
                                        <p:tgtEl>
                                          <p:spTgt spid="8194"/>
                                        </p:tgtEl>
                                      </p:cBhvr>
                                    </p:animEffect>
                                    <p:set>
                                      <p:cBhvr>
                                        <p:cTn id="23" dur="1" fill="hold">
                                          <p:stCondLst>
                                            <p:cond delay="499"/>
                                          </p:stCondLst>
                                        </p:cTn>
                                        <p:tgtEl>
                                          <p:spTgt spid="8194"/>
                                        </p:tgtEl>
                                        <p:attrNameLst>
                                          <p:attrName>style.visibility</p:attrName>
                                        </p:attrNameLst>
                                      </p:cBhvr>
                                      <p:to>
                                        <p:strVal val="hidden"/>
                                      </p:to>
                                    </p:set>
                                  </p:childTnLst>
                                </p:cTn>
                              </p:par>
                            </p:childTnLst>
                          </p:cTn>
                        </p:par>
                        <p:par>
                          <p:cTn id="24" fill="hold">
                            <p:stCondLst>
                              <p:cond delay="500"/>
                            </p:stCondLst>
                            <p:childTnLst>
                              <p:par>
                                <p:cTn id="25" presetID="22" presetClass="entr" presetSubtype="1"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up)">
                                      <p:cBhvr>
                                        <p:cTn id="27" dur="500"/>
                                        <p:tgtEl>
                                          <p:spTgt spid="6"/>
                                        </p:tgtEl>
                                      </p:cBhvr>
                                    </p:animEffect>
                                  </p:childTnLst>
                                </p:cTn>
                              </p:par>
                            </p:childTnLst>
                          </p:cTn>
                        </p:par>
                        <p:par>
                          <p:cTn id="28" fill="hold">
                            <p:stCondLst>
                              <p:cond delay="1000"/>
                            </p:stCondLst>
                            <p:childTnLst>
                              <p:par>
                                <p:cTn id="29" presetID="1" presetClass="entr" presetSubtype="0" fill="hold" grpId="0" nodeType="after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8"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0" name="Picture 14" descr="The 50 best road trip songs of all time">
            <a:extLst>
              <a:ext uri="{FF2B5EF4-FFF2-40B4-BE49-F238E27FC236}">
                <a16:creationId xmlns:a16="http://schemas.microsoft.com/office/drawing/2014/main" id="{13FA05A2-E2D4-44D2-81D6-0769437BA5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04599"/>
            <a:ext cx="12192000" cy="587728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9BDB7F81-98E0-4A05-9896-91A2D916C2AA}"/>
              </a:ext>
            </a:extLst>
          </p:cNvPr>
          <p:cNvSpPr/>
          <p:nvPr/>
        </p:nvSpPr>
        <p:spPr>
          <a:xfrm>
            <a:off x="1698621" y="173602"/>
            <a:ext cx="8808822" cy="830997"/>
          </a:xfrm>
          <a:prstGeom prst="rect">
            <a:avLst/>
          </a:prstGeom>
        </p:spPr>
        <p:txBody>
          <a:bodyPr wrap="none">
            <a:spAutoFit/>
          </a:bodyPr>
          <a:lstStyle/>
          <a:p>
            <a:pPr algn="r" rtl="1"/>
            <a:r>
              <a:rPr lang="ar-SA" sz="4800" b="1" dirty="0">
                <a:solidFill>
                  <a:srgbClr val="C00000"/>
                </a:solidFill>
              </a:rPr>
              <a:t>كَثْرة الصَّلاة على النّبي محمد </a:t>
            </a:r>
            <a:r>
              <a:rPr lang="ar-SA" b="1" dirty="0">
                <a:solidFill>
                  <a:srgbClr val="C00000"/>
                </a:solidFill>
              </a:rPr>
              <a:t>صلى الله عليه وسلم</a:t>
            </a:r>
            <a:r>
              <a:rPr lang="ar-SA" sz="4800" b="1" dirty="0">
                <a:solidFill>
                  <a:srgbClr val="C00000"/>
                </a:solidFill>
              </a:rPr>
              <a:t> طريق</a:t>
            </a:r>
            <a:endParaRPr lang="en-US" sz="2400" dirty="0">
              <a:solidFill>
                <a:srgbClr val="C00000"/>
              </a:solidFill>
            </a:endParaRPr>
          </a:p>
        </p:txBody>
      </p:sp>
      <p:grpSp>
        <p:nvGrpSpPr>
          <p:cNvPr id="15" name="Group 14">
            <a:extLst>
              <a:ext uri="{FF2B5EF4-FFF2-40B4-BE49-F238E27FC236}">
                <a16:creationId xmlns:a16="http://schemas.microsoft.com/office/drawing/2014/main" id="{6FA45C94-0CD6-47B8-84A2-631EC3EDC4E6}"/>
              </a:ext>
            </a:extLst>
          </p:cNvPr>
          <p:cNvGrpSpPr/>
          <p:nvPr/>
        </p:nvGrpSpPr>
        <p:grpSpPr>
          <a:xfrm>
            <a:off x="5503096" y="1611304"/>
            <a:ext cx="4956563" cy="3422009"/>
            <a:chOff x="3253325" y="2516013"/>
            <a:chExt cx="4956563" cy="3422009"/>
          </a:xfrm>
          <a:scene3d>
            <a:camera prst="perspectiveHeroicExtremeLeftFacing"/>
            <a:lightRig rig="threePt" dir="t"/>
          </a:scene3d>
        </p:grpSpPr>
        <p:grpSp>
          <p:nvGrpSpPr>
            <p:cNvPr id="6" name="Group 5">
              <a:extLst>
                <a:ext uri="{FF2B5EF4-FFF2-40B4-BE49-F238E27FC236}">
                  <a16:creationId xmlns:a16="http://schemas.microsoft.com/office/drawing/2014/main" id="{FE54C2A3-F80B-4DEF-A619-58E7CCE4165E}"/>
                </a:ext>
              </a:extLst>
            </p:cNvPr>
            <p:cNvGrpSpPr/>
            <p:nvPr/>
          </p:nvGrpSpPr>
          <p:grpSpPr>
            <a:xfrm>
              <a:off x="3253325" y="2516013"/>
              <a:ext cx="4734090" cy="3422009"/>
              <a:chOff x="3277113" y="1629647"/>
              <a:chExt cx="4734090" cy="3422009"/>
            </a:xfrm>
          </p:grpSpPr>
          <p:pic>
            <p:nvPicPr>
              <p:cNvPr id="9220" name="Picture 4" descr="Road green traffic sign blank board with place Vector Image">
                <a:extLst>
                  <a:ext uri="{FF2B5EF4-FFF2-40B4-BE49-F238E27FC236}">
                    <a16:creationId xmlns:a16="http://schemas.microsoft.com/office/drawing/2014/main" id="{B3DA28AD-C667-4A46-9FAD-847EBFFC3C8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277113" y="1629647"/>
                <a:ext cx="4734090" cy="342200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3850CF1-7035-467E-80ED-E46EED80E959}"/>
                  </a:ext>
                </a:extLst>
              </p:cNvPr>
              <p:cNvSpPr txBox="1"/>
              <p:nvPr/>
            </p:nvSpPr>
            <p:spPr>
              <a:xfrm>
                <a:off x="4527378" y="2387921"/>
                <a:ext cx="2855717" cy="523220"/>
              </a:xfrm>
              <a:prstGeom prst="rect">
                <a:avLst/>
              </a:prstGeom>
              <a:noFill/>
            </p:spPr>
            <p:txBody>
              <a:bodyPr wrap="square" rtlCol="0">
                <a:spAutoFit/>
              </a:bodyPr>
              <a:lstStyle/>
              <a:p>
                <a:r>
                  <a:rPr lang="ar-SA" sz="2800" b="1" dirty="0">
                    <a:solidFill>
                      <a:schemeClr val="bg1"/>
                    </a:solidFill>
                  </a:rPr>
                  <a:t>1 - قَضاء الْحاجات</a:t>
                </a:r>
                <a:endParaRPr lang="en-US" sz="2800" b="1" dirty="0">
                  <a:solidFill>
                    <a:schemeClr val="bg1"/>
                  </a:solidFill>
                </a:endParaRPr>
              </a:p>
            </p:txBody>
          </p:sp>
        </p:grpSp>
        <p:pic>
          <p:nvPicPr>
            <p:cNvPr id="9228" name="Picture 12" descr="صور عن المرض رمزيات وخلفيات تعبر عن التعب | ميكساتك">
              <a:extLst>
                <a:ext uri="{FF2B5EF4-FFF2-40B4-BE49-F238E27FC236}">
                  <a16:creationId xmlns:a16="http://schemas.microsoft.com/office/drawing/2014/main" id="{370930A8-6CB4-41CB-8720-7D864FDDBA27}"/>
                </a:ext>
              </a:extLst>
            </p:cNvPr>
            <p:cNvPicPr>
              <a:picLocks noChangeAspect="1" noChangeArrowheads="1"/>
            </p:cNvPicPr>
            <p:nvPr/>
          </p:nvPicPr>
          <p:blipFill>
            <a:blip r:embed="rId5"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04268" y="2937478"/>
              <a:ext cx="1705620" cy="12667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2BF85B90-42F7-4CBB-8051-985B9FB82ECA}"/>
              </a:ext>
            </a:extLst>
          </p:cNvPr>
          <p:cNvGrpSpPr/>
          <p:nvPr/>
        </p:nvGrpSpPr>
        <p:grpSpPr>
          <a:xfrm rot="367027" flipH="1">
            <a:off x="2858924" y="589099"/>
            <a:ext cx="6346787" cy="3705766"/>
            <a:chOff x="3677163" y="1951709"/>
            <a:chExt cx="4070125" cy="3061847"/>
          </a:xfrm>
          <a:scene3d>
            <a:camera prst="perspectiveContrastingRightFacing"/>
            <a:lightRig rig="threePt" dir="t"/>
          </a:scene3d>
        </p:grpSpPr>
        <p:pic>
          <p:nvPicPr>
            <p:cNvPr id="13" name="Picture 4" descr="Road green traffic sign blank board with place Vector Image">
              <a:extLst>
                <a:ext uri="{FF2B5EF4-FFF2-40B4-BE49-F238E27FC236}">
                  <a16:creationId xmlns:a16="http://schemas.microsoft.com/office/drawing/2014/main" id="{F6B07E83-9524-48E9-891C-CA3752DF57A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677163" y="1951709"/>
              <a:ext cx="4070125" cy="3061847"/>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F2DD6501-87D5-45D2-90AA-881A28060894}"/>
                </a:ext>
              </a:extLst>
            </p:cNvPr>
            <p:cNvSpPr txBox="1"/>
            <p:nvPr/>
          </p:nvSpPr>
          <p:spPr>
            <a:xfrm>
              <a:off x="4156403" y="2527508"/>
              <a:ext cx="2849628" cy="686602"/>
            </a:xfrm>
            <a:prstGeom prst="rect">
              <a:avLst/>
            </a:prstGeom>
            <a:noFill/>
          </p:spPr>
          <p:txBody>
            <a:bodyPr wrap="square" rtlCol="0">
              <a:spAutoFit/>
            </a:bodyPr>
            <a:lstStyle/>
            <a:p>
              <a:r>
                <a:rPr lang="ar-SA" sz="4800" b="1" dirty="0">
                  <a:solidFill>
                    <a:schemeClr val="bg1"/>
                  </a:solidFill>
                </a:rPr>
                <a:t>3 - دخول الْجَنّة</a:t>
              </a:r>
              <a:endParaRPr lang="en-US" sz="4800" b="1" dirty="0">
                <a:solidFill>
                  <a:schemeClr val="bg1"/>
                </a:solidFill>
              </a:endParaRPr>
            </a:p>
          </p:txBody>
        </p:sp>
      </p:grpSp>
      <p:grpSp>
        <p:nvGrpSpPr>
          <p:cNvPr id="20" name="Group 19">
            <a:extLst>
              <a:ext uri="{FF2B5EF4-FFF2-40B4-BE49-F238E27FC236}">
                <a16:creationId xmlns:a16="http://schemas.microsoft.com/office/drawing/2014/main" id="{F6990C1F-73FC-442E-B92B-51854D2713FA}"/>
              </a:ext>
            </a:extLst>
          </p:cNvPr>
          <p:cNvGrpSpPr/>
          <p:nvPr/>
        </p:nvGrpSpPr>
        <p:grpSpPr>
          <a:xfrm>
            <a:off x="177662" y="2032769"/>
            <a:ext cx="5086985" cy="3061847"/>
            <a:chOff x="-171778" y="1831721"/>
            <a:chExt cx="5086985" cy="3061847"/>
          </a:xfrm>
        </p:grpSpPr>
        <p:grpSp>
          <p:nvGrpSpPr>
            <p:cNvPr id="9" name="Group 8">
              <a:extLst>
                <a:ext uri="{FF2B5EF4-FFF2-40B4-BE49-F238E27FC236}">
                  <a16:creationId xmlns:a16="http://schemas.microsoft.com/office/drawing/2014/main" id="{8E34CBEF-9653-4286-ACB5-157257D22965}"/>
                </a:ext>
              </a:extLst>
            </p:cNvPr>
            <p:cNvGrpSpPr/>
            <p:nvPr/>
          </p:nvGrpSpPr>
          <p:grpSpPr>
            <a:xfrm flipH="1">
              <a:off x="-171778" y="1831721"/>
              <a:ext cx="5086985" cy="3061847"/>
              <a:chOff x="3677163" y="2008859"/>
              <a:chExt cx="4578058" cy="3061847"/>
            </a:xfrm>
            <a:scene3d>
              <a:camera prst="perspectiveContrastingRightFacing"/>
              <a:lightRig rig="threePt" dir="t"/>
            </a:scene3d>
          </p:grpSpPr>
          <p:pic>
            <p:nvPicPr>
              <p:cNvPr id="10" name="Picture 4" descr="Road green traffic sign blank board with place Vector Image">
                <a:extLst>
                  <a:ext uri="{FF2B5EF4-FFF2-40B4-BE49-F238E27FC236}">
                    <a16:creationId xmlns:a16="http://schemas.microsoft.com/office/drawing/2014/main" id="{F651ACB0-89E7-47BA-A926-BE94C435B44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677163" y="2008859"/>
                <a:ext cx="4578058" cy="306184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5FEAFEDD-A30C-405D-91EF-82AF84C6BF06}"/>
                  </a:ext>
                </a:extLst>
              </p:cNvPr>
              <p:cNvSpPr txBox="1"/>
              <p:nvPr/>
            </p:nvSpPr>
            <p:spPr>
              <a:xfrm>
                <a:off x="4707206" y="2597471"/>
                <a:ext cx="2664675" cy="584775"/>
              </a:xfrm>
              <a:prstGeom prst="rect">
                <a:avLst/>
              </a:prstGeom>
              <a:noFill/>
            </p:spPr>
            <p:txBody>
              <a:bodyPr wrap="square" rtlCol="0">
                <a:spAutoFit/>
              </a:bodyPr>
              <a:lstStyle/>
              <a:p>
                <a:r>
                  <a:rPr lang="ar-SA" sz="3200" b="1" dirty="0">
                    <a:solidFill>
                      <a:schemeClr val="bg1"/>
                    </a:solidFill>
                  </a:rPr>
                  <a:t>2 - إِجابة الدّعوات</a:t>
                </a:r>
                <a:endParaRPr lang="en-US" sz="3200" b="1" dirty="0">
                  <a:solidFill>
                    <a:schemeClr val="bg1"/>
                  </a:solidFill>
                </a:endParaRPr>
              </a:p>
            </p:txBody>
          </p:sp>
        </p:grpSp>
        <p:pic>
          <p:nvPicPr>
            <p:cNvPr id="9232" name="Picture 16" descr="صورة طفل يدعو الله">
              <a:extLst>
                <a:ext uri="{FF2B5EF4-FFF2-40B4-BE49-F238E27FC236}">
                  <a16:creationId xmlns:a16="http://schemas.microsoft.com/office/drawing/2014/main" id="{C32383A0-BBBD-4681-BA46-5DECDB43FB1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6471"/>
            <a:stretch/>
          </p:blipFill>
          <p:spPr bwMode="auto">
            <a:xfrm>
              <a:off x="-32794" y="2239807"/>
              <a:ext cx="1412306" cy="1643120"/>
            </a:xfrm>
            <a:prstGeom prst="ellipse">
              <a:avLst/>
            </a:prstGeom>
            <a:noFill/>
            <a:scene3d>
              <a:camera prst="perspectiveContrastingRightFacing"/>
              <a:lightRig rig="threePt" dir="t"/>
            </a:scene3d>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053824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23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1000"/>
                                        <p:tgtEl>
                                          <p:spTgt spid="15"/>
                                        </p:tgtEl>
                                      </p:cBhvr>
                                    </p:animEffect>
                                    <p:anim calcmode="lin" valueType="num">
                                      <p:cBhvr>
                                        <p:cTn id="17" dur="1000" fill="hold"/>
                                        <p:tgtEl>
                                          <p:spTgt spid="15"/>
                                        </p:tgtEl>
                                        <p:attrNameLst>
                                          <p:attrName>ppt_x</p:attrName>
                                        </p:attrNameLst>
                                      </p:cBhvr>
                                      <p:tavLst>
                                        <p:tav tm="0">
                                          <p:val>
                                            <p:strVal val="#ppt_x"/>
                                          </p:val>
                                        </p:tav>
                                        <p:tav tm="100000">
                                          <p:val>
                                            <p:strVal val="#ppt_x"/>
                                          </p:val>
                                        </p:tav>
                                      </p:tavLst>
                                    </p:anim>
                                    <p:anim calcmode="lin" valueType="num">
                                      <p:cBhvr>
                                        <p:cTn id="1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1000"/>
                                        <p:tgtEl>
                                          <p:spTgt spid="20"/>
                                        </p:tgtEl>
                                      </p:cBhvr>
                                    </p:animEffect>
                                    <p:anim calcmode="lin" valueType="num">
                                      <p:cBhvr>
                                        <p:cTn id="24" dur="1000" fill="hold"/>
                                        <p:tgtEl>
                                          <p:spTgt spid="20"/>
                                        </p:tgtEl>
                                        <p:attrNameLst>
                                          <p:attrName>ppt_x</p:attrName>
                                        </p:attrNameLst>
                                      </p:cBhvr>
                                      <p:tavLst>
                                        <p:tav tm="0">
                                          <p:val>
                                            <p:strVal val="#ppt_x"/>
                                          </p:val>
                                        </p:tav>
                                        <p:tav tm="100000">
                                          <p:val>
                                            <p:strVal val="#ppt_x"/>
                                          </p:val>
                                        </p:tav>
                                      </p:tavLst>
                                    </p:anim>
                                    <p:anim calcmode="lin" valueType="num">
                                      <p:cBhvr>
                                        <p:cTn id="2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1000"/>
                                        <p:tgtEl>
                                          <p:spTgt spid="12"/>
                                        </p:tgtEl>
                                      </p:cBhvr>
                                    </p:animEffect>
                                    <p:anim calcmode="lin" valueType="num">
                                      <p:cBhvr>
                                        <p:cTn id="31" dur="1000" fill="hold"/>
                                        <p:tgtEl>
                                          <p:spTgt spid="12"/>
                                        </p:tgtEl>
                                        <p:attrNameLst>
                                          <p:attrName>ppt_x</p:attrName>
                                        </p:attrNameLst>
                                      </p:cBhvr>
                                      <p:tavLst>
                                        <p:tav tm="0">
                                          <p:val>
                                            <p:strVal val="#ppt_x"/>
                                          </p:val>
                                        </p:tav>
                                        <p:tav tm="100000">
                                          <p:val>
                                            <p:strVal val="#ppt_x"/>
                                          </p:val>
                                        </p:tav>
                                      </p:tavLst>
                                    </p:anim>
                                    <p:anim calcmode="lin" valueType="num">
                                      <p:cBhvr>
                                        <p:cTn id="3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Chair | Free Vectors, Stock Photos &amp; PSD">
            <a:extLst>
              <a:ext uri="{FF2B5EF4-FFF2-40B4-BE49-F238E27FC236}">
                <a16:creationId xmlns:a16="http://schemas.microsoft.com/office/drawing/2014/main" id="{013C02B6-14CC-41A9-BDDF-45EB00BB3BF9}"/>
              </a:ext>
            </a:extLst>
          </p:cNvPr>
          <p:cNvPicPr>
            <a:picLocks noChangeAspect="1" noChangeArrowheads="1"/>
          </p:cNvPicPr>
          <p:nvPr/>
        </p:nvPicPr>
        <p:blipFill>
          <a:blip r:embed="rId2">
            <a:clrChange>
              <a:clrFrom>
                <a:srgbClr val="ECE8E5"/>
              </a:clrFrom>
              <a:clrTo>
                <a:srgbClr val="ECE8E5">
                  <a:alpha val="0"/>
                </a:srgbClr>
              </a:clrTo>
            </a:clrChange>
            <a:extLst>
              <a:ext uri="{BEBA8EAE-BF5A-486C-A8C5-ECC9F3942E4B}">
                <a14:imgProps xmlns:a14="http://schemas.microsoft.com/office/drawing/2010/main">
                  <a14:imgLayer r:embed="rId3">
                    <a14:imgEffect>
                      <a14:backgroundRemoval t="10000" b="90000" l="10000" r="90000">
                        <a14:backgroundMark x1="35304" y1="85623" x2="40256" y2="82907"/>
                      </a14:backgroundRemoval>
                    </a14:imgEffect>
                  </a14:imgLayer>
                </a14:imgProps>
              </a:ext>
              <a:ext uri="{28A0092B-C50C-407E-A947-70E740481C1C}">
                <a14:useLocalDpi xmlns:a14="http://schemas.microsoft.com/office/drawing/2010/main" val="0"/>
              </a:ext>
            </a:extLst>
          </a:blip>
          <a:srcRect/>
          <a:stretch>
            <a:fillRect/>
          </a:stretch>
        </p:blipFill>
        <p:spPr bwMode="auto">
          <a:xfrm>
            <a:off x="6389395" y="2188182"/>
            <a:ext cx="5087052" cy="496664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hair | Free Vectors, Stock Photos &amp; PSD">
            <a:extLst>
              <a:ext uri="{FF2B5EF4-FFF2-40B4-BE49-F238E27FC236}">
                <a16:creationId xmlns:a16="http://schemas.microsoft.com/office/drawing/2014/main" id="{BFCE988A-CE0B-45FE-B2E8-1946B053211C}"/>
              </a:ext>
            </a:extLst>
          </p:cNvPr>
          <p:cNvPicPr>
            <a:picLocks noChangeAspect="1" noChangeArrowheads="1"/>
          </p:cNvPicPr>
          <p:nvPr/>
        </p:nvPicPr>
        <p:blipFill>
          <a:blip r:embed="rId2">
            <a:clrChange>
              <a:clrFrom>
                <a:srgbClr val="ECE8E5"/>
              </a:clrFrom>
              <a:clrTo>
                <a:srgbClr val="ECE8E5">
                  <a:alpha val="0"/>
                </a:srgbClr>
              </a:clrTo>
            </a:clrChange>
            <a:extLst>
              <a:ext uri="{BEBA8EAE-BF5A-486C-A8C5-ECC9F3942E4B}">
                <a14:imgProps xmlns:a14="http://schemas.microsoft.com/office/drawing/2010/main">
                  <a14:imgLayer r:embed="rId3">
                    <a14:imgEffect>
                      <a14:backgroundRemoval t="10000" b="90000" l="10000" r="90000">
                        <a14:backgroundMark x1="35304" y1="85623" x2="40256" y2="82907"/>
                      </a14:backgroundRemoval>
                    </a14:imgEffect>
                  </a14:imgLayer>
                </a14:imgProps>
              </a:ext>
              <a:ext uri="{28A0092B-C50C-407E-A947-70E740481C1C}">
                <a14:useLocalDpi xmlns:a14="http://schemas.microsoft.com/office/drawing/2010/main" val="0"/>
              </a:ext>
            </a:extLst>
          </a:blip>
          <a:srcRect/>
          <a:stretch>
            <a:fillRect/>
          </a:stretch>
        </p:blipFill>
        <p:spPr bwMode="auto">
          <a:xfrm>
            <a:off x="750539" y="2115764"/>
            <a:ext cx="5087052" cy="496664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EEA7E6D0-F113-4B6D-9E53-8EC324803422}"/>
              </a:ext>
            </a:extLst>
          </p:cNvPr>
          <p:cNvSpPr/>
          <p:nvPr/>
        </p:nvSpPr>
        <p:spPr>
          <a:xfrm>
            <a:off x="1773174" y="173602"/>
            <a:ext cx="8697693" cy="646331"/>
          </a:xfrm>
          <a:prstGeom prst="rect">
            <a:avLst/>
          </a:prstGeom>
        </p:spPr>
        <p:txBody>
          <a:bodyPr wrap="square">
            <a:spAutoFit/>
          </a:bodyPr>
          <a:lstStyle/>
          <a:p>
            <a:pPr algn="ctr" rtl="1"/>
            <a:r>
              <a:rPr lang="ar-SA" sz="3600" b="1" dirty="0">
                <a:solidFill>
                  <a:srgbClr val="C00000"/>
                </a:solidFill>
              </a:rPr>
              <a:t>الصّلاة على نَبيّنا محمد </a:t>
            </a:r>
            <a:r>
              <a:rPr lang="ar-SA" sz="1200" b="1" dirty="0">
                <a:solidFill>
                  <a:srgbClr val="C00000"/>
                </a:solidFill>
              </a:rPr>
              <a:t>صلى الله عليه </a:t>
            </a:r>
            <a:r>
              <a:rPr lang="ar-SA" sz="3600" b="1" dirty="0">
                <a:solidFill>
                  <a:srgbClr val="C00000"/>
                </a:solidFill>
              </a:rPr>
              <a:t>وسلّم تُقَرِّبُنا مِنْهُ يَوم القِيامة</a:t>
            </a:r>
            <a:endParaRPr lang="en-US" sz="1600" dirty="0">
              <a:solidFill>
                <a:srgbClr val="C00000"/>
              </a:solidFill>
            </a:endParaRPr>
          </a:p>
        </p:txBody>
      </p:sp>
      <p:sp>
        <p:nvSpPr>
          <p:cNvPr id="13" name="Thought Bubble: Cloud 12">
            <a:extLst>
              <a:ext uri="{FF2B5EF4-FFF2-40B4-BE49-F238E27FC236}">
                <a16:creationId xmlns:a16="http://schemas.microsoft.com/office/drawing/2014/main" id="{5F411816-5CA5-42EE-BB90-9977BBF1EC2E}"/>
              </a:ext>
            </a:extLst>
          </p:cNvPr>
          <p:cNvSpPr/>
          <p:nvPr/>
        </p:nvSpPr>
        <p:spPr>
          <a:xfrm>
            <a:off x="1760111" y="932836"/>
            <a:ext cx="2143074" cy="1321396"/>
          </a:xfrm>
          <a:prstGeom prst="cloudCallout">
            <a:avLst>
              <a:gd name="adj1" fmla="val 55756"/>
              <a:gd name="adj2" fmla="val -45322"/>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800" b="1" dirty="0">
                <a:solidFill>
                  <a:schemeClr val="tx1"/>
                </a:solidFill>
              </a:rPr>
              <a:t>صَلى الله عليه وسلّم</a:t>
            </a:r>
            <a:endParaRPr lang="en-US" sz="2800" b="1" dirty="0">
              <a:solidFill>
                <a:schemeClr val="tx1"/>
              </a:solidFill>
            </a:endParaRPr>
          </a:p>
        </p:txBody>
      </p:sp>
      <p:sp>
        <p:nvSpPr>
          <p:cNvPr id="14" name="Thought Bubble: Cloud 13">
            <a:extLst>
              <a:ext uri="{FF2B5EF4-FFF2-40B4-BE49-F238E27FC236}">
                <a16:creationId xmlns:a16="http://schemas.microsoft.com/office/drawing/2014/main" id="{3996EA71-4DA2-442C-A872-6DA8FB1E34E2}"/>
              </a:ext>
            </a:extLst>
          </p:cNvPr>
          <p:cNvSpPr/>
          <p:nvPr/>
        </p:nvSpPr>
        <p:spPr>
          <a:xfrm>
            <a:off x="8327793" y="1048558"/>
            <a:ext cx="2143074" cy="1321396"/>
          </a:xfrm>
          <a:prstGeom prst="cloudCallout">
            <a:avLst>
              <a:gd name="adj1" fmla="val -50450"/>
              <a:gd name="adj2" fmla="val -52992"/>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800" b="1" dirty="0">
                <a:solidFill>
                  <a:schemeClr val="tx1"/>
                </a:solidFill>
              </a:rPr>
              <a:t>اللّهم صلِّ على محمد</a:t>
            </a:r>
            <a:endParaRPr lang="en-US" sz="2800" b="1" dirty="0">
              <a:solidFill>
                <a:schemeClr val="tx1"/>
              </a:solidFill>
            </a:endParaRPr>
          </a:p>
        </p:txBody>
      </p:sp>
      <p:sp>
        <p:nvSpPr>
          <p:cNvPr id="15" name="Thought Bubble: Cloud 14">
            <a:extLst>
              <a:ext uri="{FF2B5EF4-FFF2-40B4-BE49-F238E27FC236}">
                <a16:creationId xmlns:a16="http://schemas.microsoft.com/office/drawing/2014/main" id="{675E90F9-F06B-4510-9456-F2B76F496244}"/>
              </a:ext>
            </a:extLst>
          </p:cNvPr>
          <p:cNvSpPr/>
          <p:nvPr/>
        </p:nvSpPr>
        <p:spPr>
          <a:xfrm>
            <a:off x="4968190" y="1230330"/>
            <a:ext cx="2143074" cy="1321396"/>
          </a:xfrm>
          <a:prstGeom prst="cloudCallout">
            <a:avLst>
              <a:gd name="adj1" fmla="val 1262"/>
              <a:gd name="adj2" fmla="val -74969"/>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tx1"/>
                </a:solidFill>
              </a:rPr>
              <a:t>عليهِ الصَّلاةُ والسّلام</a:t>
            </a:r>
            <a:endParaRPr lang="en-US" sz="2400" b="1" dirty="0">
              <a:solidFill>
                <a:schemeClr val="tx1"/>
              </a:solidFill>
            </a:endParaRPr>
          </a:p>
        </p:txBody>
      </p:sp>
    </p:spTree>
    <p:extLst>
      <p:ext uri="{BB962C8B-B14F-4D97-AF65-F5344CB8AC3E}">
        <p14:creationId xmlns:p14="http://schemas.microsoft.com/office/powerpoint/2010/main" val="3903975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0244"/>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63" presetClass="path" presetSubtype="0" accel="50000" decel="50000" fill="hold" nodeType="clickEffect">
                                  <p:stCondLst>
                                    <p:cond delay="0"/>
                                  </p:stCondLst>
                                  <p:childTnLst>
                                    <p:animMotion origin="layout" path="M -2.29167E-6 -1.85185E-6 L 0.13841 -0.0162 " pathEditMode="relative" rAng="0" ptsTypes="AA">
                                      <p:cBhvr>
                                        <p:cTn id="31" dur="2000" fill="hold"/>
                                        <p:tgtEl>
                                          <p:spTgt spid="9"/>
                                        </p:tgtEl>
                                        <p:attrNameLst>
                                          <p:attrName>ppt_x</p:attrName>
                                          <p:attrName>ppt_y</p:attrName>
                                        </p:attrNameLst>
                                      </p:cBhvr>
                                      <p:rCtr x="6914" y="-810"/>
                                    </p:animMotion>
                                  </p:childTnLst>
                                </p:cTn>
                              </p:par>
                              <p:par>
                                <p:cTn id="32" presetID="35" presetClass="path" presetSubtype="0" accel="50000" decel="50000" fill="hold" nodeType="withEffect">
                                  <p:stCondLst>
                                    <p:cond delay="0"/>
                                  </p:stCondLst>
                                  <p:childTnLst>
                                    <p:animMotion origin="layout" path="M -2.29167E-6 1.48148E-6 L -0.14023 -0.01088 " pathEditMode="relative" rAng="0" ptsTypes="AA">
                                      <p:cBhvr>
                                        <p:cTn id="33" dur="2000" fill="hold"/>
                                        <p:tgtEl>
                                          <p:spTgt spid="10244"/>
                                        </p:tgtEl>
                                        <p:attrNameLst>
                                          <p:attrName>ppt_x</p:attrName>
                                          <p:attrName>ppt_y</p:attrName>
                                        </p:attrNameLst>
                                      </p:cBhvr>
                                      <p:rCtr x="-7018" y="-5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animBg="1"/>
      <p:bldP spid="14" grpId="0" animBg="1"/>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 Happy Family And A Baby Is Holding The White Frame | Banner vector, Kids  background, Islamic kids activities">
            <a:extLst>
              <a:ext uri="{FF2B5EF4-FFF2-40B4-BE49-F238E27FC236}">
                <a16:creationId xmlns:a16="http://schemas.microsoft.com/office/drawing/2014/main" id="{94A589AD-C021-4E4C-A363-708087026D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2" y="834886"/>
            <a:ext cx="12205252" cy="602311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E5A9F41-519C-459D-910E-DB1373D6A538}"/>
              </a:ext>
            </a:extLst>
          </p:cNvPr>
          <p:cNvSpPr/>
          <p:nvPr/>
        </p:nvSpPr>
        <p:spPr>
          <a:xfrm>
            <a:off x="304800" y="213484"/>
            <a:ext cx="11887200" cy="830997"/>
          </a:xfrm>
          <a:prstGeom prst="rect">
            <a:avLst/>
          </a:prstGeom>
        </p:spPr>
        <p:txBody>
          <a:bodyPr wrap="square">
            <a:spAutoFit/>
          </a:bodyPr>
          <a:lstStyle/>
          <a:p>
            <a:pPr algn="ctr"/>
            <a:r>
              <a:rPr lang="ar-SA" sz="4800" b="1" dirty="0">
                <a:solidFill>
                  <a:srgbClr val="C00000"/>
                </a:solidFill>
              </a:rPr>
              <a:t>أَفْضل صيغ الصّلاة على النّبي محمد صلى الله عليه وسلّم</a:t>
            </a:r>
            <a:r>
              <a:rPr lang="ar-AE" sz="4800" b="1" dirty="0">
                <a:solidFill>
                  <a:srgbClr val="C00000"/>
                </a:solidFill>
              </a:rPr>
              <a:t>:</a:t>
            </a:r>
            <a:endParaRPr lang="en-US" sz="4800" b="1" dirty="0">
              <a:solidFill>
                <a:srgbClr val="C00000"/>
              </a:solidFill>
            </a:endParaRPr>
          </a:p>
        </p:txBody>
      </p:sp>
      <p:pic>
        <p:nvPicPr>
          <p:cNvPr id="11268" name="Picture 4" descr="Question And Answer Png - Transparent Background Question Marks ...">
            <a:extLst>
              <a:ext uri="{FF2B5EF4-FFF2-40B4-BE49-F238E27FC236}">
                <a16:creationId xmlns:a16="http://schemas.microsoft.com/office/drawing/2014/main" id="{CCC64FA9-4E98-4611-A6DB-CD7EFF7E938F}"/>
              </a:ext>
            </a:extLst>
          </p:cNvPr>
          <p:cNvPicPr>
            <a:picLocks noChangeAspect="1" noChangeArrowheads="1"/>
          </p:cNvPicPr>
          <p:nvPr/>
        </p:nvPicPr>
        <p:blipFill>
          <a:blip r:embed="rId3" cstate="hq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4845969" y="1152976"/>
            <a:ext cx="2227821" cy="1334271"/>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a:extLst>
              <a:ext uri="{FF2B5EF4-FFF2-40B4-BE49-F238E27FC236}">
                <a16:creationId xmlns:a16="http://schemas.microsoft.com/office/drawing/2014/main" id="{2AA4FAA5-C55F-4E33-AA7B-658E5C1DCFE8}"/>
              </a:ext>
            </a:extLst>
          </p:cNvPr>
          <p:cNvGrpSpPr/>
          <p:nvPr/>
        </p:nvGrpSpPr>
        <p:grpSpPr>
          <a:xfrm>
            <a:off x="6226468" y="2033710"/>
            <a:ext cx="3639312" cy="3154407"/>
            <a:chOff x="6182388" y="3195309"/>
            <a:chExt cx="2614140" cy="3154407"/>
          </a:xfrm>
        </p:grpSpPr>
        <p:cxnSp>
          <p:nvCxnSpPr>
            <p:cNvPr id="8" name="Straight Arrow Connector 7">
              <a:extLst>
                <a:ext uri="{FF2B5EF4-FFF2-40B4-BE49-F238E27FC236}">
                  <a16:creationId xmlns:a16="http://schemas.microsoft.com/office/drawing/2014/main" id="{9C59B20F-AE13-47E7-8AB9-699B135BE2D4}"/>
                </a:ext>
              </a:extLst>
            </p:cNvPr>
            <p:cNvCxnSpPr>
              <a:cxnSpLocks/>
            </p:cNvCxnSpPr>
            <p:nvPr/>
          </p:nvCxnSpPr>
          <p:spPr>
            <a:xfrm>
              <a:off x="6686979" y="3195309"/>
              <a:ext cx="155194" cy="49216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Cloud 9">
              <a:extLst>
                <a:ext uri="{FF2B5EF4-FFF2-40B4-BE49-F238E27FC236}">
                  <a16:creationId xmlns:a16="http://schemas.microsoft.com/office/drawing/2014/main" id="{6391AEE8-640B-4AD2-863A-994501904922}"/>
                </a:ext>
              </a:extLst>
            </p:cNvPr>
            <p:cNvSpPr/>
            <p:nvPr/>
          </p:nvSpPr>
          <p:spPr>
            <a:xfrm>
              <a:off x="6182388" y="3699350"/>
              <a:ext cx="2614140" cy="2650366"/>
            </a:xfrm>
            <a:prstGeom prst="cloud">
              <a:avLst/>
            </a:prstGeom>
            <a:solidFill>
              <a:srgbClr val="FFFF8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4800" b="1" dirty="0">
                  <a:solidFill>
                    <a:schemeClr val="tx1"/>
                  </a:solidFill>
                </a:rPr>
                <a:t>صلى الله عليه وسلّم</a:t>
              </a:r>
              <a:endParaRPr lang="en-US" sz="4800" b="1" dirty="0">
                <a:solidFill>
                  <a:schemeClr val="tx1"/>
                </a:solidFill>
              </a:endParaRPr>
            </a:p>
          </p:txBody>
        </p:sp>
      </p:grpSp>
      <p:grpSp>
        <p:nvGrpSpPr>
          <p:cNvPr id="24" name="Group 23">
            <a:extLst>
              <a:ext uri="{FF2B5EF4-FFF2-40B4-BE49-F238E27FC236}">
                <a16:creationId xmlns:a16="http://schemas.microsoft.com/office/drawing/2014/main" id="{14A2C1DC-6F7E-45D3-9166-F168A441B4DA}"/>
              </a:ext>
            </a:extLst>
          </p:cNvPr>
          <p:cNvGrpSpPr/>
          <p:nvPr/>
        </p:nvGrpSpPr>
        <p:grpSpPr>
          <a:xfrm>
            <a:off x="2599840" y="2289749"/>
            <a:ext cx="3435225" cy="3814782"/>
            <a:chOff x="347472" y="2631437"/>
            <a:chExt cx="3435225" cy="3814782"/>
          </a:xfrm>
        </p:grpSpPr>
        <p:cxnSp>
          <p:nvCxnSpPr>
            <p:cNvPr id="15" name="Straight Arrow Connector 14">
              <a:extLst>
                <a:ext uri="{FF2B5EF4-FFF2-40B4-BE49-F238E27FC236}">
                  <a16:creationId xmlns:a16="http://schemas.microsoft.com/office/drawing/2014/main" id="{F097053C-625B-4F4D-87E7-CAA8F136378E}"/>
                </a:ext>
              </a:extLst>
            </p:cNvPr>
            <p:cNvCxnSpPr>
              <a:cxnSpLocks/>
            </p:cNvCxnSpPr>
            <p:nvPr/>
          </p:nvCxnSpPr>
          <p:spPr>
            <a:xfrm flipH="1">
              <a:off x="2675507" y="2631437"/>
              <a:ext cx="335184" cy="53949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Cloud 15">
              <a:extLst>
                <a:ext uri="{FF2B5EF4-FFF2-40B4-BE49-F238E27FC236}">
                  <a16:creationId xmlns:a16="http://schemas.microsoft.com/office/drawing/2014/main" id="{8C1D96E3-ACB1-4FED-95F7-A429995DFF5A}"/>
                </a:ext>
              </a:extLst>
            </p:cNvPr>
            <p:cNvSpPr/>
            <p:nvPr/>
          </p:nvSpPr>
          <p:spPr>
            <a:xfrm>
              <a:off x="347472" y="3930013"/>
              <a:ext cx="3435225" cy="2516206"/>
            </a:xfrm>
            <a:prstGeom prst="cloud">
              <a:avLst/>
            </a:prstGeom>
            <a:solidFill>
              <a:srgbClr val="9FE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4400" b="1" dirty="0">
                  <a:solidFill>
                    <a:schemeClr val="tx1"/>
                  </a:solidFill>
                </a:rPr>
                <a:t>الصّلاة الْإِبراهميّة</a:t>
              </a:r>
              <a:endParaRPr lang="en-US" sz="4400" b="1" dirty="0">
                <a:solidFill>
                  <a:schemeClr val="tx1"/>
                </a:solidFill>
              </a:endParaRPr>
            </a:p>
          </p:txBody>
        </p:sp>
      </p:grpSp>
    </p:spTree>
    <p:extLst>
      <p:ext uri="{BB962C8B-B14F-4D97-AF65-F5344CB8AC3E}">
        <p14:creationId xmlns:p14="http://schemas.microsoft.com/office/powerpoint/2010/main" val="2482147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268"/>
                                        </p:tgtEl>
                                        <p:attrNameLst>
                                          <p:attrName>style.visibility</p:attrName>
                                        </p:attrNameLst>
                                      </p:cBhvr>
                                      <p:to>
                                        <p:strVal val="visible"/>
                                      </p:to>
                                    </p:set>
                                    <p:anim calcmode="lin" valueType="num">
                                      <p:cBhvr additive="base">
                                        <p:cTn id="12" dur="500" fill="hold"/>
                                        <p:tgtEl>
                                          <p:spTgt spid="11268"/>
                                        </p:tgtEl>
                                        <p:attrNameLst>
                                          <p:attrName>ppt_x</p:attrName>
                                        </p:attrNameLst>
                                      </p:cBhvr>
                                      <p:tavLst>
                                        <p:tav tm="0">
                                          <p:val>
                                            <p:strVal val="#ppt_x"/>
                                          </p:val>
                                        </p:tav>
                                        <p:tav tm="100000">
                                          <p:val>
                                            <p:strVal val="#ppt_x"/>
                                          </p:val>
                                        </p:tav>
                                      </p:tavLst>
                                    </p:anim>
                                    <p:anim calcmode="lin" valueType="num">
                                      <p:cBhvr additive="base">
                                        <p:cTn id="13" dur="500" fill="hold"/>
                                        <p:tgtEl>
                                          <p:spTgt spid="1126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1000"/>
                                        <p:tgtEl>
                                          <p:spTgt spid="25"/>
                                        </p:tgtEl>
                                      </p:cBhvr>
                                    </p:animEffect>
                                    <p:anim calcmode="lin" valueType="num">
                                      <p:cBhvr>
                                        <p:cTn id="19" dur="1000" fill="hold"/>
                                        <p:tgtEl>
                                          <p:spTgt spid="25"/>
                                        </p:tgtEl>
                                        <p:attrNameLst>
                                          <p:attrName>ppt_x</p:attrName>
                                        </p:attrNameLst>
                                      </p:cBhvr>
                                      <p:tavLst>
                                        <p:tav tm="0">
                                          <p:val>
                                            <p:strVal val="#ppt_x"/>
                                          </p:val>
                                        </p:tav>
                                        <p:tav tm="100000">
                                          <p:val>
                                            <p:strVal val="#ppt_x"/>
                                          </p:val>
                                        </p:tav>
                                      </p:tavLst>
                                    </p:anim>
                                    <p:anim calcmode="lin" valueType="num">
                                      <p:cBhvr>
                                        <p:cTn id="20"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1000"/>
                                        <p:tgtEl>
                                          <p:spTgt spid="24"/>
                                        </p:tgtEl>
                                      </p:cBhvr>
                                    </p:animEffect>
                                    <p:anim calcmode="lin" valueType="num">
                                      <p:cBhvr>
                                        <p:cTn id="26" dur="1000" fill="hold"/>
                                        <p:tgtEl>
                                          <p:spTgt spid="24"/>
                                        </p:tgtEl>
                                        <p:attrNameLst>
                                          <p:attrName>ppt_x</p:attrName>
                                        </p:attrNameLst>
                                      </p:cBhvr>
                                      <p:tavLst>
                                        <p:tav tm="0">
                                          <p:val>
                                            <p:strVal val="#ppt_x"/>
                                          </p:val>
                                        </p:tav>
                                        <p:tav tm="100000">
                                          <p:val>
                                            <p:strVal val="#ppt_x"/>
                                          </p:val>
                                        </p:tav>
                                      </p:tavLst>
                                    </p:anim>
                                    <p:anim calcmode="lin" valueType="num">
                                      <p:cBhvr>
                                        <p:cTn id="27"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05E2B8F-1D42-4C5E-ACFB-D026E9824CA5}"/>
              </a:ext>
            </a:extLst>
          </p:cNvPr>
          <p:cNvSpPr/>
          <p:nvPr/>
        </p:nvSpPr>
        <p:spPr>
          <a:xfrm>
            <a:off x="0" y="0"/>
            <a:ext cx="12192000" cy="718185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0284112-AB3E-4004-BFB2-203C0E0DFCF4}"/>
              </a:ext>
            </a:extLst>
          </p:cNvPr>
          <p:cNvSpPr txBox="1"/>
          <p:nvPr/>
        </p:nvSpPr>
        <p:spPr>
          <a:xfrm>
            <a:off x="296985" y="211852"/>
            <a:ext cx="11308861" cy="1446550"/>
          </a:xfrm>
          <a:prstGeom prst="rect">
            <a:avLst/>
          </a:prstGeom>
          <a:solidFill>
            <a:schemeClr val="bg1">
              <a:alpha val="70000"/>
            </a:schemeClr>
          </a:solidFill>
          <a:ln>
            <a:solidFill>
              <a:schemeClr val="bg1"/>
            </a:solidFill>
          </a:ln>
        </p:spPr>
        <p:txBody>
          <a:bodyPr wrap="square" rtlCol="0">
            <a:spAutoFit/>
          </a:bodyPr>
          <a:lstStyle/>
          <a:p>
            <a:pPr algn="ctr" defTabSz="457200"/>
            <a:r>
              <a:rPr lang="ar-EG" sz="4400" b="1" dirty="0">
                <a:solidFill>
                  <a:prstClr val="black"/>
                </a:solidFill>
                <a:latin typeface="Calibri" panose="020F0502020204030204"/>
              </a:rPr>
              <a:t>وصف النبي صلى الله عليه وسلم في الحديث الشريف الذي يسمع اسم النبي ولا يصلّي عليه بأنه</a:t>
            </a:r>
            <a:r>
              <a:rPr lang="ar-EG" sz="4000" b="1" dirty="0">
                <a:solidFill>
                  <a:prstClr val="black"/>
                </a:solidFill>
                <a:latin typeface="Calibri" panose="020F0502020204030204"/>
              </a:rPr>
              <a:t>:</a:t>
            </a:r>
            <a:endParaRPr lang="en-US" sz="6000" b="1" dirty="0">
              <a:solidFill>
                <a:prstClr val="black"/>
              </a:solidFill>
              <a:latin typeface="Calibri" panose="020F0502020204030204"/>
            </a:endParaRPr>
          </a:p>
        </p:txBody>
      </p:sp>
      <p:pic>
        <p:nvPicPr>
          <p:cNvPr id="8" name="Space rocket toy from a surprise egg. Educational cartoon for children (معدل)">
            <a:hlinkClick r:id="" action="ppaction://media"/>
            <a:extLst>
              <a:ext uri="{FF2B5EF4-FFF2-40B4-BE49-F238E27FC236}">
                <a16:creationId xmlns:a16="http://schemas.microsoft.com/office/drawing/2014/main" id="{EC11DCB1-8640-4C6A-9E62-873334110A9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70413" y="1910576"/>
            <a:ext cx="609600" cy="609600"/>
          </a:xfrm>
          <a:prstGeom prst="rect">
            <a:avLst/>
          </a:prstGeom>
        </p:spPr>
      </p:pic>
      <p:pic>
        <p:nvPicPr>
          <p:cNvPr id="9" name="Picture 8" descr="A close up of a logo&#10;&#10;Description automatically generated">
            <a:extLst>
              <a:ext uri="{FF2B5EF4-FFF2-40B4-BE49-F238E27FC236}">
                <a16:creationId xmlns:a16="http://schemas.microsoft.com/office/drawing/2014/main" id="{B98B3B4D-C35F-461B-B3B6-6FE389EAD7F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51875" y1="13931" x2="51875" y2="25655"/>
                        <a14:foregroundMark x1="48646" y1="19724" x2="46042" y2="27448"/>
                        <a14:foregroundMark x1="46042" y1="27448" x2="45729" y2="40138"/>
                        <a14:foregroundMark x1="51771" y1="25931" x2="50625" y2="31172"/>
                        <a14:foregroundMark x1="59062" y1="53379" x2="55521" y2="47862"/>
                        <a14:foregroundMark x1="55521" y1="47862" x2="55417" y2="47724"/>
                        <a14:foregroundMark x1="41875" y1="52690" x2="44167" y2="47172"/>
                      </a14:backgroundRemoval>
                    </a14:imgEffect>
                  </a14:imgLayer>
                </a14:imgProps>
              </a:ext>
              <a:ext uri="{28A0092B-C50C-407E-A947-70E740481C1C}">
                <a14:useLocalDpi xmlns:a14="http://schemas.microsoft.com/office/drawing/2010/main" val="0"/>
              </a:ext>
            </a:extLst>
          </a:blip>
          <a:srcRect l="37304" t="7343" r="36720" b="29275"/>
          <a:stretch/>
        </p:blipFill>
        <p:spPr>
          <a:xfrm>
            <a:off x="950425" y="1422092"/>
            <a:ext cx="2832285" cy="5219042"/>
          </a:xfrm>
          <a:prstGeom prst="rect">
            <a:avLst/>
          </a:prstGeom>
        </p:spPr>
      </p:pic>
      <p:sp>
        <p:nvSpPr>
          <p:cNvPr id="10" name="Oval 9">
            <a:extLst>
              <a:ext uri="{FF2B5EF4-FFF2-40B4-BE49-F238E27FC236}">
                <a16:creationId xmlns:a16="http://schemas.microsoft.com/office/drawing/2014/main" id="{CE6FE13C-8B0C-491A-AA4A-116945FECDAD}"/>
              </a:ext>
            </a:extLst>
          </p:cNvPr>
          <p:cNvSpPr/>
          <p:nvPr/>
        </p:nvSpPr>
        <p:spPr>
          <a:xfrm>
            <a:off x="1729847" y="2520176"/>
            <a:ext cx="1273440" cy="1281014"/>
          </a:xfrm>
          <a:prstGeom prst="ellipse">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ar-EG" sz="3200" b="1" dirty="0">
                <a:solidFill>
                  <a:prstClr val="black"/>
                </a:solidFill>
                <a:latin typeface="Calibri" panose="020F0502020204030204"/>
                <a:cs typeface="Arial" panose="020B0604020202020204" pitchFamily="34" charset="0"/>
              </a:rPr>
              <a:t>بخيل</a:t>
            </a:r>
            <a:endParaRPr lang="en-US" sz="3200" b="1" dirty="0">
              <a:solidFill>
                <a:prstClr val="black"/>
              </a:solidFill>
              <a:latin typeface="Calibri" panose="020F0502020204030204"/>
            </a:endParaRPr>
          </a:p>
        </p:txBody>
      </p:sp>
      <p:pic>
        <p:nvPicPr>
          <p:cNvPr id="11" name="Picture 10" descr="A close up of a logo&#10;&#10;Description automatically generated">
            <a:extLst>
              <a:ext uri="{FF2B5EF4-FFF2-40B4-BE49-F238E27FC236}">
                <a16:creationId xmlns:a16="http://schemas.microsoft.com/office/drawing/2014/main" id="{6CE2E985-F42F-42E6-AFDE-FC9FAE9D7A83}"/>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51875" y1="13931" x2="51875" y2="25655"/>
                        <a14:foregroundMark x1="48646" y1="19724" x2="46042" y2="27448"/>
                        <a14:foregroundMark x1="46042" y1="27448" x2="45729" y2="40138"/>
                        <a14:foregroundMark x1="51771" y1="25931" x2="50625" y2="31172"/>
                        <a14:foregroundMark x1="59062" y1="53379" x2="55521" y2="47862"/>
                        <a14:foregroundMark x1="55521" y1="47862" x2="55417" y2="47724"/>
                        <a14:foregroundMark x1="41875" y1="52690" x2="44167" y2="47172"/>
                      </a14:backgroundRemoval>
                    </a14:imgEffect>
                  </a14:imgLayer>
                </a14:imgProps>
              </a:ext>
              <a:ext uri="{28A0092B-C50C-407E-A947-70E740481C1C}">
                <a14:useLocalDpi xmlns:a14="http://schemas.microsoft.com/office/drawing/2010/main" val="0"/>
              </a:ext>
            </a:extLst>
          </a:blip>
          <a:srcRect l="37304" t="7343" r="36720" b="29275"/>
          <a:stretch/>
        </p:blipFill>
        <p:spPr>
          <a:xfrm>
            <a:off x="7835716" y="1422092"/>
            <a:ext cx="2832285" cy="5219042"/>
          </a:xfrm>
          <a:prstGeom prst="rect">
            <a:avLst/>
          </a:prstGeom>
        </p:spPr>
      </p:pic>
      <p:sp>
        <p:nvSpPr>
          <p:cNvPr id="12" name="Oval 11">
            <a:extLst>
              <a:ext uri="{FF2B5EF4-FFF2-40B4-BE49-F238E27FC236}">
                <a16:creationId xmlns:a16="http://schemas.microsoft.com/office/drawing/2014/main" id="{86CC1575-9247-4329-B9E3-5C95A3B3BE38}"/>
              </a:ext>
            </a:extLst>
          </p:cNvPr>
          <p:cNvSpPr/>
          <p:nvPr/>
        </p:nvSpPr>
        <p:spPr>
          <a:xfrm>
            <a:off x="8615138" y="2530088"/>
            <a:ext cx="1273440" cy="1281014"/>
          </a:xfrm>
          <a:prstGeom prst="ellipse">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ar-EG" sz="3200" b="1" dirty="0">
                <a:solidFill>
                  <a:prstClr val="black"/>
                </a:solidFill>
                <a:latin typeface="Calibri" panose="020F0502020204030204"/>
                <a:cs typeface="Arial" panose="020B0604020202020204" pitchFamily="34" charset="0"/>
              </a:rPr>
              <a:t>كريم</a:t>
            </a:r>
            <a:endParaRPr lang="en-US" b="1" dirty="0">
              <a:solidFill>
                <a:prstClr val="black"/>
              </a:solidFill>
              <a:latin typeface="Calibri" panose="020F0502020204030204"/>
            </a:endParaRPr>
          </a:p>
        </p:txBody>
      </p:sp>
      <p:sp>
        <p:nvSpPr>
          <p:cNvPr id="2" name="TextBox 1"/>
          <p:cNvSpPr txBox="1"/>
          <p:nvPr/>
        </p:nvSpPr>
        <p:spPr>
          <a:xfrm>
            <a:off x="0" y="6488668"/>
            <a:ext cx="12192000" cy="369332"/>
          </a:xfrm>
          <a:prstGeom prst="rect">
            <a:avLst/>
          </a:prstGeom>
          <a:solidFill>
            <a:schemeClr val="bg1"/>
          </a:solidFill>
        </p:spPr>
        <p:txBody>
          <a:bodyPr wrap="square" rtlCol="0">
            <a:spAutoFit/>
          </a:bodyPr>
          <a:lstStyle/>
          <a:p>
            <a:endParaRPr lang="en-GB"/>
          </a:p>
        </p:txBody>
      </p:sp>
    </p:spTree>
    <p:extLst>
      <p:ext uri="{BB962C8B-B14F-4D97-AF65-F5344CB8AC3E}">
        <p14:creationId xmlns:p14="http://schemas.microsoft.com/office/powerpoint/2010/main" val="3609540660"/>
      </p:ext>
    </p:extLst>
  </p:cSld>
  <p:clrMapOvr>
    <a:masterClrMapping/>
  </p:clrMapOvr>
  <p:timing>
    <p:tnLst>
      <p:par>
        <p:cTn id="1" dur="indefinite" restart="never" nodeType="tmRoot">
          <p:childTnLst>
            <p:audio>
              <p:cMediaNode vol="80000" showWhenStopped="0">
                <p:cTn id="2" fill="hold" display="0">
                  <p:stCondLst>
                    <p:cond delay="indefinite"/>
                  </p:stCondLst>
                  <p:endCondLst>
                    <p:cond evt="onStopAudio" delay="0">
                      <p:tgtEl>
                        <p:sldTgt/>
                      </p:tgtEl>
                    </p:cond>
                  </p:endCondLst>
                </p:cTn>
                <p:tgtEl>
                  <p:spTgt spid="8"/>
                </p:tgtEl>
              </p:cMediaNode>
            </p:audio>
            <p:seq concurrent="1" nextAc="seek">
              <p:cTn id="3" restart="whenNotActive" fill="hold" evtFilter="cancelBubble" nodeType="interactiveSeq">
                <p:stCondLst>
                  <p:cond evt="onClick" delay="0">
                    <p:tgtEl>
                      <p:spTgt spid="9"/>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7314" fill="hold"/>
                                        <p:tgtEl>
                                          <p:spTgt spid="8"/>
                                        </p:tgtEl>
                                      </p:cBhvr>
                                    </p:cmd>
                                  </p:childTnLst>
                                </p:cTn>
                              </p:par>
                              <p:par>
                                <p:cTn id="8" presetID="0" presetClass="path" presetSubtype="0" accel="50000" decel="50000" fill="hold" grpId="0" nodeType="withEffect">
                                  <p:stCondLst>
                                    <p:cond delay="0"/>
                                  </p:stCondLst>
                                  <p:childTnLst>
                                    <p:animMotion origin="layout" path="M -6.25E-7 3.7037E-7 L -6.25E-7 0.00023 C 0.01354 -0.16482 0.00156 0.00417 -6.25E-7 -0.34676 C -0.00117 -0.6 -6.25E-7 -0.85324 -6.25E-7 -1.10671 L -6.25E-7 -1.10648 " pathEditMode="relative" rAng="0" ptsTypes="AAAAA">
                                      <p:cBhvr>
                                        <p:cTn id="9" dur="5000" fill="hold"/>
                                        <p:tgtEl>
                                          <p:spTgt spid="10"/>
                                        </p:tgtEl>
                                        <p:attrNameLst>
                                          <p:attrName>ppt_x</p:attrName>
                                          <p:attrName>ppt_y</p:attrName>
                                        </p:attrNameLst>
                                      </p:cBhvr>
                                      <p:rCtr x="286" y="-55324"/>
                                    </p:animMotion>
                                  </p:childTnLst>
                                </p:cTn>
                              </p:par>
                              <p:par>
                                <p:cTn id="10" presetID="0" presetClass="path" presetSubtype="0" accel="50000" decel="50000" fill="hold" nodeType="withEffect">
                                  <p:stCondLst>
                                    <p:cond delay="0"/>
                                  </p:stCondLst>
                                  <p:childTnLst>
                                    <p:animMotion origin="layout" path="M -6.25E-7 -1.48148E-6 L -6.25E-7 0.00023 C 0.01354 -0.16481 0.00156 0.00417 -6.25E-7 -0.34676 C -0.00117 -0.6 -6.25E-7 -0.85324 -6.25E-7 -1.10671 L -6.25E-7 -1.10648 " pathEditMode="relative" rAng="0" ptsTypes="AAAAA">
                                      <p:cBhvr>
                                        <p:cTn id="11" dur="5000" fill="hold"/>
                                        <p:tgtEl>
                                          <p:spTgt spid="9"/>
                                        </p:tgtEl>
                                        <p:attrNameLst>
                                          <p:attrName>ppt_x</p:attrName>
                                          <p:attrName>ppt_y</p:attrName>
                                        </p:attrNameLst>
                                      </p:cBhvr>
                                      <p:rCtr x="286" y="-55324"/>
                                    </p:animMotion>
                                  </p:childTnLst>
                                </p:cTn>
                              </p:par>
                            </p:childTnLst>
                          </p:cTn>
                        </p:par>
                      </p:childTnLst>
                    </p:cTn>
                  </p:par>
                </p:childTnLst>
              </p:cTn>
              <p:nextCondLst>
                <p:cond evt="onClick" delay="0">
                  <p:tgtEl>
                    <p:spTgt spid="9"/>
                  </p:tgtEl>
                </p:cond>
              </p:nextCondLst>
            </p:seq>
            <p:seq concurrent="1" nextAc="seek">
              <p:cTn id="12" restart="whenNotActive" fill="hold" evtFilter="cancelBubble" nodeType="interactiveSeq">
                <p:stCondLst>
                  <p:cond evt="onClick" delay="0">
                    <p:tgtEl>
                      <p:spTgt spid="11"/>
                    </p:tgtEl>
                  </p:cond>
                </p:stCondLst>
                <p:endSync evt="end" delay="0">
                  <p:rtn val="all"/>
                </p:endSync>
                <p:childTnLst>
                  <p:par>
                    <p:cTn id="13" fill="hold">
                      <p:stCondLst>
                        <p:cond delay="0"/>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1.11111E-6 -1.48148E-6 L 1.11111E-6 0.00023 L 1.11111E-6 1.44676 L 1.11111E-6 1.44699 " pathEditMode="relative" rAng="0" ptsTypes="AAAA">
                                      <p:cBhvr>
                                        <p:cTn id="16" dur="2000" fill="hold"/>
                                        <p:tgtEl>
                                          <p:spTgt spid="11"/>
                                        </p:tgtEl>
                                        <p:attrNameLst>
                                          <p:attrName>ppt_x</p:attrName>
                                          <p:attrName>ppt_y</p:attrName>
                                        </p:attrNameLst>
                                      </p:cBhvr>
                                      <p:rCtr x="0" y="72338"/>
                                    </p:animMotion>
                                  </p:childTnLst>
                                </p:cTn>
                              </p:par>
                              <p:par>
                                <p:cTn id="17" presetID="0" presetClass="path" presetSubtype="0" accel="50000" decel="50000" fill="hold" grpId="0" nodeType="withEffect">
                                  <p:stCondLst>
                                    <p:cond delay="0"/>
                                  </p:stCondLst>
                                  <p:childTnLst>
                                    <p:animMotion origin="layout" path="M 1.11111E-6 1.48148E-6 L 1.11111E-6 0.00023 L 1.11111E-6 1.44676 L 1.11111E-6 1.44699 " pathEditMode="relative" rAng="0" ptsTypes="AAAA">
                                      <p:cBhvr>
                                        <p:cTn id="18" dur="2000" fill="hold"/>
                                        <p:tgtEl>
                                          <p:spTgt spid="12"/>
                                        </p:tgtEl>
                                        <p:attrNameLst>
                                          <p:attrName>ppt_x</p:attrName>
                                          <p:attrName>ppt_y</p:attrName>
                                        </p:attrNameLst>
                                      </p:cBhvr>
                                      <p:rCtr x="0" y="72338"/>
                                    </p:animMotion>
                                  </p:childTnLst>
                                </p:cTn>
                              </p:par>
                            </p:childTnLst>
                          </p:cTn>
                        </p:par>
                      </p:childTnLst>
                    </p:cTn>
                  </p:par>
                </p:childTnLst>
              </p:cTn>
              <p:nextCondLst>
                <p:cond evt="onClick" delay="0">
                  <p:tgtEl>
                    <p:spTgt spid="11"/>
                  </p:tgtEl>
                </p:cond>
              </p:nextCondLst>
            </p:seq>
          </p:childTnLst>
        </p:cTn>
      </p:par>
    </p:tnLst>
    <p:bldLst>
      <p:bldP spid="10" grpId="0" animBg="1"/>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F84A02F-1C52-4ADD-82B4-FCF1C7C29127}"/>
              </a:ext>
            </a:extLst>
          </p:cNvPr>
          <p:cNvSpPr/>
          <p:nvPr/>
        </p:nvSpPr>
        <p:spPr>
          <a:xfrm>
            <a:off x="0" y="0"/>
            <a:ext cx="12192000" cy="718185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0284112-AB3E-4004-BFB2-203C0E0DFCF4}"/>
              </a:ext>
            </a:extLst>
          </p:cNvPr>
          <p:cNvSpPr txBox="1"/>
          <p:nvPr/>
        </p:nvSpPr>
        <p:spPr>
          <a:xfrm>
            <a:off x="1547446" y="211852"/>
            <a:ext cx="7916519" cy="769441"/>
          </a:xfrm>
          <a:prstGeom prst="rect">
            <a:avLst/>
          </a:prstGeom>
          <a:solidFill>
            <a:schemeClr val="bg1">
              <a:alpha val="70000"/>
            </a:schemeClr>
          </a:solidFill>
          <a:ln>
            <a:solidFill>
              <a:schemeClr val="bg1"/>
            </a:solidFill>
          </a:ln>
        </p:spPr>
        <p:txBody>
          <a:bodyPr wrap="square" rtlCol="0">
            <a:spAutoFit/>
          </a:bodyPr>
          <a:lstStyle/>
          <a:p>
            <a:pPr algn="ctr" defTabSz="457200"/>
            <a:r>
              <a:rPr lang="ar-EG" sz="4400" b="1" dirty="0">
                <a:solidFill>
                  <a:prstClr val="black"/>
                </a:solidFill>
                <a:latin typeface="Calibri" panose="020F0502020204030204"/>
              </a:rPr>
              <a:t>الصلاة على النبي تكون بقول :</a:t>
            </a:r>
            <a:endParaRPr lang="en-US" sz="6000" b="1" dirty="0">
              <a:solidFill>
                <a:prstClr val="black"/>
              </a:solidFill>
              <a:latin typeface="Calibri" panose="020F0502020204030204"/>
            </a:endParaRPr>
          </a:p>
        </p:txBody>
      </p:sp>
      <p:pic>
        <p:nvPicPr>
          <p:cNvPr id="8" name="Space rocket toy from a surprise egg. Educational cartoon for children (معدل)">
            <a:hlinkClick r:id="" action="ppaction://media"/>
            <a:extLst>
              <a:ext uri="{FF2B5EF4-FFF2-40B4-BE49-F238E27FC236}">
                <a16:creationId xmlns:a16="http://schemas.microsoft.com/office/drawing/2014/main" id="{EC11DCB1-8640-4C6A-9E62-873334110A9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14857" y="371693"/>
            <a:ext cx="609600" cy="609600"/>
          </a:xfrm>
          <a:prstGeom prst="rect">
            <a:avLst/>
          </a:prstGeom>
        </p:spPr>
      </p:pic>
      <p:pic>
        <p:nvPicPr>
          <p:cNvPr id="9" name="Picture 8" descr="A close up of a logo&#10;&#10;Description automatically generated">
            <a:extLst>
              <a:ext uri="{FF2B5EF4-FFF2-40B4-BE49-F238E27FC236}">
                <a16:creationId xmlns:a16="http://schemas.microsoft.com/office/drawing/2014/main" id="{B98B3B4D-C35F-461B-B3B6-6FE389EAD7F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51875" y1="13931" x2="51875" y2="25655"/>
                        <a14:foregroundMark x1="48646" y1="19724" x2="46042" y2="27448"/>
                        <a14:foregroundMark x1="46042" y1="27448" x2="45729" y2="40138"/>
                        <a14:foregroundMark x1="51771" y1="25931" x2="50625" y2="31172"/>
                        <a14:foregroundMark x1="59062" y1="53379" x2="55521" y2="47862"/>
                        <a14:foregroundMark x1="55521" y1="47862" x2="55417" y2="47724"/>
                        <a14:foregroundMark x1="41875" y1="52690" x2="44167" y2="47172"/>
                      </a14:backgroundRemoval>
                    </a14:imgEffect>
                  </a14:imgLayer>
                </a14:imgProps>
              </a:ext>
              <a:ext uri="{28A0092B-C50C-407E-A947-70E740481C1C}">
                <a14:useLocalDpi xmlns:a14="http://schemas.microsoft.com/office/drawing/2010/main" val="0"/>
              </a:ext>
            </a:extLst>
          </a:blip>
          <a:srcRect l="37304" t="7343" r="36720" b="29275"/>
          <a:stretch/>
        </p:blipFill>
        <p:spPr>
          <a:xfrm>
            <a:off x="8156210" y="1531508"/>
            <a:ext cx="2832285" cy="5219042"/>
          </a:xfrm>
          <a:prstGeom prst="rect">
            <a:avLst/>
          </a:prstGeom>
        </p:spPr>
      </p:pic>
      <p:sp>
        <p:nvSpPr>
          <p:cNvPr id="10" name="Oval 9">
            <a:extLst>
              <a:ext uri="{FF2B5EF4-FFF2-40B4-BE49-F238E27FC236}">
                <a16:creationId xmlns:a16="http://schemas.microsoft.com/office/drawing/2014/main" id="{CE6FE13C-8B0C-491A-AA4A-116945FECDAD}"/>
              </a:ext>
            </a:extLst>
          </p:cNvPr>
          <p:cNvSpPr/>
          <p:nvPr/>
        </p:nvSpPr>
        <p:spPr>
          <a:xfrm>
            <a:off x="8956431" y="2670765"/>
            <a:ext cx="1234831" cy="1088436"/>
          </a:xfrm>
          <a:prstGeom prst="ellipse">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ar-EG" b="1" dirty="0">
                <a:solidFill>
                  <a:prstClr val="black"/>
                </a:solidFill>
                <a:latin typeface="Calibri" panose="020F0502020204030204"/>
                <a:cs typeface="Arial" panose="020B0604020202020204" pitchFamily="34" charset="0"/>
              </a:rPr>
              <a:t>صلى الله عليه وسلم</a:t>
            </a:r>
            <a:endParaRPr lang="en-US" b="1" dirty="0">
              <a:solidFill>
                <a:prstClr val="black"/>
              </a:solidFill>
              <a:latin typeface="Calibri" panose="020F0502020204030204"/>
            </a:endParaRPr>
          </a:p>
        </p:txBody>
      </p:sp>
      <p:pic>
        <p:nvPicPr>
          <p:cNvPr id="11" name="Picture 10" descr="A close up of a logo&#10;&#10;Description automatically generated">
            <a:extLst>
              <a:ext uri="{FF2B5EF4-FFF2-40B4-BE49-F238E27FC236}">
                <a16:creationId xmlns:a16="http://schemas.microsoft.com/office/drawing/2014/main" id="{6CE2E985-F42F-42E6-AFDE-FC9FAE9D7A83}"/>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51875" y1="13931" x2="51875" y2="25655"/>
                        <a14:foregroundMark x1="48646" y1="19724" x2="46042" y2="27448"/>
                        <a14:foregroundMark x1="46042" y1="27448" x2="45729" y2="40138"/>
                        <a14:foregroundMark x1="51771" y1="25931" x2="50625" y2="31172"/>
                        <a14:foregroundMark x1="59062" y1="53379" x2="55521" y2="47862"/>
                        <a14:foregroundMark x1="55521" y1="47862" x2="55417" y2="47724"/>
                        <a14:foregroundMark x1="41875" y1="52690" x2="44167" y2="47172"/>
                      </a14:backgroundRemoval>
                    </a14:imgEffect>
                  </a14:imgLayer>
                </a14:imgProps>
              </a:ext>
              <a:ext uri="{28A0092B-C50C-407E-A947-70E740481C1C}">
                <a14:useLocalDpi xmlns:a14="http://schemas.microsoft.com/office/drawing/2010/main" val="0"/>
              </a:ext>
            </a:extLst>
          </a:blip>
          <a:srcRect l="37304" t="7343" r="36720" b="29275"/>
          <a:stretch/>
        </p:blipFill>
        <p:spPr>
          <a:xfrm>
            <a:off x="710030" y="1454292"/>
            <a:ext cx="2832285" cy="5219042"/>
          </a:xfrm>
          <a:prstGeom prst="rect">
            <a:avLst/>
          </a:prstGeom>
        </p:spPr>
      </p:pic>
      <p:sp>
        <p:nvSpPr>
          <p:cNvPr id="12" name="Oval 11">
            <a:extLst>
              <a:ext uri="{FF2B5EF4-FFF2-40B4-BE49-F238E27FC236}">
                <a16:creationId xmlns:a16="http://schemas.microsoft.com/office/drawing/2014/main" id="{86CC1575-9247-4329-B9E3-5C95A3B3BE38}"/>
              </a:ext>
            </a:extLst>
          </p:cNvPr>
          <p:cNvSpPr/>
          <p:nvPr/>
        </p:nvSpPr>
        <p:spPr>
          <a:xfrm>
            <a:off x="1489452" y="2574476"/>
            <a:ext cx="1273440" cy="1281014"/>
          </a:xfrm>
          <a:prstGeom prst="ellipse">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ar-EG" sz="2400" b="1" dirty="0">
                <a:solidFill>
                  <a:prstClr val="black"/>
                </a:solidFill>
                <a:latin typeface="Calibri" panose="020F0502020204030204"/>
                <a:cs typeface="Arial" panose="020B0604020202020204" pitchFamily="34" charset="0"/>
              </a:rPr>
              <a:t>رحمه الله</a:t>
            </a:r>
            <a:endParaRPr lang="en-US" sz="2400" b="1" dirty="0">
              <a:solidFill>
                <a:prstClr val="black"/>
              </a:solidFill>
              <a:latin typeface="Calibri" panose="020F0502020204030204"/>
            </a:endParaRPr>
          </a:p>
        </p:txBody>
      </p:sp>
      <p:sp>
        <p:nvSpPr>
          <p:cNvPr id="2" name="TextBox 1"/>
          <p:cNvSpPr txBox="1"/>
          <p:nvPr/>
        </p:nvSpPr>
        <p:spPr>
          <a:xfrm>
            <a:off x="0" y="6488668"/>
            <a:ext cx="12192000" cy="369332"/>
          </a:xfrm>
          <a:prstGeom prst="rect">
            <a:avLst/>
          </a:prstGeom>
          <a:solidFill>
            <a:schemeClr val="bg1"/>
          </a:solidFill>
        </p:spPr>
        <p:txBody>
          <a:bodyPr wrap="square" rtlCol="0">
            <a:spAutoFit/>
          </a:bodyPr>
          <a:lstStyle/>
          <a:p>
            <a:endParaRPr lang="en-GB"/>
          </a:p>
        </p:txBody>
      </p:sp>
    </p:spTree>
    <p:extLst>
      <p:ext uri="{BB962C8B-B14F-4D97-AF65-F5344CB8AC3E}">
        <p14:creationId xmlns:p14="http://schemas.microsoft.com/office/powerpoint/2010/main" val="4196151969"/>
      </p:ext>
    </p:extLst>
  </p:cSld>
  <p:clrMapOvr>
    <a:masterClrMapping/>
  </p:clrMapOvr>
  <p:timing>
    <p:tnLst>
      <p:par>
        <p:cTn id="1" dur="indefinite" restart="never" nodeType="tmRoot">
          <p:childTnLst>
            <p:audio>
              <p:cMediaNode vol="80000" showWhenStopped="0">
                <p:cTn id="2" fill="hold" display="0">
                  <p:stCondLst>
                    <p:cond delay="indefinite"/>
                  </p:stCondLst>
                  <p:endCondLst>
                    <p:cond evt="onStopAudio" delay="0">
                      <p:tgtEl>
                        <p:sldTgt/>
                      </p:tgtEl>
                    </p:cond>
                  </p:endCondLst>
                </p:cTn>
                <p:tgtEl>
                  <p:spTgt spid="8"/>
                </p:tgtEl>
              </p:cMediaNode>
            </p:audio>
            <p:seq concurrent="1" nextAc="seek">
              <p:cTn id="3" restart="whenNotActive" fill="hold" evtFilter="cancelBubble" nodeType="interactiveSeq">
                <p:stCondLst>
                  <p:cond evt="onClick" delay="0">
                    <p:tgtEl>
                      <p:spTgt spid="9"/>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7314" fill="hold"/>
                                        <p:tgtEl>
                                          <p:spTgt spid="8"/>
                                        </p:tgtEl>
                                      </p:cBhvr>
                                    </p:cmd>
                                  </p:childTnLst>
                                </p:cTn>
                              </p:par>
                              <p:par>
                                <p:cTn id="8" presetID="0" presetClass="path" presetSubtype="0" accel="50000" decel="50000" fill="hold" grpId="0" nodeType="withEffect">
                                  <p:stCondLst>
                                    <p:cond delay="0"/>
                                  </p:stCondLst>
                                  <p:childTnLst>
                                    <p:animMotion origin="layout" path="M 3.54167E-6 0 L 3.54167E-6 0.00023 C 0.01354 -0.16481 0.00156 0.00417 3.54167E-6 -0.34676 C -0.00118 -0.6 3.54167E-6 -0.85324 3.54167E-6 -1.10671 L 3.54167E-6 -1.10648 " pathEditMode="relative" rAng="0" ptsTypes="AAAAA">
                                      <p:cBhvr>
                                        <p:cTn id="9" dur="5000" fill="hold"/>
                                        <p:tgtEl>
                                          <p:spTgt spid="10"/>
                                        </p:tgtEl>
                                        <p:attrNameLst>
                                          <p:attrName>ppt_x</p:attrName>
                                          <p:attrName>ppt_y</p:attrName>
                                        </p:attrNameLst>
                                      </p:cBhvr>
                                      <p:rCtr x="286" y="-55324"/>
                                    </p:animMotion>
                                  </p:childTnLst>
                                </p:cTn>
                              </p:par>
                              <p:par>
                                <p:cTn id="10" presetID="0" presetClass="path" presetSubtype="0" accel="50000" decel="50000" fill="hold" nodeType="withEffect">
                                  <p:stCondLst>
                                    <p:cond delay="0"/>
                                  </p:stCondLst>
                                  <p:childTnLst>
                                    <p:animMotion origin="layout" path="M 3.75E-6 -3.7037E-6 L 3.75E-6 0.00024 C 0.01354 -0.16481 0.00156 0.00417 3.75E-6 -0.34676 C -0.00118 -0.6 3.75E-6 -0.85324 3.75E-6 -1.10671 L 3.75E-6 -1.10648 " pathEditMode="relative" rAng="0" ptsTypes="AAAAA">
                                      <p:cBhvr>
                                        <p:cTn id="11" dur="5000" fill="hold"/>
                                        <p:tgtEl>
                                          <p:spTgt spid="9"/>
                                        </p:tgtEl>
                                        <p:attrNameLst>
                                          <p:attrName>ppt_x</p:attrName>
                                          <p:attrName>ppt_y</p:attrName>
                                        </p:attrNameLst>
                                      </p:cBhvr>
                                      <p:rCtr x="286" y="-55324"/>
                                    </p:animMotion>
                                  </p:childTnLst>
                                </p:cTn>
                              </p:par>
                            </p:childTnLst>
                          </p:cTn>
                        </p:par>
                      </p:childTnLst>
                    </p:cTn>
                  </p:par>
                </p:childTnLst>
              </p:cTn>
              <p:nextCondLst>
                <p:cond evt="onClick" delay="0">
                  <p:tgtEl>
                    <p:spTgt spid="9"/>
                  </p:tgtEl>
                </p:cond>
              </p:nextCondLst>
            </p:seq>
            <p:seq concurrent="1" nextAc="seek">
              <p:cTn id="12" restart="whenNotActive" fill="hold" evtFilter="cancelBubble" nodeType="interactiveSeq">
                <p:stCondLst>
                  <p:cond evt="onClick" delay="0">
                    <p:tgtEl>
                      <p:spTgt spid="11"/>
                    </p:tgtEl>
                  </p:cond>
                </p:stCondLst>
                <p:endSync evt="end" delay="0">
                  <p:rtn val="all"/>
                </p:endSync>
                <p:childTnLst>
                  <p:par>
                    <p:cTn id="13" fill="hold">
                      <p:stCondLst>
                        <p:cond delay="0"/>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1.04167E-6 -2.59259E-6 L 1.04167E-6 0.00023 L 1.04167E-6 1.44676 L 1.04167E-6 1.44699 " pathEditMode="relative" rAng="0" ptsTypes="AAAA">
                                      <p:cBhvr>
                                        <p:cTn id="16" dur="2000" fill="hold"/>
                                        <p:tgtEl>
                                          <p:spTgt spid="11"/>
                                        </p:tgtEl>
                                        <p:attrNameLst>
                                          <p:attrName>ppt_x</p:attrName>
                                          <p:attrName>ppt_y</p:attrName>
                                        </p:attrNameLst>
                                      </p:cBhvr>
                                      <p:rCtr x="0" y="72338"/>
                                    </p:animMotion>
                                  </p:childTnLst>
                                </p:cTn>
                              </p:par>
                              <p:par>
                                <p:cTn id="17" presetID="0" presetClass="path" presetSubtype="0" accel="50000" decel="50000" fill="hold" grpId="0" nodeType="withEffect">
                                  <p:stCondLst>
                                    <p:cond delay="0"/>
                                  </p:stCondLst>
                                  <p:childTnLst>
                                    <p:animMotion origin="layout" path="M 1.04167E-6 0 L 1.04167E-6 0.00023 L 1.04167E-6 1.44676 L 1.04167E-6 1.44699 " pathEditMode="relative" rAng="0" ptsTypes="AAAA">
                                      <p:cBhvr>
                                        <p:cTn id="18" dur="2000" fill="hold"/>
                                        <p:tgtEl>
                                          <p:spTgt spid="12"/>
                                        </p:tgtEl>
                                        <p:attrNameLst>
                                          <p:attrName>ppt_x</p:attrName>
                                          <p:attrName>ppt_y</p:attrName>
                                        </p:attrNameLst>
                                      </p:cBhvr>
                                      <p:rCtr x="0" y="72338"/>
                                    </p:animMotion>
                                  </p:childTnLst>
                                </p:cTn>
                              </p:par>
                            </p:childTnLst>
                          </p:cTn>
                        </p:par>
                      </p:childTnLst>
                    </p:cTn>
                  </p:par>
                </p:childTnLst>
              </p:cTn>
              <p:nextCondLst>
                <p:cond evt="onClick" delay="0">
                  <p:tgtEl>
                    <p:spTgt spid="11"/>
                  </p:tgtEl>
                </p:cond>
              </p:nextCondLst>
            </p:seq>
          </p:childTnLst>
        </p:cTn>
      </p:par>
    </p:tnLst>
    <p:bldLst>
      <p:bldP spid="10" grpId="0" animBg="1"/>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9ECD442-4479-49C8-9623-3DD0E82FE5EF}"/>
              </a:ext>
            </a:extLst>
          </p:cNvPr>
          <p:cNvSpPr/>
          <p:nvPr/>
        </p:nvSpPr>
        <p:spPr>
          <a:xfrm>
            <a:off x="0" y="0"/>
            <a:ext cx="12192000" cy="718185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0284112-AB3E-4004-BFB2-203C0E0DFCF4}"/>
              </a:ext>
            </a:extLst>
          </p:cNvPr>
          <p:cNvSpPr txBox="1"/>
          <p:nvPr/>
        </p:nvSpPr>
        <p:spPr>
          <a:xfrm>
            <a:off x="1655833" y="274375"/>
            <a:ext cx="7916519" cy="1015663"/>
          </a:xfrm>
          <a:prstGeom prst="rect">
            <a:avLst/>
          </a:prstGeom>
          <a:solidFill>
            <a:schemeClr val="bg1">
              <a:alpha val="70000"/>
            </a:schemeClr>
          </a:solidFill>
          <a:ln>
            <a:solidFill>
              <a:schemeClr val="bg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EG" sz="4800" b="1" i="0" u="none" strike="noStrike" kern="1200" cap="none" spc="0" normalizeH="0" baseline="0" noProof="0" dirty="0">
                <a:ln>
                  <a:noFill/>
                </a:ln>
                <a:solidFill>
                  <a:prstClr val="black"/>
                </a:solidFill>
                <a:effectLst/>
                <a:uLnTx/>
                <a:uFillTx/>
                <a:latin typeface="Calibri" panose="020F0502020204030204"/>
                <a:ea typeface="+mn-ea"/>
                <a:cs typeface="+mn-cs"/>
              </a:rPr>
              <a:t>الذي</a:t>
            </a:r>
            <a:r>
              <a:rPr kumimoji="0" lang="ar-EG" sz="4800" b="1" i="0" u="none" strike="noStrike" kern="1200" cap="none" spc="0" normalizeH="0" noProof="0" dirty="0">
                <a:ln>
                  <a:noFill/>
                </a:ln>
                <a:solidFill>
                  <a:prstClr val="black"/>
                </a:solidFill>
                <a:effectLst/>
                <a:uLnTx/>
                <a:uFillTx/>
                <a:latin typeface="Calibri" panose="020F0502020204030204"/>
                <a:ea typeface="+mn-ea"/>
                <a:cs typeface="+mn-cs"/>
              </a:rPr>
              <a:t> يصلي على النبي يكتب الله له :</a:t>
            </a:r>
            <a:r>
              <a:rPr kumimoji="0" lang="ar-EG" sz="6000" b="1" i="0" u="none" strike="noStrike" kern="1200" cap="none" spc="0" normalizeH="0" noProof="0" dirty="0">
                <a:ln>
                  <a:noFill/>
                </a:ln>
                <a:solidFill>
                  <a:prstClr val="black"/>
                </a:solidFill>
                <a:effectLst/>
                <a:uLnTx/>
                <a:uFillTx/>
                <a:latin typeface="Calibri" panose="020F0502020204030204"/>
                <a:ea typeface="+mn-ea"/>
                <a:cs typeface="+mn-cs"/>
              </a:rPr>
              <a:t> </a:t>
            </a:r>
            <a:endParaRPr kumimoji="0" lang="en-US" sz="6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Space rocket toy from a surprise egg. Educational cartoon for children (معدل)">
            <a:hlinkClick r:id="" action="ppaction://media"/>
            <a:extLst>
              <a:ext uri="{FF2B5EF4-FFF2-40B4-BE49-F238E27FC236}">
                <a16:creationId xmlns:a16="http://schemas.microsoft.com/office/drawing/2014/main" id="{EC11DCB1-8640-4C6A-9E62-873334110A9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10030" y="211852"/>
            <a:ext cx="609600" cy="609600"/>
          </a:xfrm>
          <a:prstGeom prst="rect">
            <a:avLst/>
          </a:prstGeom>
        </p:spPr>
      </p:pic>
      <p:pic>
        <p:nvPicPr>
          <p:cNvPr id="9" name="Picture 8" descr="A close up of a logo&#10;&#10;Description automatically generated">
            <a:extLst>
              <a:ext uri="{FF2B5EF4-FFF2-40B4-BE49-F238E27FC236}">
                <a16:creationId xmlns:a16="http://schemas.microsoft.com/office/drawing/2014/main" id="{B98B3B4D-C35F-461B-B3B6-6FE389EAD7F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51875" y1="13931" x2="51875" y2="25655"/>
                        <a14:foregroundMark x1="48646" y1="19724" x2="46042" y2="27448"/>
                        <a14:foregroundMark x1="46042" y1="27448" x2="45729" y2="40138"/>
                        <a14:foregroundMark x1="51771" y1="25931" x2="50625" y2="31172"/>
                        <a14:foregroundMark x1="59062" y1="53379" x2="55521" y2="47862"/>
                        <a14:foregroundMark x1="55521" y1="47862" x2="55417" y2="47724"/>
                        <a14:foregroundMark x1="41875" y1="52690" x2="44167" y2="47172"/>
                      </a14:backgroundRemoval>
                    </a14:imgEffect>
                  </a14:imgLayer>
                </a14:imgProps>
              </a:ext>
              <a:ext uri="{28A0092B-C50C-407E-A947-70E740481C1C}">
                <a14:useLocalDpi xmlns:a14="http://schemas.microsoft.com/office/drawing/2010/main" val="0"/>
              </a:ext>
            </a:extLst>
          </a:blip>
          <a:srcRect l="37304" t="7343" r="36720" b="29275"/>
          <a:stretch/>
        </p:blipFill>
        <p:spPr>
          <a:xfrm>
            <a:off x="8156210" y="1531508"/>
            <a:ext cx="2832285" cy="5219042"/>
          </a:xfrm>
          <a:prstGeom prst="rect">
            <a:avLst/>
          </a:prstGeom>
        </p:spPr>
      </p:pic>
      <p:sp>
        <p:nvSpPr>
          <p:cNvPr id="10" name="Oval 9">
            <a:extLst>
              <a:ext uri="{FF2B5EF4-FFF2-40B4-BE49-F238E27FC236}">
                <a16:creationId xmlns:a16="http://schemas.microsoft.com/office/drawing/2014/main" id="{CE6FE13C-8B0C-491A-AA4A-116945FECDAD}"/>
              </a:ext>
            </a:extLst>
          </p:cNvPr>
          <p:cNvSpPr/>
          <p:nvPr/>
        </p:nvSpPr>
        <p:spPr>
          <a:xfrm>
            <a:off x="8956431" y="2670765"/>
            <a:ext cx="1234831" cy="1088436"/>
          </a:xfrm>
          <a:prstGeom prst="ellipse">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EG" sz="2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عشر حسنات</a:t>
            </a:r>
            <a:r>
              <a:rPr kumimoji="0" lang="ar-EG"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Picture 10" descr="A close up of a logo&#10;&#10;Description automatically generated">
            <a:extLst>
              <a:ext uri="{FF2B5EF4-FFF2-40B4-BE49-F238E27FC236}">
                <a16:creationId xmlns:a16="http://schemas.microsoft.com/office/drawing/2014/main" id="{6CE2E985-F42F-42E6-AFDE-FC9FAE9D7A83}"/>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51875" y1="13931" x2="51875" y2="25655"/>
                        <a14:foregroundMark x1="48646" y1="19724" x2="46042" y2="27448"/>
                        <a14:foregroundMark x1="46042" y1="27448" x2="45729" y2="40138"/>
                        <a14:foregroundMark x1="51771" y1="25931" x2="50625" y2="31172"/>
                        <a14:foregroundMark x1="59062" y1="53379" x2="55521" y2="47862"/>
                        <a14:foregroundMark x1="55521" y1="47862" x2="55417" y2="47724"/>
                        <a14:foregroundMark x1="41875" y1="52690" x2="44167" y2="47172"/>
                      </a14:backgroundRemoval>
                    </a14:imgEffect>
                  </a14:imgLayer>
                </a14:imgProps>
              </a:ext>
              <a:ext uri="{28A0092B-C50C-407E-A947-70E740481C1C}">
                <a14:useLocalDpi xmlns:a14="http://schemas.microsoft.com/office/drawing/2010/main" val="0"/>
              </a:ext>
            </a:extLst>
          </a:blip>
          <a:srcRect l="37304" t="7343" r="36720" b="29275"/>
          <a:stretch/>
        </p:blipFill>
        <p:spPr>
          <a:xfrm>
            <a:off x="710030" y="1454292"/>
            <a:ext cx="2832285" cy="5219042"/>
          </a:xfrm>
          <a:prstGeom prst="rect">
            <a:avLst/>
          </a:prstGeom>
        </p:spPr>
      </p:pic>
      <p:sp>
        <p:nvSpPr>
          <p:cNvPr id="12" name="Oval 11">
            <a:extLst>
              <a:ext uri="{FF2B5EF4-FFF2-40B4-BE49-F238E27FC236}">
                <a16:creationId xmlns:a16="http://schemas.microsoft.com/office/drawing/2014/main" id="{86CC1575-9247-4329-B9E3-5C95A3B3BE38}"/>
              </a:ext>
            </a:extLst>
          </p:cNvPr>
          <p:cNvSpPr/>
          <p:nvPr/>
        </p:nvSpPr>
        <p:spPr>
          <a:xfrm>
            <a:off x="1489452" y="2574476"/>
            <a:ext cx="1273440" cy="1130016"/>
          </a:xfrm>
          <a:prstGeom prst="ellipse">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EG" sz="2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تسع حسنات </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p:cNvSpPr txBox="1"/>
          <p:nvPr/>
        </p:nvSpPr>
        <p:spPr>
          <a:xfrm>
            <a:off x="0" y="6488668"/>
            <a:ext cx="12192000"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9752570"/>
      </p:ext>
    </p:extLst>
  </p:cSld>
  <p:clrMapOvr>
    <a:masterClrMapping/>
  </p:clrMapOvr>
  <p:timing>
    <p:tnLst>
      <p:par>
        <p:cTn id="1" dur="indefinite" restart="never" nodeType="tmRoot">
          <p:childTnLst>
            <p:audio>
              <p:cMediaNode vol="80000" showWhenStopped="0">
                <p:cTn id="2" fill="hold" display="0">
                  <p:stCondLst>
                    <p:cond delay="indefinite"/>
                  </p:stCondLst>
                  <p:endCondLst>
                    <p:cond evt="onStopAudio" delay="0">
                      <p:tgtEl>
                        <p:sldTgt/>
                      </p:tgtEl>
                    </p:cond>
                  </p:endCondLst>
                </p:cTn>
                <p:tgtEl>
                  <p:spTgt spid="8"/>
                </p:tgtEl>
              </p:cMediaNode>
            </p:audio>
            <p:seq concurrent="1" nextAc="seek">
              <p:cTn id="3" restart="whenNotActive" fill="hold" evtFilter="cancelBubble" nodeType="interactiveSeq">
                <p:stCondLst>
                  <p:cond evt="onClick" delay="0">
                    <p:tgtEl>
                      <p:spTgt spid="9"/>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7314" fill="hold"/>
                                        <p:tgtEl>
                                          <p:spTgt spid="8"/>
                                        </p:tgtEl>
                                      </p:cBhvr>
                                    </p:cmd>
                                  </p:childTnLst>
                                </p:cTn>
                              </p:par>
                              <p:par>
                                <p:cTn id="8" presetID="0" presetClass="path" presetSubtype="0" accel="50000" decel="50000" fill="hold" grpId="0" nodeType="withEffect">
                                  <p:stCondLst>
                                    <p:cond delay="0"/>
                                  </p:stCondLst>
                                  <p:childTnLst>
                                    <p:animMotion origin="layout" path="M 3.54167E-6 0 L 3.54167E-6 0.00023 C 0.01354 -0.16481 0.00156 0.00417 3.54167E-6 -0.34676 C -0.00118 -0.6 3.54167E-6 -0.85324 3.54167E-6 -1.10671 L 3.54167E-6 -1.10648 " pathEditMode="relative" rAng="0" ptsTypes="AAAAA">
                                      <p:cBhvr>
                                        <p:cTn id="9" dur="5000" fill="hold"/>
                                        <p:tgtEl>
                                          <p:spTgt spid="10"/>
                                        </p:tgtEl>
                                        <p:attrNameLst>
                                          <p:attrName>ppt_x</p:attrName>
                                          <p:attrName>ppt_y</p:attrName>
                                        </p:attrNameLst>
                                      </p:cBhvr>
                                      <p:rCtr x="286" y="-55324"/>
                                    </p:animMotion>
                                  </p:childTnLst>
                                </p:cTn>
                              </p:par>
                              <p:par>
                                <p:cTn id="10" presetID="0" presetClass="path" presetSubtype="0" accel="50000" decel="50000" fill="hold" nodeType="withEffect">
                                  <p:stCondLst>
                                    <p:cond delay="0"/>
                                  </p:stCondLst>
                                  <p:childTnLst>
                                    <p:animMotion origin="layout" path="M 3.75E-6 -3.7037E-6 L 3.75E-6 0.00024 C 0.01354 -0.16481 0.00156 0.00417 3.75E-6 -0.34676 C -0.00118 -0.6 3.75E-6 -0.85324 3.75E-6 -1.10671 L 3.75E-6 -1.10648 " pathEditMode="relative" rAng="0" ptsTypes="AAAAA">
                                      <p:cBhvr>
                                        <p:cTn id="11" dur="5000" fill="hold"/>
                                        <p:tgtEl>
                                          <p:spTgt spid="9"/>
                                        </p:tgtEl>
                                        <p:attrNameLst>
                                          <p:attrName>ppt_x</p:attrName>
                                          <p:attrName>ppt_y</p:attrName>
                                        </p:attrNameLst>
                                      </p:cBhvr>
                                      <p:rCtr x="286" y="-55324"/>
                                    </p:animMotion>
                                  </p:childTnLst>
                                </p:cTn>
                              </p:par>
                            </p:childTnLst>
                          </p:cTn>
                        </p:par>
                      </p:childTnLst>
                    </p:cTn>
                  </p:par>
                </p:childTnLst>
              </p:cTn>
              <p:nextCondLst>
                <p:cond evt="onClick" delay="0">
                  <p:tgtEl>
                    <p:spTgt spid="9"/>
                  </p:tgtEl>
                </p:cond>
              </p:nextCondLst>
            </p:seq>
            <p:seq concurrent="1" nextAc="seek">
              <p:cTn id="12" restart="whenNotActive" fill="hold" evtFilter="cancelBubble" nodeType="interactiveSeq">
                <p:stCondLst>
                  <p:cond evt="onClick" delay="0">
                    <p:tgtEl>
                      <p:spTgt spid="11"/>
                    </p:tgtEl>
                  </p:cond>
                </p:stCondLst>
                <p:endSync evt="end" delay="0">
                  <p:rtn val="all"/>
                </p:endSync>
                <p:childTnLst>
                  <p:par>
                    <p:cTn id="13" fill="hold">
                      <p:stCondLst>
                        <p:cond delay="0"/>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1.04167E-6 -2.59259E-6 L 1.04167E-6 0.00023 L 1.04167E-6 1.44676 L 1.04167E-6 1.44699 " pathEditMode="relative" rAng="0" ptsTypes="AAAA">
                                      <p:cBhvr>
                                        <p:cTn id="16" dur="2000" fill="hold"/>
                                        <p:tgtEl>
                                          <p:spTgt spid="11"/>
                                        </p:tgtEl>
                                        <p:attrNameLst>
                                          <p:attrName>ppt_x</p:attrName>
                                          <p:attrName>ppt_y</p:attrName>
                                        </p:attrNameLst>
                                      </p:cBhvr>
                                      <p:rCtr x="0" y="72338"/>
                                    </p:animMotion>
                                  </p:childTnLst>
                                </p:cTn>
                              </p:par>
                              <p:par>
                                <p:cTn id="17" presetID="0" presetClass="path" presetSubtype="0" accel="50000" decel="50000" fill="hold" grpId="0" nodeType="withEffect">
                                  <p:stCondLst>
                                    <p:cond delay="0"/>
                                  </p:stCondLst>
                                  <p:childTnLst>
                                    <p:animMotion origin="layout" path="M 1.04167E-6 -3.7037E-7 L 1.04167E-6 0.00023 L 1.04167E-6 1.44676 L 1.04167E-6 1.44699 " pathEditMode="relative" rAng="0" ptsTypes="AAAA">
                                      <p:cBhvr>
                                        <p:cTn id="18" dur="2000" fill="hold"/>
                                        <p:tgtEl>
                                          <p:spTgt spid="12"/>
                                        </p:tgtEl>
                                        <p:attrNameLst>
                                          <p:attrName>ppt_x</p:attrName>
                                          <p:attrName>ppt_y</p:attrName>
                                        </p:attrNameLst>
                                      </p:cBhvr>
                                      <p:rCtr x="0" y="72338"/>
                                    </p:animMotion>
                                  </p:childTnLst>
                                </p:cTn>
                              </p:par>
                            </p:childTnLst>
                          </p:cTn>
                        </p:par>
                      </p:childTnLst>
                    </p:cTn>
                  </p:par>
                </p:childTnLst>
              </p:cTn>
              <p:nextCondLst>
                <p:cond evt="onClick" delay="0">
                  <p:tgtEl>
                    <p:spTgt spid="11"/>
                  </p:tgtEl>
                </p:cond>
              </p:nextCondLst>
            </p:seq>
          </p:childTnLst>
        </p:cTn>
      </p:par>
    </p:tnLst>
    <p:bldLst>
      <p:bldP spid="10"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a:extLst>
              <a:ext uri="{FF2B5EF4-FFF2-40B4-BE49-F238E27FC236}">
                <a16:creationId xmlns:a16="http://schemas.microsoft.com/office/drawing/2014/main" id="{CE1DE1C8-404B-4686-8188-AFE2E7C2F081}"/>
              </a:ext>
            </a:extLst>
          </p:cNvPr>
          <p:cNvPicPr>
            <a:picLocks noChangeAspect="1"/>
          </p:cNvPicPr>
          <p:nvPr/>
        </p:nvPicPr>
        <p:blipFill rotWithShape="1">
          <a:blip r:embed="rId2">
            <a:extLst>
              <a:ext uri="{28A0092B-C50C-407E-A947-70E740481C1C}">
                <a14:useLocalDpi xmlns:a14="http://schemas.microsoft.com/office/drawing/2010/main" val="0"/>
              </a:ext>
            </a:extLst>
          </a:blip>
          <a:srcRect l="50000" t="45797" r="9783" b="13237"/>
          <a:stretch/>
        </p:blipFill>
        <p:spPr>
          <a:xfrm>
            <a:off x="1749286" y="1351262"/>
            <a:ext cx="8693427" cy="4155475"/>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1309A641-F980-4E25-A353-B873275004DB}"/>
              </a:ext>
            </a:extLst>
          </p:cNvPr>
          <p:cNvPicPr>
            <a:picLocks noChangeAspect="1"/>
          </p:cNvPicPr>
          <p:nvPr/>
        </p:nvPicPr>
        <p:blipFill>
          <a:blip r:embed="rId3"/>
          <a:stretch>
            <a:fillRect/>
          </a:stretch>
        </p:blipFill>
        <p:spPr>
          <a:xfrm>
            <a:off x="2509275" y="1351262"/>
            <a:ext cx="931001" cy="934063"/>
          </a:xfrm>
          <a:prstGeom prst="rect">
            <a:avLst/>
          </a:prstGeom>
        </p:spPr>
      </p:pic>
    </p:spTree>
    <p:extLst>
      <p:ext uri="{BB962C8B-B14F-4D97-AF65-F5344CB8AC3E}">
        <p14:creationId xmlns:p14="http://schemas.microsoft.com/office/powerpoint/2010/main" val="1754570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05D61B0-B89B-4F40-99FE-D36E093B1950}"/>
              </a:ext>
            </a:extLst>
          </p:cNvPr>
          <p:cNvSpPr/>
          <p:nvPr/>
        </p:nvSpPr>
        <p:spPr>
          <a:xfrm>
            <a:off x="0" y="0"/>
            <a:ext cx="12192000" cy="718185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0284112-AB3E-4004-BFB2-203C0E0DFCF4}"/>
              </a:ext>
            </a:extLst>
          </p:cNvPr>
          <p:cNvSpPr txBox="1"/>
          <p:nvPr/>
        </p:nvSpPr>
        <p:spPr>
          <a:xfrm>
            <a:off x="1547446" y="211852"/>
            <a:ext cx="8745416" cy="707886"/>
          </a:xfrm>
          <a:prstGeom prst="rect">
            <a:avLst/>
          </a:prstGeom>
          <a:solidFill>
            <a:schemeClr val="bg1">
              <a:alpha val="70000"/>
            </a:schemeClr>
          </a:solidFill>
          <a:ln>
            <a:solidFill>
              <a:schemeClr val="bg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EG" sz="4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أكثر يوم يستحب فيه الصلاة على النبي</a:t>
            </a:r>
            <a:r>
              <a:rPr kumimoji="0" lang="ar-EG" sz="4000" b="1" i="0" u="none" strike="noStrike" kern="1200" cap="none" spc="0" normalizeH="0" noProof="0" dirty="0">
                <a:ln>
                  <a:noFill/>
                </a:ln>
                <a:solidFill>
                  <a:prstClr val="black"/>
                </a:solidFill>
                <a:effectLst/>
                <a:uLnTx/>
                <a:uFillTx/>
                <a:latin typeface="Calibri" panose="020F0502020204030204"/>
                <a:ea typeface="+mn-ea"/>
                <a:cs typeface="Arial" panose="020B0604020202020204" pitchFamily="34" charset="0"/>
              </a:rPr>
              <a:t> هو يوم :</a:t>
            </a:r>
            <a:endPar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Space rocket toy from a surprise egg. Educational cartoon for children (معدل)">
            <a:hlinkClick r:id="" action="ppaction://media"/>
            <a:extLst>
              <a:ext uri="{FF2B5EF4-FFF2-40B4-BE49-F238E27FC236}">
                <a16:creationId xmlns:a16="http://schemas.microsoft.com/office/drawing/2014/main" id="{EC11DCB1-8640-4C6A-9E62-873334110A9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67949" y="385815"/>
            <a:ext cx="609600" cy="609600"/>
          </a:xfrm>
          <a:prstGeom prst="rect">
            <a:avLst/>
          </a:prstGeom>
        </p:spPr>
      </p:pic>
      <p:pic>
        <p:nvPicPr>
          <p:cNvPr id="9" name="Picture 8" descr="A close up of a logo&#10;&#10;Description automatically generated">
            <a:extLst>
              <a:ext uri="{FF2B5EF4-FFF2-40B4-BE49-F238E27FC236}">
                <a16:creationId xmlns:a16="http://schemas.microsoft.com/office/drawing/2014/main" id="{B98B3B4D-C35F-461B-B3B6-6FE389EAD7F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51875" y1="13931" x2="51875" y2="25655"/>
                        <a14:foregroundMark x1="48646" y1="19724" x2="46042" y2="27448"/>
                        <a14:foregroundMark x1="46042" y1="27448" x2="45729" y2="40138"/>
                        <a14:foregroundMark x1="51771" y1="25931" x2="50625" y2="31172"/>
                        <a14:foregroundMark x1="59062" y1="53379" x2="55521" y2="47862"/>
                        <a14:foregroundMark x1="55521" y1="47862" x2="55417" y2="47724"/>
                        <a14:foregroundMark x1="41875" y1="52690" x2="44167" y2="47172"/>
                      </a14:backgroundRemoval>
                    </a14:imgEffect>
                  </a14:imgLayer>
                </a14:imgProps>
              </a:ext>
              <a:ext uri="{28A0092B-C50C-407E-A947-70E740481C1C}">
                <a14:useLocalDpi xmlns:a14="http://schemas.microsoft.com/office/drawing/2010/main" val="0"/>
              </a:ext>
            </a:extLst>
          </a:blip>
          <a:srcRect l="37304" t="7343" r="36720" b="29275"/>
          <a:stretch/>
        </p:blipFill>
        <p:spPr>
          <a:xfrm>
            <a:off x="278823" y="1464014"/>
            <a:ext cx="2832285" cy="5219042"/>
          </a:xfrm>
          <a:prstGeom prst="rect">
            <a:avLst/>
          </a:prstGeom>
        </p:spPr>
      </p:pic>
      <p:sp>
        <p:nvSpPr>
          <p:cNvPr id="10" name="Oval 9">
            <a:extLst>
              <a:ext uri="{FF2B5EF4-FFF2-40B4-BE49-F238E27FC236}">
                <a16:creationId xmlns:a16="http://schemas.microsoft.com/office/drawing/2014/main" id="{CE6FE13C-8B0C-491A-AA4A-116945FECDAD}"/>
              </a:ext>
            </a:extLst>
          </p:cNvPr>
          <p:cNvSpPr/>
          <p:nvPr/>
        </p:nvSpPr>
        <p:spPr>
          <a:xfrm>
            <a:off x="1077549" y="2594669"/>
            <a:ext cx="1234831" cy="1088436"/>
          </a:xfrm>
          <a:prstGeom prst="ellipse">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الجمعة </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Picture 10" descr="A close up of a logo&#10;&#10;Description automatically generated">
            <a:extLst>
              <a:ext uri="{FF2B5EF4-FFF2-40B4-BE49-F238E27FC236}">
                <a16:creationId xmlns:a16="http://schemas.microsoft.com/office/drawing/2014/main" id="{6CE2E985-F42F-42E6-AFDE-FC9FAE9D7A83}"/>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51875" y1="13931" x2="51875" y2="25655"/>
                        <a14:foregroundMark x1="48646" y1="19724" x2="46042" y2="27448"/>
                        <a14:foregroundMark x1="46042" y1="27448" x2="45729" y2="40138"/>
                        <a14:foregroundMark x1="51771" y1="25931" x2="50625" y2="31172"/>
                        <a14:foregroundMark x1="59062" y1="53379" x2="55521" y2="47862"/>
                        <a14:foregroundMark x1="55521" y1="47862" x2="55417" y2="47724"/>
                        <a14:foregroundMark x1="41875" y1="52690" x2="44167" y2="47172"/>
                      </a14:backgroundRemoval>
                    </a14:imgEffect>
                  </a14:imgLayer>
                </a14:imgProps>
              </a:ext>
              <a:ext uri="{28A0092B-C50C-407E-A947-70E740481C1C}">
                <a14:useLocalDpi xmlns:a14="http://schemas.microsoft.com/office/drawing/2010/main" val="0"/>
              </a:ext>
            </a:extLst>
          </a:blip>
          <a:srcRect l="37304" t="7343" r="36720" b="29275"/>
          <a:stretch/>
        </p:blipFill>
        <p:spPr>
          <a:xfrm>
            <a:off x="8564491" y="1657858"/>
            <a:ext cx="2832285" cy="5025198"/>
          </a:xfrm>
          <a:prstGeom prst="rect">
            <a:avLst/>
          </a:prstGeom>
        </p:spPr>
      </p:pic>
      <p:sp>
        <p:nvSpPr>
          <p:cNvPr id="12" name="Oval 11">
            <a:extLst>
              <a:ext uri="{FF2B5EF4-FFF2-40B4-BE49-F238E27FC236}">
                <a16:creationId xmlns:a16="http://schemas.microsoft.com/office/drawing/2014/main" id="{86CC1575-9247-4329-B9E3-5C95A3B3BE38}"/>
              </a:ext>
            </a:extLst>
          </p:cNvPr>
          <p:cNvSpPr/>
          <p:nvPr/>
        </p:nvSpPr>
        <p:spPr>
          <a:xfrm>
            <a:off x="9343914" y="2792521"/>
            <a:ext cx="1273440" cy="1281014"/>
          </a:xfrm>
          <a:prstGeom prst="ellipse">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EG" sz="2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الخميس</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endParaRPr>
          </a:p>
        </p:txBody>
      </p:sp>
      <p:sp>
        <p:nvSpPr>
          <p:cNvPr id="2" name="TextBox 1"/>
          <p:cNvSpPr txBox="1"/>
          <p:nvPr/>
        </p:nvSpPr>
        <p:spPr>
          <a:xfrm>
            <a:off x="0" y="6488668"/>
            <a:ext cx="12192000"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5883534"/>
      </p:ext>
    </p:extLst>
  </p:cSld>
  <p:clrMapOvr>
    <a:masterClrMapping/>
  </p:clrMapOvr>
  <p:timing>
    <p:tnLst>
      <p:par>
        <p:cTn id="1" dur="indefinite" restart="never" nodeType="tmRoot">
          <p:childTnLst>
            <p:audio>
              <p:cMediaNode vol="80000" showWhenStopped="0">
                <p:cTn id="2" fill="hold" display="0">
                  <p:stCondLst>
                    <p:cond delay="indefinite"/>
                  </p:stCondLst>
                  <p:endCondLst>
                    <p:cond evt="onStopAudio" delay="0">
                      <p:tgtEl>
                        <p:sldTgt/>
                      </p:tgtEl>
                    </p:cond>
                  </p:endCondLst>
                </p:cTn>
                <p:tgtEl>
                  <p:spTgt spid="8"/>
                </p:tgtEl>
              </p:cMediaNode>
            </p:audio>
            <p:seq concurrent="1" nextAc="seek">
              <p:cTn id="3" restart="whenNotActive" fill="hold" evtFilter="cancelBubble" nodeType="interactiveSeq">
                <p:stCondLst>
                  <p:cond evt="onClick" delay="0">
                    <p:tgtEl>
                      <p:spTgt spid="9"/>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7314" fill="hold"/>
                                        <p:tgtEl>
                                          <p:spTgt spid="8"/>
                                        </p:tgtEl>
                                      </p:cBhvr>
                                    </p:cmd>
                                  </p:childTnLst>
                                </p:cTn>
                              </p:par>
                              <p:par>
                                <p:cTn id="8" presetID="0" presetClass="path" presetSubtype="0" accel="50000" decel="50000" fill="hold" grpId="0" nodeType="withEffect">
                                  <p:stCondLst>
                                    <p:cond delay="0"/>
                                  </p:stCondLst>
                                  <p:childTnLst>
                                    <p:animMotion origin="layout" path="M -2.5E-6 1.11111E-6 L -2.5E-6 0.00023 C 0.01354 -0.16482 0.00157 0.00417 -2.5E-6 -0.34676 C -0.00117 -0.6 -2.5E-6 -0.85324 -2.5E-6 -1.10671 L -2.5E-6 -1.10648 " pathEditMode="relative" rAng="0" ptsTypes="AAAAA">
                                      <p:cBhvr>
                                        <p:cTn id="9" dur="5000" fill="hold"/>
                                        <p:tgtEl>
                                          <p:spTgt spid="10"/>
                                        </p:tgtEl>
                                        <p:attrNameLst>
                                          <p:attrName>ppt_x</p:attrName>
                                          <p:attrName>ppt_y</p:attrName>
                                        </p:attrNameLst>
                                      </p:cBhvr>
                                      <p:rCtr x="286" y="-55324"/>
                                    </p:animMotion>
                                  </p:childTnLst>
                                </p:cTn>
                              </p:par>
                              <p:par>
                                <p:cTn id="10" presetID="0" presetClass="path" presetSubtype="0" accel="50000" decel="50000" fill="hold" nodeType="withEffect">
                                  <p:stCondLst>
                                    <p:cond delay="0"/>
                                  </p:stCondLst>
                                  <p:childTnLst>
                                    <p:animMotion origin="layout" path="M -2.5E-6 -1.48148E-6 L -2.5E-6 0.00023 C 0.01354 -0.16481 0.00157 0.00417 -2.5E-6 -0.34676 C -0.00117 -0.6 -2.5E-6 -0.85324 -2.5E-6 -1.10671 L -2.5E-6 -1.10648 " pathEditMode="relative" rAng="0" ptsTypes="AAAAA">
                                      <p:cBhvr>
                                        <p:cTn id="11" dur="5000" fill="hold"/>
                                        <p:tgtEl>
                                          <p:spTgt spid="9"/>
                                        </p:tgtEl>
                                        <p:attrNameLst>
                                          <p:attrName>ppt_x</p:attrName>
                                          <p:attrName>ppt_y</p:attrName>
                                        </p:attrNameLst>
                                      </p:cBhvr>
                                      <p:rCtr x="286" y="-55324"/>
                                    </p:animMotion>
                                  </p:childTnLst>
                                </p:cTn>
                              </p:par>
                            </p:childTnLst>
                          </p:cTn>
                        </p:par>
                      </p:childTnLst>
                    </p:cTn>
                  </p:par>
                </p:childTnLst>
              </p:cTn>
              <p:nextCondLst>
                <p:cond evt="onClick" delay="0">
                  <p:tgtEl>
                    <p:spTgt spid="9"/>
                  </p:tgtEl>
                </p:cond>
              </p:nextCondLst>
            </p:seq>
            <p:seq concurrent="1" nextAc="seek">
              <p:cTn id="12" restart="whenNotActive" fill="hold" evtFilter="cancelBubble" nodeType="interactiveSeq">
                <p:stCondLst>
                  <p:cond evt="onClick" delay="0">
                    <p:tgtEl>
                      <p:spTgt spid="11"/>
                    </p:tgtEl>
                  </p:cond>
                </p:stCondLst>
                <p:endSync evt="end" delay="0">
                  <p:rtn val="all"/>
                </p:endSync>
                <p:childTnLst>
                  <p:par>
                    <p:cTn id="13" fill="hold">
                      <p:stCondLst>
                        <p:cond delay="0"/>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2.08333E-7 -1.85185E-6 L 2.08333E-7 0.00023 L 2.08333E-7 1.44676 L 2.08333E-7 1.44699 " pathEditMode="relative" rAng="0" ptsTypes="AAAA">
                                      <p:cBhvr>
                                        <p:cTn id="16" dur="2000" fill="hold"/>
                                        <p:tgtEl>
                                          <p:spTgt spid="11"/>
                                        </p:tgtEl>
                                        <p:attrNameLst>
                                          <p:attrName>ppt_x</p:attrName>
                                          <p:attrName>ppt_y</p:attrName>
                                        </p:attrNameLst>
                                      </p:cBhvr>
                                      <p:rCtr x="0" y="72338"/>
                                    </p:animMotion>
                                  </p:childTnLst>
                                </p:cTn>
                              </p:par>
                              <p:par>
                                <p:cTn id="17" presetID="0" presetClass="path" presetSubtype="0" accel="50000" decel="50000" fill="hold" grpId="0" nodeType="withEffect">
                                  <p:stCondLst>
                                    <p:cond delay="0"/>
                                  </p:stCondLst>
                                  <p:childTnLst>
                                    <p:animMotion origin="layout" path="M 2.08333E-7 -2.96296E-6 L 2.08333E-7 0.00023 L 2.08333E-7 1.44676 L 2.08333E-7 1.44699 " pathEditMode="relative" rAng="0" ptsTypes="AAAA">
                                      <p:cBhvr>
                                        <p:cTn id="18" dur="2000" fill="hold"/>
                                        <p:tgtEl>
                                          <p:spTgt spid="12"/>
                                        </p:tgtEl>
                                        <p:attrNameLst>
                                          <p:attrName>ppt_x</p:attrName>
                                          <p:attrName>ppt_y</p:attrName>
                                        </p:attrNameLst>
                                      </p:cBhvr>
                                      <p:rCtr x="0" y="72338"/>
                                    </p:animMotion>
                                  </p:childTnLst>
                                </p:cTn>
                              </p:par>
                            </p:childTnLst>
                          </p:cTn>
                        </p:par>
                      </p:childTnLst>
                    </p:cTn>
                  </p:par>
                </p:childTnLst>
              </p:cTn>
              <p:nextCondLst>
                <p:cond evt="onClick" delay="0">
                  <p:tgtEl>
                    <p:spTgt spid="11"/>
                  </p:tgtEl>
                </p:cond>
              </p:nextCondLst>
            </p:seq>
          </p:childTnLst>
        </p:cTn>
      </p:par>
    </p:tnLst>
    <p:bldLst>
      <p:bldP spid="10" grpId="0" animBg="1"/>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AB4449C-F300-46DB-9703-2D6AFC5FEDFA}"/>
              </a:ext>
            </a:extLst>
          </p:cNvPr>
          <p:cNvSpPr/>
          <p:nvPr/>
        </p:nvSpPr>
        <p:spPr>
          <a:xfrm>
            <a:off x="0" y="0"/>
            <a:ext cx="12192000" cy="718185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0284112-AB3E-4004-BFB2-203C0E0DFCF4}"/>
              </a:ext>
            </a:extLst>
          </p:cNvPr>
          <p:cNvSpPr txBox="1"/>
          <p:nvPr/>
        </p:nvSpPr>
        <p:spPr>
          <a:xfrm>
            <a:off x="1655833" y="274375"/>
            <a:ext cx="7916519" cy="923330"/>
          </a:xfrm>
          <a:prstGeom prst="rect">
            <a:avLst/>
          </a:prstGeom>
          <a:solidFill>
            <a:schemeClr val="bg1">
              <a:alpha val="70000"/>
            </a:schemeClr>
          </a:solidFill>
          <a:ln>
            <a:solidFill>
              <a:schemeClr val="bg1"/>
            </a:solidFill>
          </a:ln>
        </p:spPr>
        <p:txBody>
          <a:bodyPr wrap="square" rtlCol="0">
            <a:spAutoFit/>
          </a:bodyPr>
          <a:lstStyle/>
          <a:p>
            <a:pPr lvl="0" algn="ctr" defTabSz="457200">
              <a:defRPr/>
            </a:pPr>
            <a:r>
              <a:rPr lang="ar-EG" sz="4400" b="1" dirty="0">
                <a:solidFill>
                  <a:prstClr val="black"/>
                </a:solidFill>
              </a:rPr>
              <a:t>الذي يصلي على النبي يمحي الله عنه :</a:t>
            </a:r>
            <a:r>
              <a:rPr lang="ar-EG" sz="5400" b="1" dirty="0">
                <a:solidFill>
                  <a:prstClr val="black"/>
                </a:solidFill>
              </a:rPr>
              <a:t> </a:t>
            </a:r>
            <a:endParaRPr lang="en-US" sz="5400" b="1" dirty="0">
              <a:solidFill>
                <a:prstClr val="black"/>
              </a:solidFill>
            </a:endParaRPr>
          </a:p>
        </p:txBody>
      </p:sp>
      <p:pic>
        <p:nvPicPr>
          <p:cNvPr id="8" name="Space rocket toy from a surprise egg. Educational cartoon for children (معدل)">
            <a:hlinkClick r:id="" action="ppaction://media"/>
            <a:extLst>
              <a:ext uri="{FF2B5EF4-FFF2-40B4-BE49-F238E27FC236}">
                <a16:creationId xmlns:a16="http://schemas.microsoft.com/office/drawing/2014/main" id="{EC11DCB1-8640-4C6A-9E62-873334110A9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10030" y="211852"/>
            <a:ext cx="609600" cy="609600"/>
          </a:xfrm>
          <a:prstGeom prst="rect">
            <a:avLst/>
          </a:prstGeom>
        </p:spPr>
      </p:pic>
      <p:pic>
        <p:nvPicPr>
          <p:cNvPr id="9" name="Picture 8" descr="A close up of a logo&#10;&#10;Description automatically generated">
            <a:extLst>
              <a:ext uri="{FF2B5EF4-FFF2-40B4-BE49-F238E27FC236}">
                <a16:creationId xmlns:a16="http://schemas.microsoft.com/office/drawing/2014/main" id="{B98B3B4D-C35F-461B-B3B6-6FE389EAD7F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51875" y1="13931" x2="51875" y2="25655"/>
                        <a14:foregroundMark x1="48646" y1="19724" x2="46042" y2="27448"/>
                        <a14:foregroundMark x1="46042" y1="27448" x2="45729" y2="40138"/>
                        <a14:foregroundMark x1="51771" y1="25931" x2="50625" y2="31172"/>
                        <a14:foregroundMark x1="59062" y1="53379" x2="55521" y2="47862"/>
                        <a14:foregroundMark x1="55521" y1="47862" x2="55417" y2="47724"/>
                        <a14:foregroundMark x1="41875" y1="52690" x2="44167" y2="47172"/>
                      </a14:backgroundRemoval>
                    </a14:imgEffect>
                  </a14:imgLayer>
                </a14:imgProps>
              </a:ext>
              <a:ext uri="{28A0092B-C50C-407E-A947-70E740481C1C}">
                <a14:useLocalDpi xmlns:a14="http://schemas.microsoft.com/office/drawing/2010/main" val="0"/>
              </a:ext>
            </a:extLst>
          </a:blip>
          <a:srcRect l="37304" t="7343" r="36720" b="29275"/>
          <a:stretch/>
        </p:blipFill>
        <p:spPr>
          <a:xfrm>
            <a:off x="8156210" y="1531508"/>
            <a:ext cx="2832285" cy="5219042"/>
          </a:xfrm>
          <a:prstGeom prst="rect">
            <a:avLst/>
          </a:prstGeom>
        </p:spPr>
      </p:pic>
      <p:sp>
        <p:nvSpPr>
          <p:cNvPr id="10" name="Oval 9">
            <a:extLst>
              <a:ext uri="{FF2B5EF4-FFF2-40B4-BE49-F238E27FC236}">
                <a16:creationId xmlns:a16="http://schemas.microsoft.com/office/drawing/2014/main" id="{CE6FE13C-8B0C-491A-AA4A-116945FECDAD}"/>
              </a:ext>
            </a:extLst>
          </p:cNvPr>
          <p:cNvSpPr/>
          <p:nvPr/>
        </p:nvSpPr>
        <p:spPr>
          <a:xfrm>
            <a:off x="8956431" y="2670765"/>
            <a:ext cx="1234831" cy="1088436"/>
          </a:xfrm>
          <a:prstGeom prst="ellipse">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EG" sz="2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عشر سيئات</a:t>
            </a:r>
            <a:r>
              <a:rPr kumimoji="0" lang="ar-EG"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Picture 10" descr="A close up of a logo&#10;&#10;Description automatically generated">
            <a:extLst>
              <a:ext uri="{FF2B5EF4-FFF2-40B4-BE49-F238E27FC236}">
                <a16:creationId xmlns:a16="http://schemas.microsoft.com/office/drawing/2014/main" id="{6CE2E985-F42F-42E6-AFDE-FC9FAE9D7A83}"/>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51875" y1="13931" x2="51875" y2="25655"/>
                        <a14:foregroundMark x1="48646" y1="19724" x2="46042" y2="27448"/>
                        <a14:foregroundMark x1="46042" y1="27448" x2="45729" y2="40138"/>
                        <a14:foregroundMark x1="51771" y1="25931" x2="50625" y2="31172"/>
                        <a14:foregroundMark x1="59062" y1="53379" x2="55521" y2="47862"/>
                        <a14:foregroundMark x1="55521" y1="47862" x2="55417" y2="47724"/>
                        <a14:foregroundMark x1="41875" y1="52690" x2="44167" y2="47172"/>
                      </a14:backgroundRemoval>
                    </a14:imgEffect>
                  </a14:imgLayer>
                </a14:imgProps>
              </a:ext>
              <a:ext uri="{28A0092B-C50C-407E-A947-70E740481C1C}">
                <a14:useLocalDpi xmlns:a14="http://schemas.microsoft.com/office/drawing/2010/main" val="0"/>
              </a:ext>
            </a:extLst>
          </a:blip>
          <a:srcRect l="37304" t="7343" r="36720" b="29275"/>
          <a:stretch/>
        </p:blipFill>
        <p:spPr>
          <a:xfrm>
            <a:off x="710030" y="1454292"/>
            <a:ext cx="2832285" cy="5219042"/>
          </a:xfrm>
          <a:prstGeom prst="rect">
            <a:avLst/>
          </a:prstGeom>
        </p:spPr>
      </p:pic>
      <p:sp>
        <p:nvSpPr>
          <p:cNvPr id="12" name="Oval 11">
            <a:extLst>
              <a:ext uri="{FF2B5EF4-FFF2-40B4-BE49-F238E27FC236}">
                <a16:creationId xmlns:a16="http://schemas.microsoft.com/office/drawing/2014/main" id="{86CC1575-9247-4329-B9E3-5C95A3B3BE38}"/>
              </a:ext>
            </a:extLst>
          </p:cNvPr>
          <p:cNvSpPr/>
          <p:nvPr/>
        </p:nvSpPr>
        <p:spPr>
          <a:xfrm>
            <a:off x="1489452" y="2574476"/>
            <a:ext cx="1273440" cy="1130016"/>
          </a:xfrm>
          <a:prstGeom prst="ellipse">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EG" sz="2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تسع سيئات </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p:cNvSpPr txBox="1"/>
          <p:nvPr/>
        </p:nvSpPr>
        <p:spPr>
          <a:xfrm>
            <a:off x="0" y="6488668"/>
            <a:ext cx="12192000"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5009495"/>
      </p:ext>
    </p:extLst>
  </p:cSld>
  <p:clrMapOvr>
    <a:masterClrMapping/>
  </p:clrMapOvr>
  <p:timing>
    <p:tnLst>
      <p:par>
        <p:cTn id="1" dur="indefinite" restart="never" nodeType="tmRoot">
          <p:childTnLst>
            <p:audio>
              <p:cMediaNode vol="80000" showWhenStopped="0">
                <p:cTn id="2" fill="hold" display="0">
                  <p:stCondLst>
                    <p:cond delay="indefinite"/>
                  </p:stCondLst>
                  <p:endCondLst>
                    <p:cond evt="onStopAudio" delay="0">
                      <p:tgtEl>
                        <p:sldTgt/>
                      </p:tgtEl>
                    </p:cond>
                  </p:endCondLst>
                </p:cTn>
                <p:tgtEl>
                  <p:spTgt spid="8"/>
                </p:tgtEl>
              </p:cMediaNode>
            </p:audio>
            <p:seq concurrent="1" nextAc="seek">
              <p:cTn id="3" restart="whenNotActive" fill="hold" evtFilter="cancelBubble" nodeType="interactiveSeq">
                <p:stCondLst>
                  <p:cond evt="onClick" delay="0">
                    <p:tgtEl>
                      <p:spTgt spid="9"/>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7314" fill="hold"/>
                                        <p:tgtEl>
                                          <p:spTgt spid="8"/>
                                        </p:tgtEl>
                                      </p:cBhvr>
                                    </p:cmd>
                                  </p:childTnLst>
                                </p:cTn>
                              </p:par>
                              <p:par>
                                <p:cTn id="8" presetID="0" presetClass="path" presetSubtype="0" accel="50000" decel="50000" fill="hold" grpId="0" nodeType="withEffect">
                                  <p:stCondLst>
                                    <p:cond delay="0"/>
                                  </p:stCondLst>
                                  <p:childTnLst>
                                    <p:animMotion origin="layout" path="M 3.54167E-6 0 L 3.54167E-6 0.00023 C 0.01354 -0.16481 0.00156 0.00417 3.54167E-6 -0.34676 C -0.00118 -0.6 3.54167E-6 -0.85324 3.54167E-6 -1.10671 L 3.54167E-6 -1.10648 " pathEditMode="relative" rAng="0" ptsTypes="AAAAA">
                                      <p:cBhvr>
                                        <p:cTn id="9" dur="5000" fill="hold"/>
                                        <p:tgtEl>
                                          <p:spTgt spid="10"/>
                                        </p:tgtEl>
                                        <p:attrNameLst>
                                          <p:attrName>ppt_x</p:attrName>
                                          <p:attrName>ppt_y</p:attrName>
                                        </p:attrNameLst>
                                      </p:cBhvr>
                                      <p:rCtr x="286" y="-55324"/>
                                    </p:animMotion>
                                  </p:childTnLst>
                                </p:cTn>
                              </p:par>
                              <p:par>
                                <p:cTn id="10" presetID="0" presetClass="path" presetSubtype="0" accel="50000" decel="50000" fill="hold" nodeType="withEffect">
                                  <p:stCondLst>
                                    <p:cond delay="0"/>
                                  </p:stCondLst>
                                  <p:childTnLst>
                                    <p:animMotion origin="layout" path="M 3.75E-6 -3.7037E-6 L 3.75E-6 0.00024 C 0.01354 -0.16481 0.00156 0.00417 3.75E-6 -0.34676 C -0.00118 -0.6 3.75E-6 -0.85324 3.75E-6 -1.10671 L 3.75E-6 -1.10648 " pathEditMode="relative" rAng="0" ptsTypes="AAAAA">
                                      <p:cBhvr>
                                        <p:cTn id="11" dur="5000" fill="hold"/>
                                        <p:tgtEl>
                                          <p:spTgt spid="9"/>
                                        </p:tgtEl>
                                        <p:attrNameLst>
                                          <p:attrName>ppt_x</p:attrName>
                                          <p:attrName>ppt_y</p:attrName>
                                        </p:attrNameLst>
                                      </p:cBhvr>
                                      <p:rCtr x="286" y="-55324"/>
                                    </p:animMotion>
                                  </p:childTnLst>
                                </p:cTn>
                              </p:par>
                            </p:childTnLst>
                          </p:cTn>
                        </p:par>
                      </p:childTnLst>
                    </p:cTn>
                  </p:par>
                </p:childTnLst>
              </p:cTn>
              <p:nextCondLst>
                <p:cond evt="onClick" delay="0">
                  <p:tgtEl>
                    <p:spTgt spid="9"/>
                  </p:tgtEl>
                </p:cond>
              </p:nextCondLst>
            </p:seq>
            <p:seq concurrent="1" nextAc="seek">
              <p:cTn id="12" restart="whenNotActive" fill="hold" evtFilter="cancelBubble" nodeType="interactiveSeq">
                <p:stCondLst>
                  <p:cond evt="onClick" delay="0">
                    <p:tgtEl>
                      <p:spTgt spid="11"/>
                    </p:tgtEl>
                  </p:cond>
                </p:stCondLst>
                <p:endSync evt="end" delay="0">
                  <p:rtn val="all"/>
                </p:endSync>
                <p:childTnLst>
                  <p:par>
                    <p:cTn id="13" fill="hold">
                      <p:stCondLst>
                        <p:cond delay="0"/>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1.04167E-6 -2.59259E-6 L 1.04167E-6 0.00023 L 1.04167E-6 1.44676 L 1.04167E-6 1.44699 " pathEditMode="relative" rAng="0" ptsTypes="AAAA">
                                      <p:cBhvr>
                                        <p:cTn id="16" dur="2000" fill="hold"/>
                                        <p:tgtEl>
                                          <p:spTgt spid="11"/>
                                        </p:tgtEl>
                                        <p:attrNameLst>
                                          <p:attrName>ppt_x</p:attrName>
                                          <p:attrName>ppt_y</p:attrName>
                                        </p:attrNameLst>
                                      </p:cBhvr>
                                      <p:rCtr x="0" y="72338"/>
                                    </p:animMotion>
                                  </p:childTnLst>
                                </p:cTn>
                              </p:par>
                              <p:par>
                                <p:cTn id="17" presetID="0" presetClass="path" presetSubtype="0" accel="50000" decel="50000" fill="hold" grpId="0" nodeType="withEffect">
                                  <p:stCondLst>
                                    <p:cond delay="0"/>
                                  </p:stCondLst>
                                  <p:childTnLst>
                                    <p:animMotion origin="layout" path="M 1.04167E-6 -3.7037E-7 L 1.04167E-6 0.00023 L 1.04167E-6 1.44676 L 1.04167E-6 1.44699 " pathEditMode="relative" rAng="0" ptsTypes="AAAA">
                                      <p:cBhvr>
                                        <p:cTn id="18" dur="2000" fill="hold"/>
                                        <p:tgtEl>
                                          <p:spTgt spid="12"/>
                                        </p:tgtEl>
                                        <p:attrNameLst>
                                          <p:attrName>ppt_x</p:attrName>
                                          <p:attrName>ppt_y</p:attrName>
                                        </p:attrNameLst>
                                      </p:cBhvr>
                                      <p:rCtr x="0" y="72338"/>
                                    </p:animMotion>
                                  </p:childTnLst>
                                </p:cTn>
                              </p:par>
                            </p:childTnLst>
                          </p:cTn>
                        </p:par>
                      </p:childTnLst>
                    </p:cTn>
                  </p:par>
                </p:childTnLst>
              </p:cTn>
              <p:nextCondLst>
                <p:cond evt="onClick" delay="0">
                  <p:tgtEl>
                    <p:spTgt spid="11"/>
                  </p:tgtEl>
                </p:cond>
              </p:nextCondLst>
            </p:seq>
          </p:childTnLst>
        </p:cTn>
      </p:par>
    </p:tnLst>
    <p:bldLst>
      <p:bldP spid="10" grpId="0" animBg="1"/>
      <p:bldP spid="1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0C6FC20-6774-466D-AB93-E3A70BA8F9C7}"/>
              </a:ext>
            </a:extLst>
          </p:cNvPr>
          <p:cNvSpPr/>
          <p:nvPr/>
        </p:nvSpPr>
        <p:spPr>
          <a:xfrm>
            <a:off x="0" y="0"/>
            <a:ext cx="12192000" cy="718185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0284112-AB3E-4004-BFB2-203C0E0DFCF4}"/>
              </a:ext>
            </a:extLst>
          </p:cNvPr>
          <p:cNvSpPr txBox="1"/>
          <p:nvPr/>
        </p:nvSpPr>
        <p:spPr>
          <a:xfrm>
            <a:off x="1547446" y="211852"/>
            <a:ext cx="7916519" cy="1446550"/>
          </a:xfrm>
          <a:prstGeom prst="rect">
            <a:avLst/>
          </a:prstGeom>
          <a:solidFill>
            <a:schemeClr val="bg1">
              <a:alpha val="70000"/>
            </a:schemeClr>
          </a:solidFill>
          <a:ln>
            <a:solidFill>
              <a:schemeClr val="bg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EG" sz="4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ماهو شعورك عندما تسمع صديقك يصلي على النبي صلى الله عليه وسلم؟ </a:t>
            </a:r>
            <a:endParaRPr kumimoji="0" lang="en-US" sz="6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Space rocket toy from a surprise egg. Educational cartoon for children (معدل)">
            <a:hlinkClick r:id="" action="ppaction://media"/>
            <a:extLst>
              <a:ext uri="{FF2B5EF4-FFF2-40B4-BE49-F238E27FC236}">
                <a16:creationId xmlns:a16="http://schemas.microsoft.com/office/drawing/2014/main" id="{EC11DCB1-8640-4C6A-9E62-873334110A9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05230" y="325527"/>
            <a:ext cx="609600" cy="609600"/>
          </a:xfrm>
          <a:prstGeom prst="rect">
            <a:avLst/>
          </a:prstGeom>
        </p:spPr>
      </p:pic>
      <p:pic>
        <p:nvPicPr>
          <p:cNvPr id="9" name="Picture 8" descr="A close up of a logo&#10;&#10;Description automatically generated">
            <a:extLst>
              <a:ext uri="{FF2B5EF4-FFF2-40B4-BE49-F238E27FC236}">
                <a16:creationId xmlns:a16="http://schemas.microsoft.com/office/drawing/2014/main" id="{B98B3B4D-C35F-461B-B3B6-6FE389EAD7F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51875" y1="13931" x2="51875" y2="25655"/>
                        <a14:foregroundMark x1="48646" y1="19724" x2="46042" y2="27448"/>
                        <a14:foregroundMark x1="46042" y1="27448" x2="45729" y2="40138"/>
                        <a14:foregroundMark x1="51771" y1="25931" x2="50625" y2="31172"/>
                        <a14:foregroundMark x1="59062" y1="53379" x2="55521" y2="47862"/>
                        <a14:foregroundMark x1="55521" y1="47862" x2="55417" y2="47724"/>
                        <a14:foregroundMark x1="41875" y1="52690" x2="44167" y2="47172"/>
                      </a14:backgroundRemoval>
                    </a14:imgEffect>
                  </a14:imgLayer>
                </a14:imgProps>
              </a:ext>
              <a:ext uri="{28A0092B-C50C-407E-A947-70E740481C1C}">
                <a14:useLocalDpi xmlns:a14="http://schemas.microsoft.com/office/drawing/2010/main" val="0"/>
              </a:ext>
            </a:extLst>
          </a:blip>
          <a:srcRect l="37304" t="7343" r="36720" b="29275"/>
          <a:stretch/>
        </p:blipFill>
        <p:spPr>
          <a:xfrm>
            <a:off x="8156210" y="1531508"/>
            <a:ext cx="2832285" cy="5219042"/>
          </a:xfrm>
          <a:prstGeom prst="rect">
            <a:avLst/>
          </a:prstGeom>
        </p:spPr>
      </p:pic>
      <p:sp>
        <p:nvSpPr>
          <p:cNvPr id="10" name="Oval 9">
            <a:extLst>
              <a:ext uri="{FF2B5EF4-FFF2-40B4-BE49-F238E27FC236}">
                <a16:creationId xmlns:a16="http://schemas.microsoft.com/office/drawing/2014/main" id="{CE6FE13C-8B0C-491A-AA4A-116945FECDAD}"/>
              </a:ext>
            </a:extLst>
          </p:cNvPr>
          <p:cNvSpPr/>
          <p:nvPr/>
        </p:nvSpPr>
        <p:spPr>
          <a:xfrm>
            <a:off x="8956431" y="2670764"/>
            <a:ext cx="1234831" cy="1184725"/>
          </a:xfrm>
          <a:prstGeom prst="ellipse">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a:noFill/>
                </a:ln>
                <a:solidFill>
                  <a:prstClr val="black"/>
                </a:solidFill>
                <a:effectLst/>
                <a:uLnTx/>
                <a:uFillTx/>
                <a:latin typeface="Calibri" panose="020F0502020204030204"/>
                <a:ea typeface="+mn-ea"/>
                <a:cs typeface="+mn-cs"/>
              </a:rPr>
              <a:t>أشعر</a:t>
            </a:r>
            <a:r>
              <a:rPr kumimoji="0" lang="ar-EG" sz="1800" b="1" i="0" u="none" strike="noStrike" kern="1200" cap="none" spc="0" normalizeH="0" noProof="0" dirty="0">
                <a:ln>
                  <a:noFill/>
                </a:ln>
                <a:solidFill>
                  <a:prstClr val="black"/>
                </a:solidFill>
                <a:effectLst/>
                <a:uLnTx/>
                <a:uFillTx/>
                <a:latin typeface="Calibri" panose="020F0502020204030204"/>
                <a:ea typeface="+mn-ea"/>
                <a:cs typeface="+mn-cs"/>
              </a:rPr>
              <a:t> بالسعادة والرضا </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Picture 10" descr="A close up of a logo&#10;&#10;Description automatically generated">
            <a:extLst>
              <a:ext uri="{FF2B5EF4-FFF2-40B4-BE49-F238E27FC236}">
                <a16:creationId xmlns:a16="http://schemas.microsoft.com/office/drawing/2014/main" id="{6CE2E985-F42F-42E6-AFDE-FC9FAE9D7A83}"/>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51875" y1="13931" x2="51875" y2="25655"/>
                        <a14:foregroundMark x1="48646" y1="19724" x2="46042" y2="27448"/>
                        <a14:foregroundMark x1="46042" y1="27448" x2="45729" y2="40138"/>
                        <a14:foregroundMark x1="51771" y1="25931" x2="50625" y2="31172"/>
                        <a14:foregroundMark x1="59062" y1="53379" x2="55521" y2="47862"/>
                        <a14:foregroundMark x1="55521" y1="47862" x2="55417" y2="47724"/>
                        <a14:foregroundMark x1="41875" y1="52690" x2="44167" y2="47172"/>
                      </a14:backgroundRemoval>
                    </a14:imgEffect>
                  </a14:imgLayer>
                </a14:imgProps>
              </a:ext>
              <a:ext uri="{28A0092B-C50C-407E-A947-70E740481C1C}">
                <a14:useLocalDpi xmlns:a14="http://schemas.microsoft.com/office/drawing/2010/main" val="0"/>
              </a:ext>
            </a:extLst>
          </a:blip>
          <a:srcRect l="37304" t="7343" r="36720" b="29275"/>
          <a:stretch/>
        </p:blipFill>
        <p:spPr>
          <a:xfrm>
            <a:off x="710030" y="1454292"/>
            <a:ext cx="2832285" cy="5219042"/>
          </a:xfrm>
          <a:prstGeom prst="rect">
            <a:avLst/>
          </a:prstGeom>
        </p:spPr>
      </p:pic>
      <p:sp>
        <p:nvSpPr>
          <p:cNvPr id="12" name="Oval 11">
            <a:extLst>
              <a:ext uri="{FF2B5EF4-FFF2-40B4-BE49-F238E27FC236}">
                <a16:creationId xmlns:a16="http://schemas.microsoft.com/office/drawing/2014/main" id="{86CC1575-9247-4329-B9E3-5C95A3B3BE38}"/>
              </a:ext>
            </a:extLst>
          </p:cNvPr>
          <p:cNvSpPr/>
          <p:nvPr/>
        </p:nvSpPr>
        <p:spPr>
          <a:xfrm>
            <a:off x="1398955" y="2574476"/>
            <a:ext cx="1430214" cy="1281014"/>
          </a:xfrm>
          <a:prstGeom prst="ellipse">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EG"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أشعر بالغضب والغيرة</a:t>
            </a:r>
            <a:r>
              <a:rPr kumimoji="0" lang="ar-EG" sz="1400" b="1" i="0" u="none" strike="noStrike" kern="1200" cap="none" spc="0" normalizeH="0" noProof="0" dirty="0">
                <a:ln>
                  <a:noFill/>
                </a:ln>
                <a:solidFill>
                  <a:prstClr val="black"/>
                </a:solidFill>
                <a:effectLst/>
                <a:uLnTx/>
                <a:uFillTx/>
                <a:latin typeface="Calibri" panose="020F0502020204030204"/>
                <a:ea typeface="+mn-ea"/>
                <a:cs typeface="Arial" panose="020B0604020202020204" pitchFamily="34" charset="0"/>
              </a:rPr>
              <a:t> لحصوله على الأجر</a:t>
            </a:r>
            <a:endParaRPr kumimoji="0" lang="en-US" sz="1400" b="1" i="0" u="none" strike="noStrike" kern="1200" cap="none" spc="0" normalizeH="0" baseline="0" noProof="0" dirty="0">
              <a:ln>
                <a:noFill/>
              </a:ln>
              <a:solidFill>
                <a:prstClr val="black"/>
              </a:solidFill>
              <a:effectLst/>
              <a:uLnTx/>
              <a:uFillTx/>
              <a:latin typeface="Calibri" panose="020F0502020204030204"/>
              <a:ea typeface="+mn-ea"/>
            </a:endParaRPr>
          </a:p>
        </p:txBody>
      </p:sp>
      <p:sp>
        <p:nvSpPr>
          <p:cNvPr id="2" name="TextBox 1"/>
          <p:cNvSpPr txBox="1"/>
          <p:nvPr/>
        </p:nvSpPr>
        <p:spPr>
          <a:xfrm>
            <a:off x="0" y="6488668"/>
            <a:ext cx="12192000"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2011042"/>
      </p:ext>
    </p:extLst>
  </p:cSld>
  <p:clrMapOvr>
    <a:masterClrMapping/>
  </p:clrMapOvr>
  <p:timing>
    <p:tnLst>
      <p:par>
        <p:cTn id="1" dur="indefinite" restart="never" nodeType="tmRoot">
          <p:childTnLst>
            <p:audio>
              <p:cMediaNode vol="80000" showWhenStopped="0">
                <p:cTn id="2" fill="hold" display="0">
                  <p:stCondLst>
                    <p:cond delay="indefinite"/>
                  </p:stCondLst>
                  <p:endCondLst>
                    <p:cond evt="onStopAudio" delay="0">
                      <p:tgtEl>
                        <p:sldTgt/>
                      </p:tgtEl>
                    </p:cond>
                  </p:endCondLst>
                </p:cTn>
                <p:tgtEl>
                  <p:spTgt spid="8"/>
                </p:tgtEl>
              </p:cMediaNode>
            </p:audio>
            <p:seq concurrent="1" nextAc="seek">
              <p:cTn id="3" restart="whenNotActive" fill="hold" evtFilter="cancelBubble" nodeType="interactiveSeq">
                <p:stCondLst>
                  <p:cond evt="onClick" delay="0">
                    <p:tgtEl>
                      <p:spTgt spid="9"/>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7314" fill="hold"/>
                                        <p:tgtEl>
                                          <p:spTgt spid="8"/>
                                        </p:tgtEl>
                                      </p:cBhvr>
                                    </p:cmd>
                                  </p:childTnLst>
                                </p:cTn>
                              </p:par>
                              <p:par>
                                <p:cTn id="8" presetID="0" presetClass="path" presetSubtype="0" accel="50000" decel="50000" fill="hold" grpId="0" nodeType="withEffect">
                                  <p:stCondLst>
                                    <p:cond delay="0"/>
                                  </p:stCondLst>
                                  <p:childTnLst>
                                    <p:animMotion origin="layout" path="M 3.54167E-6 -4.44444E-6 L 3.54167E-6 0.00024 C 0.01354 -0.16481 0.00156 0.00417 3.54167E-6 -0.34675 C -0.00118 -0.6 3.54167E-6 -0.85324 3.54167E-6 -1.10671 L 3.54167E-6 -1.10648 " pathEditMode="relative" rAng="0" ptsTypes="AAAAA">
                                      <p:cBhvr>
                                        <p:cTn id="9" dur="5000" fill="hold"/>
                                        <p:tgtEl>
                                          <p:spTgt spid="10"/>
                                        </p:tgtEl>
                                        <p:attrNameLst>
                                          <p:attrName>ppt_x</p:attrName>
                                          <p:attrName>ppt_y</p:attrName>
                                        </p:attrNameLst>
                                      </p:cBhvr>
                                      <p:rCtr x="286" y="-55324"/>
                                    </p:animMotion>
                                  </p:childTnLst>
                                </p:cTn>
                              </p:par>
                              <p:par>
                                <p:cTn id="10" presetID="0" presetClass="path" presetSubtype="0" accel="50000" decel="50000" fill="hold" nodeType="withEffect">
                                  <p:stCondLst>
                                    <p:cond delay="0"/>
                                  </p:stCondLst>
                                  <p:childTnLst>
                                    <p:animMotion origin="layout" path="M 3.75E-6 -3.7037E-6 L 3.75E-6 0.00024 C 0.01354 -0.16481 0.00156 0.00417 3.75E-6 -0.34676 C -0.00118 -0.6 3.75E-6 -0.85324 3.75E-6 -1.10671 L 3.75E-6 -1.10648 " pathEditMode="relative" rAng="0" ptsTypes="AAAAA">
                                      <p:cBhvr>
                                        <p:cTn id="11" dur="5000" fill="hold"/>
                                        <p:tgtEl>
                                          <p:spTgt spid="9"/>
                                        </p:tgtEl>
                                        <p:attrNameLst>
                                          <p:attrName>ppt_x</p:attrName>
                                          <p:attrName>ppt_y</p:attrName>
                                        </p:attrNameLst>
                                      </p:cBhvr>
                                      <p:rCtr x="286" y="-55324"/>
                                    </p:animMotion>
                                  </p:childTnLst>
                                </p:cTn>
                              </p:par>
                            </p:childTnLst>
                          </p:cTn>
                        </p:par>
                      </p:childTnLst>
                    </p:cTn>
                  </p:par>
                </p:childTnLst>
              </p:cTn>
              <p:nextCondLst>
                <p:cond evt="onClick" delay="0">
                  <p:tgtEl>
                    <p:spTgt spid="9"/>
                  </p:tgtEl>
                </p:cond>
              </p:nextCondLst>
            </p:seq>
            <p:seq concurrent="1" nextAc="seek">
              <p:cTn id="12" restart="whenNotActive" fill="hold" evtFilter="cancelBubble" nodeType="interactiveSeq">
                <p:stCondLst>
                  <p:cond evt="onClick" delay="0">
                    <p:tgtEl>
                      <p:spTgt spid="11"/>
                    </p:tgtEl>
                  </p:cond>
                </p:stCondLst>
                <p:endSync evt="end" delay="0">
                  <p:rtn val="all"/>
                </p:endSync>
                <p:childTnLst>
                  <p:par>
                    <p:cTn id="13" fill="hold">
                      <p:stCondLst>
                        <p:cond delay="0"/>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1.04167E-6 -2.59259E-6 L 1.04167E-6 0.00023 L 1.04167E-6 1.44676 L 1.04167E-6 1.44699 " pathEditMode="relative" rAng="0" ptsTypes="AAAA">
                                      <p:cBhvr>
                                        <p:cTn id="16" dur="2000" fill="hold"/>
                                        <p:tgtEl>
                                          <p:spTgt spid="11"/>
                                        </p:tgtEl>
                                        <p:attrNameLst>
                                          <p:attrName>ppt_x</p:attrName>
                                          <p:attrName>ppt_y</p:attrName>
                                        </p:attrNameLst>
                                      </p:cBhvr>
                                      <p:rCtr x="0" y="72338"/>
                                    </p:animMotion>
                                  </p:childTnLst>
                                </p:cTn>
                              </p:par>
                              <p:par>
                                <p:cTn id="17" presetID="0" presetClass="path" presetSubtype="0" accel="50000" decel="50000" fill="hold" grpId="0" nodeType="withEffect">
                                  <p:stCondLst>
                                    <p:cond delay="0"/>
                                  </p:stCondLst>
                                  <p:childTnLst>
                                    <p:animMotion origin="layout" path="M 2.70833E-6 0 L 2.70833E-6 0.00023 L 2.70833E-6 1.44676 L 2.70833E-6 1.44699 " pathEditMode="relative" rAng="0" ptsTypes="AAAA">
                                      <p:cBhvr>
                                        <p:cTn id="18" dur="2000" fill="hold"/>
                                        <p:tgtEl>
                                          <p:spTgt spid="12"/>
                                        </p:tgtEl>
                                        <p:attrNameLst>
                                          <p:attrName>ppt_x</p:attrName>
                                          <p:attrName>ppt_y</p:attrName>
                                        </p:attrNameLst>
                                      </p:cBhvr>
                                      <p:rCtr x="0" y="72338"/>
                                    </p:animMotion>
                                  </p:childTnLst>
                                </p:cTn>
                              </p:par>
                            </p:childTnLst>
                          </p:cTn>
                        </p:par>
                      </p:childTnLst>
                    </p:cTn>
                  </p:par>
                </p:childTnLst>
              </p:cTn>
              <p:nextCondLst>
                <p:cond evt="onClick" delay="0">
                  <p:tgtEl>
                    <p:spTgt spid="11"/>
                  </p:tgtEl>
                </p:cond>
              </p:nextCondLst>
            </p:seq>
          </p:childTnLst>
        </p:cTn>
      </p:par>
    </p:tnLst>
    <p:bldLst>
      <p:bldP spid="10" grpId="0" animBg="1"/>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3C4B371-067E-448B-9654-8608996C4916}"/>
              </a:ext>
            </a:extLst>
          </p:cNvPr>
          <p:cNvSpPr/>
          <p:nvPr/>
        </p:nvSpPr>
        <p:spPr>
          <a:xfrm>
            <a:off x="0" y="0"/>
            <a:ext cx="12192000" cy="718185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0284112-AB3E-4004-BFB2-203C0E0DFCF4}"/>
              </a:ext>
            </a:extLst>
          </p:cNvPr>
          <p:cNvSpPr txBox="1"/>
          <p:nvPr/>
        </p:nvSpPr>
        <p:spPr>
          <a:xfrm>
            <a:off x="953478" y="211852"/>
            <a:ext cx="9237784" cy="1446550"/>
          </a:xfrm>
          <a:prstGeom prst="rect">
            <a:avLst/>
          </a:prstGeom>
          <a:solidFill>
            <a:schemeClr val="bg1">
              <a:alpha val="70000"/>
            </a:schemeClr>
          </a:solidFill>
          <a:ln>
            <a:solidFill>
              <a:schemeClr val="bg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EG" sz="4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ماهو شعور والدك إذا سمعك تصلي على النبي صلى الله عليه وسلم في يوم الجمعة ؟ </a:t>
            </a:r>
            <a:endParaRPr kumimoji="0" lang="en-US" sz="6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Space rocket toy from a surprise egg. Educational cartoon for children (معدل)">
            <a:hlinkClick r:id="" action="ppaction://media"/>
            <a:extLst>
              <a:ext uri="{FF2B5EF4-FFF2-40B4-BE49-F238E27FC236}">
                <a16:creationId xmlns:a16="http://schemas.microsoft.com/office/drawing/2014/main" id="{EC11DCB1-8640-4C6A-9E62-873334110A9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14338" y="325527"/>
            <a:ext cx="609600" cy="609600"/>
          </a:xfrm>
          <a:prstGeom prst="rect">
            <a:avLst/>
          </a:prstGeom>
        </p:spPr>
      </p:pic>
      <p:pic>
        <p:nvPicPr>
          <p:cNvPr id="9" name="Picture 8" descr="A close up of a logo&#10;&#10;Description automatically generated">
            <a:extLst>
              <a:ext uri="{FF2B5EF4-FFF2-40B4-BE49-F238E27FC236}">
                <a16:creationId xmlns:a16="http://schemas.microsoft.com/office/drawing/2014/main" id="{B98B3B4D-C35F-461B-B3B6-6FE389EAD7F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51875" y1="13931" x2="51875" y2="25655"/>
                        <a14:foregroundMark x1="48646" y1="19724" x2="46042" y2="27448"/>
                        <a14:foregroundMark x1="46042" y1="27448" x2="45729" y2="40138"/>
                        <a14:foregroundMark x1="51771" y1="25931" x2="50625" y2="31172"/>
                        <a14:foregroundMark x1="59062" y1="53379" x2="55521" y2="47862"/>
                        <a14:foregroundMark x1="55521" y1="47862" x2="55417" y2="47724"/>
                        <a14:foregroundMark x1="41875" y1="52690" x2="44167" y2="47172"/>
                      </a14:backgroundRemoval>
                    </a14:imgEffect>
                  </a14:imgLayer>
                </a14:imgProps>
              </a:ext>
              <a:ext uri="{28A0092B-C50C-407E-A947-70E740481C1C}">
                <a14:useLocalDpi xmlns:a14="http://schemas.microsoft.com/office/drawing/2010/main" val="0"/>
              </a:ext>
            </a:extLst>
          </a:blip>
          <a:srcRect l="37304" t="7343" r="36720" b="29275"/>
          <a:stretch/>
        </p:blipFill>
        <p:spPr>
          <a:xfrm>
            <a:off x="1073003" y="1454292"/>
            <a:ext cx="3287982" cy="5219042"/>
          </a:xfrm>
          <a:prstGeom prst="rect">
            <a:avLst/>
          </a:prstGeom>
        </p:spPr>
      </p:pic>
      <p:sp>
        <p:nvSpPr>
          <p:cNvPr id="10" name="Oval 9">
            <a:extLst>
              <a:ext uri="{FF2B5EF4-FFF2-40B4-BE49-F238E27FC236}">
                <a16:creationId xmlns:a16="http://schemas.microsoft.com/office/drawing/2014/main" id="{CE6FE13C-8B0C-491A-AA4A-116945FECDAD}"/>
              </a:ext>
            </a:extLst>
          </p:cNvPr>
          <p:cNvSpPr/>
          <p:nvPr/>
        </p:nvSpPr>
        <p:spPr>
          <a:xfrm>
            <a:off x="1844430" y="2527172"/>
            <a:ext cx="1633415" cy="1364890"/>
          </a:xfrm>
          <a:prstGeom prst="ellipse">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الشعور بالفخر لأنه أحسن تأديبي وتربيتي </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Picture 10" descr="A close up of a logo&#10;&#10;Description automatically generated">
            <a:extLst>
              <a:ext uri="{FF2B5EF4-FFF2-40B4-BE49-F238E27FC236}">
                <a16:creationId xmlns:a16="http://schemas.microsoft.com/office/drawing/2014/main" id="{6CE2E985-F42F-42E6-AFDE-FC9FAE9D7A83}"/>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51875" y1="13931" x2="51875" y2="25655"/>
                        <a14:foregroundMark x1="48646" y1="19724" x2="46042" y2="27448"/>
                        <a14:foregroundMark x1="46042" y1="27448" x2="45729" y2="40138"/>
                        <a14:foregroundMark x1="51771" y1="25931" x2="50625" y2="31172"/>
                        <a14:foregroundMark x1="59062" y1="53379" x2="55521" y2="47862"/>
                        <a14:foregroundMark x1="55521" y1="47862" x2="55417" y2="47724"/>
                        <a14:foregroundMark x1="41875" y1="52690" x2="44167" y2="47172"/>
                      </a14:backgroundRemoval>
                    </a14:imgEffect>
                  </a14:imgLayer>
                </a14:imgProps>
              </a:ext>
              <a:ext uri="{28A0092B-C50C-407E-A947-70E740481C1C}">
                <a14:useLocalDpi xmlns:a14="http://schemas.microsoft.com/office/drawing/2010/main" val="0"/>
              </a:ext>
            </a:extLst>
          </a:blip>
          <a:srcRect l="37304" t="7343" r="36720" b="29275"/>
          <a:stretch/>
        </p:blipFill>
        <p:spPr>
          <a:xfrm>
            <a:off x="8776678" y="1454292"/>
            <a:ext cx="3160968" cy="5219042"/>
          </a:xfrm>
          <a:prstGeom prst="rect">
            <a:avLst/>
          </a:prstGeom>
        </p:spPr>
      </p:pic>
      <p:sp>
        <p:nvSpPr>
          <p:cNvPr id="12" name="Oval 11">
            <a:extLst>
              <a:ext uri="{FF2B5EF4-FFF2-40B4-BE49-F238E27FC236}">
                <a16:creationId xmlns:a16="http://schemas.microsoft.com/office/drawing/2014/main" id="{86CC1575-9247-4329-B9E3-5C95A3B3BE38}"/>
              </a:ext>
            </a:extLst>
          </p:cNvPr>
          <p:cNvSpPr/>
          <p:nvPr/>
        </p:nvSpPr>
        <p:spPr>
          <a:xfrm>
            <a:off x="9620737" y="2527172"/>
            <a:ext cx="1469293" cy="1281014"/>
          </a:xfrm>
          <a:prstGeom prst="ellipse">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EG" sz="2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الشعور بالحزن</a:t>
            </a:r>
            <a:r>
              <a:rPr kumimoji="0" lang="ar-EG" sz="2000" b="1" i="0" u="none" strike="noStrike" kern="1200" cap="none" spc="0" normalizeH="0" noProof="0" dirty="0">
                <a:ln>
                  <a:noFill/>
                </a:ln>
                <a:solidFill>
                  <a:prstClr val="black"/>
                </a:solidFill>
                <a:effectLst/>
                <a:uLnTx/>
                <a:uFillTx/>
                <a:latin typeface="Calibri" panose="020F0502020204030204"/>
                <a:ea typeface="+mn-ea"/>
                <a:cs typeface="Arial" panose="020B0604020202020204" pitchFamily="34" charset="0"/>
              </a:rPr>
              <a:t> والخيبة </a:t>
            </a:r>
            <a:r>
              <a:rPr kumimoji="0" lang="ar-EG" sz="1400" b="1" i="0" u="none" strike="noStrike" kern="1200" cap="none" spc="0" normalizeH="0" noProof="0" dirty="0">
                <a:ln>
                  <a:noFill/>
                </a:ln>
                <a:solidFill>
                  <a:prstClr val="black"/>
                </a:solidFill>
                <a:effectLst/>
                <a:uLnTx/>
                <a:uFillTx/>
                <a:latin typeface="Calibri" panose="020F0502020204030204"/>
                <a:ea typeface="+mn-ea"/>
                <a:cs typeface="Arial" panose="020B0604020202020204" pitchFamily="34" charset="0"/>
              </a:rPr>
              <a:t>.</a:t>
            </a:r>
            <a:endPar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p:cNvSpPr txBox="1"/>
          <p:nvPr/>
        </p:nvSpPr>
        <p:spPr>
          <a:xfrm>
            <a:off x="0" y="6488668"/>
            <a:ext cx="12192000"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0238402"/>
      </p:ext>
    </p:extLst>
  </p:cSld>
  <p:clrMapOvr>
    <a:masterClrMapping/>
  </p:clrMapOvr>
  <p:timing>
    <p:tnLst>
      <p:par>
        <p:cTn id="1" dur="indefinite" restart="never" nodeType="tmRoot">
          <p:childTnLst>
            <p:audio>
              <p:cMediaNode vol="80000" showWhenStopped="0">
                <p:cTn id="2" fill="hold" display="0">
                  <p:stCondLst>
                    <p:cond delay="indefinite"/>
                  </p:stCondLst>
                  <p:endCondLst>
                    <p:cond evt="onStopAudio" delay="0">
                      <p:tgtEl>
                        <p:sldTgt/>
                      </p:tgtEl>
                    </p:cond>
                  </p:endCondLst>
                </p:cTn>
                <p:tgtEl>
                  <p:spTgt spid="8"/>
                </p:tgtEl>
              </p:cMediaNode>
            </p:audio>
            <p:seq concurrent="1" nextAc="seek">
              <p:cTn id="3" restart="whenNotActive" fill="hold" evtFilter="cancelBubble" nodeType="interactiveSeq">
                <p:stCondLst>
                  <p:cond evt="onClick" delay="0">
                    <p:tgtEl>
                      <p:spTgt spid="9"/>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7314" fill="hold"/>
                                        <p:tgtEl>
                                          <p:spTgt spid="8"/>
                                        </p:tgtEl>
                                      </p:cBhvr>
                                    </p:cmd>
                                  </p:childTnLst>
                                </p:cTn>
                              </p:par>
                              <p:par>
                                <p:cTn id="8" presetID="0" presetClass="path" presetSubtype="0" accel="50000" decel="50000" fill="hold" grpId="0" nodeType="withEffect">
                                  <p:stCondLst>
                                    <p:cond delay="0"/>
                                  </p:stCondLst>
                                  <p:childTnLst>
                                    <p:animMotion origin="layout" path="M 8.33333E-7 4.44444E-6 L 8.33333E-7 0.00023 C 0.01354 -0.16482 0.00156 0.00416 8.33333E-7 -0.34676 C -0.00117 -0.6 8.33333E-7 -0.85325 8.33333E-7 -1.10672 L 8.33333E-7 -1.10649 " pathEditMode="relative" rAng="0" ptsTypes="AAAAA">
                                      <p:cBhvr>
                                        <p:cTn id="9" dur="5000" fill="hold"/>
                                        <p:tgtEl>
                                          <p:spTgt spid="10"/>
                                        </p:tgtEl>
                                        <p:attrNameLst>
                                          <p:attrName>ppt_x</p:attrName>
                                          <p:attrName>ppt_y</p:attrName>
                                        </p:attrNameLst>
                                      </p:cBhvr>
                                      <p:rCtr x="286" y="-55324"/>
                                    </p:animMotion>
                                  </p:childTnLst>
                                </p:cTn>
                              </p:par>
                              <p:par>
                                <p:cTn id="10" presetID="0" presetClass="path" presetSubtype="0" accel="50000" decel="50000" fill="hold" nodeType="withEffect">
                                  <p:stCondLst>
                                    <p:cond delay="0"/>
                                  </p:stCondLst>
                                  <p:childTnLst>
                                    <p:animMotion origin="layout" path="M 3.54167E-6 -2.59259E-6 L 3.54167E-6 0.00023 C 0.01354 -0.16481 0.00156 0.00417 3.54167E-6 -0.34676 C -0.00118 -0.6 3.54167E-6 -0.85324 3.54167E-6 -1.10671 L 3.54167E-6 -1.10648 " pathEditMode="relative" rAng="0" ptsTypes="AAAAA">
                                      <p:cBhvr>
                                        <p:cTn id="11" dur="5000" fill="hold"/>
                                        <p:tgtEl>
                                          <p:spTgt spid="9"/>
                                        </p:tgtEl>
                                        <p:attrNameLst>
                                          <p:attrName>ppt_x</p:attrName>
                                          <p:attrName>ppt_y</p:attrName>
                                        </p:attrNameLst>
                                      </p:cBhvr>
                                      <p:rCtr x="286" y="-55324"/>
                                    </p:animMotion>
                                  </p:childTnLst>
                                </p:cTn>
                              </p:par>
                            </p:childTnLst>
                          </p:cTn>
                        </p:par>
                      </p:childTnLst>
                    </p:cTn>
                  </p:par>
                </p:childTnLst>
              </p:cTn>
              <p:nextCondLst>
                <p:cond evt="onClick" delay="0">
                  <p:tgtEl>
                    <p:spTgt spid="9"/>
                  </p:tgtEl>
                </p:cond>
              </p:nextCondLst>
            </p:seq>
            <p:seq concurrent="1" nextAc="seek">
              <p:cTn id="12" restart="whenNotActive" fill="hold" evtFilter="cancelBubble" nodeType="interactiveSeq">
                <p:stCondLst>
                  <p:cond evt="onClick" delay="0">
                    <p:tgtEl>
                      <p:spTgt spid="11"/>
                    </p:tgtEl>
                  </p:cond>
                </p:stCondLst>
                <p:endSync evt="end" delay="0">
                  <p:rtn val="all"/>
                </p:endSync>
                <p:childTnLst>
                  <p:par>
                    <p:cTn id="13" fill="hold">
                      <p:stCondLst>
                        <p:cond delay="0"/>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8.33333E-7 -2.59259E-6 L 8.33333E-7 0.00023 L 8.33333E-7 1.44676 L 8.33333E-7 1.44699 " pathEditMode="relative" rAng="0" ptsTypes="AAAA">
                                      <p:cBhvr>
                                        <p:cTn id="16" dur="2000" fill="hold"/>
                                        <p:tgtEl>
                                          <p:spTgt spid="11"/>
                                        </p:tgtEl>
                                        <p:attrNameLst>
                                          <p:attrName>ppt_x</p:attrName>
                                          <p:attrName>ppt_y</p:attrName>
                                        </p:attrNameLst>
                                      </p:cBhvr>
                                      <p:rCtr x="0" y="72338"/>
                                    </p:animMotion>
                                  </p:childTnLst>
                                </p:cTn>
                              </p:par>
                              <p:par>
                                <p:cTn id="17" presetID="0" presetClass="path" presetSubtype="0" accel="50000" decel="50000" fill="hold" grpId="0" nodeType="withEffect">
                                  <p:stCondLst>
                                    <p:cond delay="0"/>
                                  </p:stCondLst>
                                  <p:childTnLst>
                                    <p:animMotion origin="layout" path="M 1.04167E-6 4.44444E-6 L 1.04167E-6 0.00023 L 1.04167E-6 1.44675 L 1.04167E-6 1.44699 " pathEditMode="relative" rAng="0" ptsTypes="AAAA">
                                      <p:cBhvr>
                                        <p:cTn id="18" dur="2000" fill="hold"/>
                                        <p:tgtEl>
                                          <p:spTgt spid="12"/>
                                        </p:tgtEl>
                                        <p:attrNameLst>
                                          <p:attrName>ppt_x</p:attrName>
                                          <p:attrName>ppt_y</p:attrName>
                                        </p:attrNameLst>
                                      </p:cBhvr>
                                      <p:rCtr x="0" y="72338"/>
                                    </p:animMotion>
                                  </p:childTnLst>
                                </p:cTn>
                              </p:par>
                            </p:childTnLst>
                          </p:cTn>
                        </p:par>
                      </p:childTnLst>
                    </p:cTn>
                  </p:par>
                </p:childTnLst>
              </p:cTn>
              <p:nextCondLst>
                <p:cond evt="onClick" delay="0">
                  <p:tgtEl>
                    <p:spTgt spid="11"/>
                  </p:tgtEl>
                </p:cond>
              </p:nextCondLst>
            </p:seq>
          </p:childTnLst>
        </p:cTn>
      </p:par>
    </p:tnLst>
    <p:bldLst>
      <p:bldP spid="10" grpId="0" animBg="1"/>
      <p:bldP spid="1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DCB4931-819B-423B-BC46-179AA2DFA3C5}"/>
              </a:ext>
            </a:extLst>
          </p:cNvPr>
          <p:cNvSpPr/>
          <p:nvPr/>
        </p:nvSpPr>
        <p:spPr>
          <a:xfrm>
            <a:off x="0" y="0"/>
            <a:ext cx="12192000" cy="718185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0284112-AB3E-4004-BFB2-203C0E0DFCF4}"/>
              </a:ext>
            </a:extLst>
          </p:cNvPr>
          <p:cNvSpPr txBox="1"/>
          <p:nvPr/>
        </p:nvSpPr>
        <p:spPr>
          <a:xfrm>
            <a:off x="1047262" y="211852"/>
            <a:ext cx="9112738" cy="769441"/>
          </a:xfrm>
          <a:prstGeom prst="rect">
            <a:avLst/>
          </a:prstGeom>
          <a:solidFill>
            <a:schemeClr val="bg1">
              <a:alpha val="70000"/>
            </a:schemeClr>
          </a:solidFill>
          <a:ln>
            <a:solidFill>
              <a:schemeClr val="bg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EG" sz="4400" b="1" dirty="0">
                <a:solidFill>
                  <a:prstClr val="black"/>
                </a:solidFill>
                <a:latin typeface="Calibri" panose="020F0502020204030204"/>
                <a:cs typeface="Arial" panose="020B0604020202020204" pitchFamily="34" charset="0"/>
              </a:rPr>
              <a:t>سمع أخوك اسم النبي ولم يصل عليه فعليك أن : </a:t>
            </a:r>
            <a:r>
              <a:rPr kumimoji="0" lang="ar-EG" sz="4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endParaRPr kumimoji="0" lang="en-US" sz="6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Space rocket toy from a surprise egg. Educational cartoon for children (معدل)">
            <a:hlinkClick r:id="" action="ppaction://media"/>
            <a:extLst>
              <a:ext uri="{FF2B5EF4-FFF2-40B4-BE49-F238E27FC236}">
                <a16:creationId xmlns:a16="http://schemas.microsoft.com/office/drawing/2014/main" id="{EC11DCB1-8640-4C6A-9E62-873334110A9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10030" y="325527"/>
            <a:ext cx="609600" cy="609600"/>
          </a:xfrm>
          <a:prstGeom prst="rect">
            <a:avLst/>
          </a:prstGeom>
        </p:spPr>
      </p:pic>
      <p:pic>
        <p:nvPicPr>
          <p:cNvPr id="9" name="Picture 8" descr="A close up of a logo&#10;&#10;Description automatically generated">
            <a:extLst>
              <a:ext uri="{FF2B5EF4-FFF2-40B4-BE49-F238E27FC236}">
                <a16:creationId xmlns:a16="http://schemas.microsoft.com/office/drawing/2014/main" id="{B98B3B4D-C35F-461B-B3B6-6FE389EAD7F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51875" y1="13931" x2="51875" y2="25655"/>
                        <a14:foregroundMark x1="48646" y1="19724" x2="46042" y2="27448"/>
                        <a14:foregroundMark x1="46042" y1="27448" x2="45729" y2="40138"/>
                        <a14:foregroundMark x1="51771" y1="25931" x2="50625" y2="31172"/>
                        <a14:foregroundMark x1="59062" y1="53379" x2="55521" y2="47862"/>
                        <a14:foregroundMark x1="55521" y1="47862" x2="55417" y2="47724"/>
                        <a14:foregroundMark x1="41875" y1="52690" x2="44167" y2="47172"/>
                      </a14:backgroundRemoval>
                    </a14:imgEffect>
                  </a14:imgLayer>
                </a14:imgProps>
              </a:ext>
              <a:ext uri="{28A0092B-C50C-407E-A947-70E740481C1C}">
                <a14:useLocalDpi xmlns:a14="http://schemas.microsoft.com/office/drawing/2010/main" val="0"/>
              </a:ext>
            </a:extLst>
          </a:blip>
          <a:srcRect l="37304" t="7343" r="36720" b="29275"/>
          <a:stretch/>
        </p:blipFill>
        <p:spPr>
          <a:xfrm>
            <a:off x="8164025" y="1509186"/>
            <a:ext cx="2832285" cy="5219042"/>
          </a:xfrm>
          <a:prstGeom prst="rect">
            <a:avLst/>
          </a:prstGeom>
        </p:spPr>
      </p:pic>
      <p:sp>
        <p:nvSpPr>
          <p:cNvPr id="10" name="Oval 9">
            <a:extLst>
              <a:ext uri="{FF2B5EF4-FFF2-40B4-BE49-F238E27FC236}">
                <a16:creationId xmlns:a16="http://schemas.microsoft.com/office/drawing/2014/main" id="{CE6FE13C-8B0C-491A-AA4A-116945FECDAD}"/>
              </a:ext>
            </a:extLst>
          </p:cNvPr>
          <p:cNvSpPr/>
          <p:nvPr/>
        </p:nvSpPr>
        <p:spPr>
          <a:xfrm>
            <a:off x="8870462" y="2670764"/>
            <a:ext cx="1398953" cy="1447943"/>
          </a:xfrm>
          <a:prstGeom prst="ellipse">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تذكره بالصلاة على النبي لأنك تحب الخير</a:t>
            </a:r>
            <a:r>
              <a:rPr kumimoji="0" lang="ar-EG" sz="1800" b="1" i="0" u="none" strike="noStrike" kern="1200" cap="none" spc="0" normalizeH="0" noProof="0" dirty="0">
                <a:ln>
                  <a:noFill/>
                </a:ln>
                <a:solidFill>
                  <a:prstClr val="black"/>
                </a:solidFill>
                <a:effectLst/>
                <a:uLnTx/>
                <a:uFillTx/>
                <a:latin typeface="Calibri" panose="020F0502020204030204"/>
                <a:ea typeface="+mn-ea"/>
                <a:cs typeface="Arial" panose="020B0604020202020204" pitchFamily="34" charset="0"/>
              </a:rPr>
              <a:t> له</a:t>
            </a:r>
            <a:r>
              <a:rPr kumimoji="0" lang="ar-EG"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Picture 10" descr="A close up of a logo&#10;&#10;Description automatically generated">
            <a:extLst>
              <a:ext uri="{FF2B5EF4-FFF2-40B4-BE49-F238E27FC236}">
                <a16:creationId xmlns:a16="http://schemas.microsoft.com/office/drawing/2014/main" id="{6CE2E985-F42F-42E6-AFDE-FC9FAE9D7A83}"/>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51875" y1="13931" x2="51875" y2="25655"/>
                        <a14:foregroundMark x1="48646" y1="19724" x2="46042" y2="27448"/>
                        <a14:foregroundMark x1="46042" y1="27448" x2="45729" y2="40138"/>
                        <a14:foregroundMark x1="51771" y1="25931" x2="50625" y2="31172"/>
                        <a14:foregroundMark x1="59062" y1="53379" x2="55521" y2="47862"/>
                        <a14:foregroundMark x1="55521" y1="47862" x2="55417" y2="47724"/>
                        <a14:foregroundMark x1="41875" y1="52690" x2="44167" y2="47172"/>
                      </a14:backgroundRemoval>
                    </a14:imgEffect>
                  </a14:imgLayer>
                </a14:imgProps>
              </a:ext>
              <a:ext uri="{28A0092B-C50C-407E-A947-70E740481C1C}">
                <a14:useLocalDpi xmlns:a14="http://schemas.microsoft.com/office/drawing/2010/main" val="0"/>
              </a:ext>
            </a:extLst>
          </a:blip>
          <a:srcRect l="37304" t="7343" r="36720" b="29275"/>
          <a:stretch/>
        </p:blipFill>
        <p:spPr>
          <a:xfrm>
            <a:off x="710030" y="1454292"/>
            <a:ext cx="2832285" cy="5219042"/>
          </a:xfrm>
          <a:prstGeom prst="rect">
            <a:avLst/>
          </a:prstGeom>
        </p:spPr>
      </p:pic>
      <p:sp>
        <p:nvSpPr>
          <p:cNvPr id="12" name="Oval 11">
            <a:extLst>
              <a:ext uri="{FF2B5EF4-FFF2-40B4-BE49-F238E27FC236}">
                <a16:creationId xmlns:a16="http://schemas.microsoft.com/office/drawing/2014/main" id="{86CC1575-9247-4329-B9E3-5C95A3B3BE38}"/>
              </a:ext>
            </a:extLst>
          </p:cNvPr>
          <p:cNvSpPr/>
          <p:nvPr/>
        </p:nvSpPr>
        <p:spPr>
          <a:xfrm>
            <a:off x="1398954" y="2574475"/>
            <a:ext cx="1363938" cy="1544231"/>
          </a:xfrm>
          <a:prstGeom prst="ellipse">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EG" sz="2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تتركه ولا تبالي.</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p:cNvSpPr txBox="1"/>
          <p:nvPr/>
        </p:nvSpPr>
        <p:spPr>
          <a:xfrm>
            <a:off x="0" y="6488668"/>
            <a:ext cx="12192000"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6681880"/>
      </p:ext>
    </p:extLst>
  </p:cSld>
  <p:clrMapOvr>
    <a:masterClrMapping/>
  </p:clrMapOvr>
  <p:timing>
    <p:tnLst>
      <p:par>
        <p:cTn id="1" dur="indefinite" restart="never" nodeType="tmRoot">
          <p:childTnLst>
            <p:audio>
              <p:cMediaNode vol="80000" showWhenStopped="0">
                <p:cTn id="2" fill="hold" display="0">
                  <p:stCondLst>
                    <p:cond delay="indefinite"/>
                  </p:stCondLst>
                  <p:endCondLst>
                    <p:cond evt="onStopAudio" delay="0">
                      <p:tgtEl>
                        <p:sldTgt/>
                      </p:tgtEl>
                    </p:cond>
                  </p:endCondLst>
                </p:cTn>
                <p:tgtEl>
                  <p:spTgt spid="8"/>
                </p:tgtEl>
              </p:cMediaNode>
            </p:audio>
            <p:seq concurrent="1" nextAc="seek">
              <p:cTn id="3" restart="whenNotActive" fill="hold" evtFilter="cancelBubble" nodeType="interactiveSeq">
                <p:stCondLst>
                  <p:cond evt="onClick" delay="0">
                    <p:tgtEl>
                      <p:spTgt spid="9"/>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7314" fill="hold"/>
                                        <p:tgtEl>
                                          <p:spTgt spid="8"/>
                                        </p:tgtEl>
                                      </p:cBhvr>
                                    </p:cmd>
                                  </p:childTnLst>
                                </p:cTn>
                              </p:par>
                              <p:par>
                                <p:cTn id="8" presetID="0" presetClass="path" presetSubtype="0" accel="50000" decel="50000" fill="hold" grpId="0" nodeType="withEffect">
                                  <p:stCondLst>
                                    <p:cond delay="0"/>
                                  </p:stCondLst>
                                  <p:childTnLst>
                                    <p:animMotion origin="layout" path="M 4.16667E-6 2.59259E-6 L 4.16667E-6 0.00023 C 0.01354 -0.16482 0.00156 0.00416 4.16667E-6 -0.34676 C -0.00118 -0.6 4.16667E-6 -0.85324 4.16667E-6 -1.10672 L 4.16667E-6 -1.10648 " pathEditMode="relative" rAng="0" ptsTypes="AAAAA">
                                      <p:cBhvr>
                                        <p:cTn id="9" dur="5000" fill="hold"/>
                                        <p:tgtEl>
                                          <p:spTgt spid="10"/>
                                        </p:tgtEl>
                                        <p:attrNameLst>
                                          <p:attrName>ppt_x</p:attrName>
                                          <p:attrName>ppt_y</p:attrName>
                                        </p:attrNameLst>
                                      </p:cBhvr>
                                      <p:rCtr x="286" y="-55324"/>
                                    </p:animMotion>
                                  </p:childTnLst>
                                </p:cTn>
                              </p:par>
                              <p:par>
                                <p:cTn id="10" presetID="0" presetClass="path" presetSubtype="0" accel="50000" decel="50000" fill="hold" nodeType="withEffect">
                                  <p:stCondLst>
                                    <p:cond delay="0"/>
                                  </p:stCondLst>
                                  <p:childTnLst>
                                    <p:animMotion origin="layout" path="M 2.70833E-6 -2.96296E-6 L 2.70833E-6 0.00023 C 0.01354 -0.16481 0.00156 0.00417 2.70833E-6 -0.34676 C -0.00117 -0.6 2.70833E-6 -0.85324 2.70833E-6 -1.10671 L 2.70833E-6 -1.10648 " pathEditMode="relative" rAng="0" ptsTypes="AAAAA">
                                      <p:cBhvr>
                                        <p:cTn id="11" dur="5000" fill="hold"/>
                                        <p:tgtEl>
                                          <p:spTgt spid="9"/>
                                        </p:tgtEl>
                                        <p:attrNameLst>
                                          <p:attrName>ppt_x</p:attrName>
                                          <p:attrName>ppt_y</p:attrName>
                                        </p:attrNameLst>
                                      </p:cBhvr>
                                      <p:rCtr x="286" y="-55324"/>
                                    </p:animMotion>
                                  </p:childTnLst>
                                </p:cTn>
                              </p:par>
                            </p:childTnLst>
                          </p:cTn>
                        </p:par>
                      </p:childTnLst>
                    </p:cTn>
                  </p:par>
                </p:childTnLst>
              </p:cTn>
              <p:nextCondLst>
                <p:cond evt="onClick" delay="0">
                  <p:tgtEl>
                    <p:spTgt spid="9"/>
                  </p:tgtEl>
                </p:cond>
              </p:nextCondLst>
            </p:seq>
            <p:seq concurrent="1" nextAc="seek">
              <p:cTn id="12" restart="whenNotActive" fill="hold" evtFilter="cancelBubble" nodeType="interactiveSeq">
                <p:stCondLst>
                  <p:cond evt="onClick" delay="0">
                    <p:tgtEl>
                      <p:spTgt spid="11"/>
                    </p:tgtEl>
                  </p:cond>
                </p:stCondLst>
                <p:endSync evt="end" delay="0">
                  <p:rtn val="all"/>
                </p:endSync>
                <p:childTnLst>
                  <p:par>
                    <p:cTn id="13" fill="hold">
                      <p:stCondLst>
                        <p:cond delay="0"/>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1.04167E-6 -2.59259E-6 L 1.04167E-6 0.00023 L 1.04167E-6 1.44676 L 1.04167E-6 1.44699 " pathEditMode="relative" rAng="0" ptsTypes="AAAA">
                                      <p:cBhvr>
                                        <p:cTn id="16" dur="2000" fill="hold"/>
                                        <p:tgtEl>
                                          <p:spTgt spid="11"/>
                                        </p:tgtEl>
                                        <p:attrNameLst>
                                          <p:attrName>ppt_x</p:attrName>
                                          <p:attrName>ppt_y</p:attrName>
                                        </p:attrNameLst>
                                      </p:cBhvr>
                                      <p:rCtr x="0" y="72338"/>
                                    </p:animMotion>
                                  </p:childTnLst>
                                </p:cTn>
                              </p:par>
                              <p:par>
                                <p:cTn id="17" presetID="0" presetClass="path" presetSubtype="0" accel="50000" decel="50000" fill="hold" grpId="0" nodeType="withEffect">
                                  <p:stCondLst>
                                    <p:cond delay="0"/>
                                  </p:stCondLst>
                                  <p:childTnLst>
                                    <p:animMotion origin="layout" path="M -2.91667E-6 -2.96296E-6 L -2.91667E-6 0.00023 L -2.91667E-6 1.44676 L -2.91667E-6 1.44699 " pathEditMode="relative" rAng="0" ptsTypes="AAAA">
                                      <p:cBhvr>
                                        <p:cTn id="18" dur="2000" fill="hold"/>
                                        <p:tgtEl>
                                          <p:spTgt spid="12"/>
                                        </p:tgtEl>
                                        <p:attrNameLst>
                                          <p:attrName>ppt_x</p:attrName>
                                          <p:attrName>ppt_y</p:attrName>
                                        </p:attrNameLst>
                                      </p:cBhvr>
                                      <p:rCtr x="0" y="72338"/>
                                    </p:animMotion>
                                  </p:childTnLst>
                                </p:cTn>
                              </p:par>
                            </p:childTnLst>
                          </p:cTn>
                        </p:par>
                      </p:childTnLst>
                    </p:cTn>
                  </p:par>
                </p:childTnLst>
              </p:cTn>
              <p:nextCondLst>
                <p:cond evt="onClick" delay="0">
                  <p:tgtEl>
                    <p:spTgt spid="11"/>
                  </p:tgtEl>
                </p:cond>
              </p:nextCondLst>
            </p:seq>
          </p:childTnLst>
        </p:cTn>
      </p:par>
    </p:tnLst>
    <p:bldLst>
      <p:bldP spid="10" grpId="0" animBg="1"/>
      <p:bldP spid="1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4402D8-8EF4-4941-B5EE-19980EC0BC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1BD0DAC1-622B-4402-AE75-0CE585AD8FEB}"/>
              </a:ext>
            </a:extLst>
          </p:cNvPr>
          <p:cNvSpPr txBox="1"/>
          <p:nvPr/>
        </p:nvSpPr>
        <p:spPr>
          <a:xfrm>
            <a:off x="577375" y="3657600"/>
            <a:ext cx="11037250" cy="2862322"/>
          </a:xfrm>
          <a:prstGeom prst="rect">
            <a:avLst/>
          </a:prstGeom>
          <a:noFill/>
        </p:spPr>
        <p:txBody>
          <a:bodyPr wrap="square" rtlCol="0">
            <a:spAutoFit/>
          </a:bodyPr>
          <a:lstStyle/>
          <a:p>
            <a:pPr algn="ctr"/>
            <a:r>
              <a:rPr lang="ar-JO" sz="6000" b="1" dirty="0"/>
              <a:t>اللهم صل على سيدنا محمد وعلى آله وصحبه أجمعين</a:t>
            </a:r>
          </a:p>
          <a:p>
            <a:pPr algn="ctr"/>
            <a:r>
              <a:rPr lang="ar-JO" sz="6000" b="1" dirty="0"/>
              <a:t>إلى اللقاء</a:t>
            </a:r>
            <a:endParaRPr lang="en-US" sz="6000" b="1" dirty="0"/>
          </a:p>
        </p:txBody>
      </p:sp>
    </p:spTree>
    <p:extLst>
      <p:ext uri="{BB962C8B-B14F-4D97-AF65-F5344CB8AC3E}">
        <p14:creationId xmlns:p14="http://schemas.microsoft.com/office/powerpoint/2010/main" val="28720157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DC7F5EA-A4D1-430B-9F46-A7CBE1E022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231B6F99-CF67-461A-8697-B10D6B11B72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0383" y1="39470" x2="66134" y2="33510"/>
                        <a14:foregroundMark x1="66134" y1="33510" x2="57827" y2="37616"/>
                        <a14:foregroundMark x1="57827" y1="37616" x2="54313" y2="29536"/>
                        <a14:foregroundMark x1="54313" y1="29536" x2="55751" y2="36556"/>
                        <a14:foregroundMark x1="55751" y1="36556" x2="43610" y2="35099"/>
                        <a14:foregroundMark x1="43610" y1="35099" x2="52077" y2="39205"/>
                        <a14:foregroundMark x1="52077" y1="39205" x2="57987" y2="33642"/>
                        <a14:foregroundMark x1="57987" y1="33642" x2="49042" y2="33642"/>
                        <a14:foregroundMark x1="49042" y1="33642" x2="50000" y2="33377"/>
                        <a14:foregroundMark x1="65335" y1="31391" x2="59744" y2="34172"/>
                        <a14:foregroundMark x1="42971" y1="36954" x2="40895" y2="38013"/>
                        <a14:foregroundMark x1="40895" y1="34702" x2="45847" y2="40795"/>
                        <a14:foregroundMark x1="45847" y1="40795" x2="40575" y2="34437"/>
                        <a14:foregroundMark x1="40575" y1="34437" x2="47923" y2="34172"/>
                        <a14:foregroundMark x1="58786" y1="35232" x2="58786" y2="35894"/>
                        <a14:foregroundMark x1="59425" y1="34437" x2="59105" y2="34702"/>
                        <a14:foregroundMark x1="21565" y1="36424" x2="21565" y2="36424"/>
                        <a14:foregroundMark x1="59744" y1="34172" x2="57987" y2="34437"/>
                      </a14:backgroundRemoval>
                    </a14:imgEffect>
                  </a14:imgLayer>
                </a14:imgProps>
              </a:ext>
              <a:ext uri="{28A0092B-C50C-407E-A947-70E740481C1C}">
                <a14:useLocalDpi xmlns:a14="http://schemas.microsoft.com/office/drawing/2010/main" val="0"/>
              </a:ext>
            </a:extLst>
          </a:blip>
          <a:stretch>
            <a:fillRect/>
          </a:stretch>
        </p:blipFill>
        <p:spPr>
          <a:xfrm>
            <a:off x="7958232" y="552450"/>
            <a:ext cx="5686236" cy="6858000"/>
          </a:xfrm>
          <a:prstGeom prst="rect">
            <a:avLst/>
          </a:prstGeom>
        </p:spPr>
      </p:pic>
      <p:pic>
        <p:nvPicPr>
          <p:cNvPr id="6" name="Picture 5">
            <a:extLst>
              <a:ext uri="{FF2B5EF4-FFF2-40B4-BE49-F238E27FC236}">
                <a16:creationId xmlns:a16="http://schemas.microsoft.com/office/drawing/2014/main" id="{02AA4E87-77C3-40F7-9EBF-AE86000A154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7220" y1="38013" x2="48403" y2="36954"/>
                        <a14:foregroundMark x1="48403" y1="36954" x2="49361" y2="36954"/>
                        <a14:foregroundMark x1="47604" y1="36424" x2="49681" y2="34437"/>
                      </a14:backgroundRemoval>
                    </a14:imgEffect>
                  </a14:imgLayer>
                </a14:imgProps>
              </a:ext>
              <a:ext uri="{28A0092B-C50C-407E-A947-70E740481C1C}">
                <a14:useLocalDpi xmlns:a14="http://schemas.microsoft.com/office/drawing/2010/main" val="0"/>
              </a:ext>
            </a:extLst>
          </a:blip>
          <a:stretch>
            <a:fillRect/>
          </a:stretch>
        </p:blipFill>
        <p:spPr>
          <a:xfrm>
            <a:off x="-709518" y="685800"/>
            <a:ext cx="5686236" cy="6858000"/>
          </a:xfrm>
          <a:prstGeom prst="rect">
            <a:avLst/>
          </a:prstGeom>
        </p:spPr>
      </p:pic>
      <p:sp>
        <p:nvSpPr>
          <p:cNvPr id="7" name="TextBox 6">
            <a:extLst>
              <a:ext uri="{FF2B5EF4-FFF2-40B4-BE49-F238E27FC236}">
                <a16:creationId xmlns:a16="http://schemas.microsoft.com/office/drawing/2014/main" id="{4EC2C8D8-030A-4147-B2F7-0067CC2AF82D}"/>
              </a:ext>
            </a:extLst>
          </p:cNvPr>
          <p:cNvSpPr txBox="1"/>
          <p:nvPr/>
        </p:nvSpPr>
        <p:spPr>
          <a:xfrm>
            <a:off x="3559467" y="1619250"/>
            <a:ext cx="5816016" cy="707886"/>
          </a:xfrm>
          <a:prstGeom prst="rect">
            <a:avLst/>
          </a:prstGeom>
          <a:solidFill>
            <a:srgbClr val="00B0F0"/>
          </a:solidFill>
        </p:spPr>
        <p:txBody>
          <a:bodyPr wrap="none" rtlCol="0">
            <a:spAutoFit/>
          </a:bodyPr>
          <a:lstStyle/>
          <a:p>
            <a:r>
              <a:rPr lang="ar-JO" sz="4000" b="1" dirty="0"/>
              <a:t>ولكن كيف نصلي على رسول الله ؟</a:t>
            </a:r>
            <a:endParaRPr lang="en-US" sz="4000" b="1" dirty="0"/>
          </a:p>
        </p:txBody>
      </p:sp>
      <p:pic>
        <p:nvPicPr>
          <p:cNvPr id="9" name="Picture 8">
            <a:extLst>
              <a:ext uri="{FF2B5EF4-FFF2-40B4-BE49-F238E27FC236}">
                <a16:creationId xmlns:a16="http://schemas.microsoft.com/office/drawing/2014/main" id="{C598A98E-C8E7-434F-95B7-097C05E50D0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4061378" y="2528957"/>
            <a:ext cx="4069244" cy="2712829"/>
          </a:xfrm>
          <a:prstGeom prst="rect">
            <a:avLst/>
          </a:prstGeom>
        </p:spPr>
      </p:pic>
    </p:spTree>
    <p:extLst>
      <p:ext uri="{BB962C8B-B14F-4D97-AF65-F5344CB8AC3E}">
        <p14:creationId xmlns:p14="http://schemas.microsoft.com/office/powerpoint/2010/main" val="16249779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0EF724-11B4-4B7A-9744-1C3663AA9E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1" y="895150"/>
            <a:ext cx="4724399" cy="4700652"/>
          </a:xfrm>
          <a:prstGeom prst="rect">
            <a:avLst/>
          </a:prstGeom>
        </p:spPr>
      </p:pic>
      <p:sp>
        <p:nvSpPr>
          <p:cNvPr id="6" name="TextBox 5">
            <a:extLst>
              <a:ext uri="{FF2B5EF4-FFF2-40B4-BE49-F238E27FC236}">
                <a16:creationId xmlns:a16="http://schemas.microsoft.com/office/drawing/2014/main" id="{6A12EC55-4F6B-4452-BFC6-4FC329157786}"/>
              </a:ext>
            </a:extLst>
          </p:cNvPr>
          <p:cNvSpPr txBox="1"/>
          <p:nvPr/>
        </p:nvSpPr>
        <p:spPr>
          <a:xfrm>
            <a:off x="6818117" y="1797429"/>
            <a:ext cx="4517490" cy="1938992"/>
          </a:xfrm>
          <a:prstGeom prst="rect">
            <a:avLst/>
          </a:prstGeom>
          <a:noFill/>
        </p:spPr>
        <p:txBody>
          <a:bodyPr wrap="square" rtlCol="0">
            <a:spAutoFit/>
          </a:bodyPr>
          <a:lstStyle/>
          <a:p>
            <a:pPr algn="ctr"/>
            <a:r>
              <a:rPr lang="ar-JO" sz="6000" b="1" dirty="0"/>
              <a:t>نصلي على رسول الله بقولنا</a:t>
            </a:r>
            <a:endParaRPr lang="en-US" sz="6000" b="1" dirty="0"/>
          </a:p>
        </p:txBody>
      </p:sp>
    </p:spTree>
    <p:extLst>
      <p:ext uri="{BB962C8B-B14F-4D97-AF65-F5344CB8AC3E}">
        <p14:creationId xmlns:p14="http://schemas.microsoft.com/office/powerpoint/2010/main" val="4144211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a:extLst>
              <a:ext uri="{FF2B5EF4-FFF2-40B4-BE49-F238E27FC236}">
                <a16:creationId xmlns:a16="http://schemas.microsoft.com/office/drawing/2014/main" id="{E53BC1A4-2A02-41A5-9527-F404CC85F6D0}"/>
              </a:ext>
            </a:extLst>
          </p:cNvPr>
          <p:cNvPicPr>
            <a:picLocks noChangeAspect="1"/>
          </p:cNvPicPr>
          <p:nvPr/>
        </p:nvPicPr>
        <p:blipFill>
          <a:blip r:embed="rId2"/>
          <a:stretch>
            <a:fillRect/>
          </a:stretch>
        </p:blipFill>
        <p:spPr>
          <a:xfrm>
            <a:off x="820043" y="685256"/>
            <a:ext cx="10333052" cy="5506538"/>
          </a:xfrm>
          <a:prstGeom prst="rect">
            <a:avLst/>
          </a:prstGeom>
        </p:spPr>
      </p:pic>
      <p:sp>
        <p:nvSpPr>
          <p:cNvPr id="6" name="مستطيل 5">
            <a:extLst>
              <a:ext uri="{FF2B5EF4-FFF2-40B4-BE49-F238E27FC236}">
                <a16:creationId xmlns:a16="http://schemas.microsoft.com/office/drawing/2014/main" id="{1B2CA7C5-FFAF-4D0F-922B-6EE65713B01C}"/>
              </a:ext>
            </a:extLst>
          </p:cNvPr>
          <p:cNvSpPr/>
          <p:nvPr/>
        </p:nvSpPr>
        <p:spPr>
          <a:xfrm>
            <a:off x="4558937" y="3429000"/>
            <a:ext cx="3265714" cy="2096589"/>
          </a:xfrm>
          <a:prstGeom prst="rect">
            <a:avLst/>
          </a:prstGeom>
          <a:noFill/>
          <a:ln w="57150">
            <a:solidFill>
              <a:srgbClr val="FF0000"/>
            </a:solidFill>
          </a:ln>
        </p:spPr>
        <p:style>
          <a:lnRef idx="2">
            <a:schemeClr val="dk1"/>
          </a:lnRef>
          <a:fillRef idx="1">
            <a:schemeClr val="lt1"/>
          </a:fillRef>
          <a:effectRef idx="0">
            <a:schemeClr val="dk1"/>
          </a:effectRef>
          <a:fontRef idx="minor">
            <a:schemeClr val="dk1"/>
          </a:fontRef>
        </p:style>
        <p:txBody>
          <a:bodyPr rtlCol="1" anchor="ctr"/>
          <a:lstStyle/>
          <a:p>
            <a:pPr algn="ctr"/>
            <a:endParaRPr lang="ar-JO"/>
          </a:p>
        </p:txBody>
      </p:sp>
    </p:spTree>
    <p:extLst>
      <p:ext uri="{BB962C8B-B14F-4D97-AF65-F5344CB8AC3E}">
        <p14:creationId xmlns:p14="http://schemas.microsoft.com/office/powerpoint/2010/main" val="1012688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0EA4B04A-9CEC-4F55-AF4E-2D3D3FA0E367}"/>
              </a:ext>
            </a:extLst>
          </p:cNvPr>
          <p:cNvPicPr>
            <a:picLocks noChangeAspect="1"/>
          </p:cNvPicPr>
          <p:nvPr/>
        </p:nvPicPr>
        <p:blipFill>
          <a:blip r:embed="rId2"/>
          <a:stretch>
            <a:fillRect/>
          </a:stretch>
        </p:blipFill>
        <p:spPr>
          <a:xfrm>
            <a:off x="740521" y="461962"/>
            <a:ext cx="10697507" cy="5808209"/>
          </a:xfrm>
          <a:prstGeom prst="rect">
            <a:avLst/>
          </a:prstGeom>
        </p:spPr>
      </p:pic>
    </p:spTree>
    <p:extLst>
      <p:ext uri="{BB962C8B-B14F-4D97-AF65-F5344CB8AC3E}">
        <p14:creationId xmlns:p14="http://schemas.microsoft.com/office/powerpoint/2010/main" val="15705483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230DAA6B-1BD5-4635-BAF1-616969A587F2}"/>
              </a:ext>
            </a:extLst>
          </p:cNvPr>
          <p:cNvPicPr>
            <a:picLocks noChangeAspect="1"/>
          </p:cNvPicPr>
          <p:nvPr/>
        </p:nvPicPr>
        <p:blipFill>
          <a:blip r:embed="rId2"/>
          <a:stretch>
            <a:fillRect/>
          </a:stretch>
        </p:blipFill>
        <p:spPr>
          <a:xfrm>
            <a:off x="580975" y="984476"/>
            <a:ext cx="11260914" cy="4889047"/>
          </a:xfrm>
          <a:prstGeom prst="rect">
            <a:avLst/>
          </a:prstGeom>
        </p:spPr>
      </p:pic>
    </p:spTree>
    <p:extLst>
      <p:ext uri="{BB962C8B-B14F-4D97-AF65-F5344CB8AC3E}">
        <p14:creationId xmlns:p14="http://schemas.microsoft.com/office/powerpoint/2010/main" val="34607805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CB413051-3029-47AD-97E4-0FE029FDDA1E}"/>
              </a:ext>
            </a:extLst>
          </p:cNvPr>
          <p:cNvSpPr/>
          <p:nvPr/>
        </p:nvSpPr>
        <p:spPr>
          <a:xfrm>
            <a:off x="935976" y="711493"/>
            <a:ext cx="4854777" cy="5720574"/>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0DC3EBB3-A1FB-4401-897E-B7BFA5CAF8B9}"/>
              </a:ext>
            </a:extLst>
          </p:cNvPr>
          <p:cNvSpPr/>
          <p:nvPr/>
        </p:nvSpPr>
        <p:spPr>
          <a:xfrm>
            <a:off x="6449327" y="711493"/>
            <a:ext cx="4854777" cy="5720574"/>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A20E5A1-E7F6-4905-9A94-F5B2ED2412F0}"/>
              </a:ext>
            </a:extLst>
          </p:cNvPr>
          <p:cNvSpPr txBox="1"/>
          <p:nvPr/>
        </p:nvSpPr>
        <p:spPr>
          <a:xfrm>
            <a:off x="9231063" y="0"/>
            <a:ext cx="2649612" cy="577850"/>
          </a:xfrm>
          <a:prstGeom prst="rect">
            <a:avLst/>
          </a:prstGeom>
          <a:solidFill>
            <a:srgbClr val="FFB9B9"/>
          </a:solidFill>
        </p:spPr>
        <p:txBody>
          <a:bodyPr wrap="square" rtlCol="0">
            <a:spAutoFit/>
          </a:bodyPr>
          <a:lstStyle/>
          <a:p>
            <a:pPr rtl="1">
              <a:lnSpc>
                <a:spcPct val="150000"/>
              </a:lnSpc>
            </a:pPr>
            <a:r>
              <a:rPr lang="ar-SA" sz="2400" b="1" dirty="0"/>
              <a:t>أَتَدَبّر وأجيب:</a:t>
            </a:r>
            <a:endParaRPr lang="ar-AE" sz="2400" b="1" dirty="0"/>
          </a:p>
        </p:txBody>
      </p:sp>
      <p:sp>
        <p:nvSpPr>
          <p:cNvPr id="3" name="TextBox 2">
            <a:extLst>
              <a:ext uri="{FF2B5EF4-FFF2-40B4-BE49-F238E27FC236}">
                <a16:creationId xmlns:a16="http://schemas.microsoft.com/office/drawing/2014/main" id="{38BA8EAC-16DA-4E9E-A5D6-94B812AFB9BD}"/>
              </a:ext>
            </a:extLst>
          </p:cNvPr>
          <p:cNvSpPr txBox="1"/>
          <p:nvPr/>
        </p:nvSpPr>
        <p:spPr>
          <a:xfrm>
            <a:off x="6401248" y="1046462"/>
            <a:ext cx="4886814" cy="1446550"/>
          </a:xfrm>
          <a:prstGeom prst="rect">
            <a:avLst/>
          </a:prstGeom>
          <a:noFill/>
        </p:spPr>
        <p:txBody>
          <a:bodyPr wrap="square" rtlCol="0">
            <a:spAutoFit/>
          </a:bodyPr>
          <a:lstStyle/>
          <a:p>
            <a:pPr algn="ctr" rtl="1"/>
            <a:r>
              <a:rPr lang="ar-SA" sz="4400" b="1" dirty="0"/>
              <a:t>بِماذا يَأمُرُنا اللهُ تَعالى في الآيةِ الْكَريمَةِ السّابِقة؟</a:t>
            </a:r>
            <a:endParaRPr lang="en-US" sz="2800" b="1" dirty="0"/>
          </a:p>
        </p:txBody>
      </p:sp>
      <p:sp>
        <p:nvSpPr>
          <p:cNvPr id="7" name="TextBox 6">
            <a:extLst>
              <a:ext uri="{FF2B5EF4-FFF2-40B4-BE49-F238E27FC236}">
                <a16:creationId xmlns:a16="http://schemas.microsoft.com/office/drawing/2014/main" id="{03AD4760-0120-4E2F-9D05-045508F8FCF6}"/>
              </a:ext>
            </a:extLst>
          </p:cNvPr>
          <p:cNvSpPr txBox="1"/>
          <p:nvPr/>
        </p:nvSpPr>
        <p:spPr>
          <a:xfrm>
            <a:off x="1224460" y="1046462"/>
            <a:ext cx="4186243" cy="1446550"/>
          </a:xfrm>
          <a:prstGeom prst="rect">
            <a:avLst/>
          </a:prstGeom>
          <a:noFill/>
        </p:spPr>
        <p:txBody>
          <a:bodyPr wrap="square" rtlCol="0">
            <a:spAutoFit/>
          </a:bodyPr>
          <a:lstStyle/>
          <a:p>
            <a:pPr algn="ctr" rtl="1"/>
            <a:r>
              <a:rPr lang="ar-SA" sz="4400" b="1" dirty="0"/>
              <a:t>كَيْفَ نُصَلّي على النّبيِّ صلى الله عليه وسلم؟</a:t>
            </a:r>
            <a:endParaRPr lang="en-US" sz="2800" b="1" dirty="0"/>
          </a:p>
        </p:txBody>
      </p:sp>
      <p:pic>
        <p:nvPicPr>
          <p:cNvPr id="12" name="Graphic 11" descr="Arrow: Straight">
            <a:extLst>
              <a:ext uri="{FF2B5EF4-FFF2-40B4-BE49-F238E27FC236}">
                <a16:creationId xmlns:a16="http://schemas.microsoft.com/office/drawing/2014/main" id="{2ADCDAA6-E21A-4F4F-B303-CB0505AA2D66}"/>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16200000">
            <a:off x="8387455" y="2849552"/>
            <a:ext cx="914400" cy="914400"/>
          </a:xfrm>
          <a:prstGeom prst="rect">
            <a:avLst/>
          </a:prstGeom>
        </p:spPr>
      </p:pic>
      <p:sp>
        <p:nvSpPr>
          <p:cNvPr id="14" name="TextBox 13">
            <a:extLst>
              <a:ext uri="{FF2B5EF4-FFF2-40B4-BE49-F238E27FC236}">
                <a16:creationId xmlns:a16="http://schemas.microsoft.com/office/drawing/2014/main" id="{1594399F-C434-4A8A-965D-D6563D6DFC25}"/>
              </a:ext>
            </a:extLst>
          </p:cNvPr>
          <p:cNvSpPr txBox="1"/>
          <p:nvPr/>
        </p:nvSpPr>
        <p:spPr>
          <a:xfrm>
            <a:off x="7014682" y="4281028"/>
            <a:ext cx="3724065" cy="1446550"/>
          </a:xfrm>
          <a:prstGeom prst="rect">
            <a:avLst/>
          </a:prstGeom>
          <a:noFill/>
        </p:spPr>
        <p:txBody>
          <a:bodyPr wrap="square" rtlCol="0">
            <a:spAutoFit/>
          </a:bodyPr>
          <a:lstStyle/>
          <a:p>
            <a:pPr algn="ctr" rtl="1"/>
            <a:r>
              <a:rPr lang="ar-SA" sz="4400" b="1" dirty="0">
                <a:solidFill>
                  <a:srgbClr val="0070C0"/>
                </a:solidFill>
              </a:rPr>
              <a:t>الصّلاة على نَبِيّنا محمد </a:t>
            </a:r>
            <a:r>
              <a:rPr lang="ar-SA" sz="2800" b="1" dirty="0">
                <a:solidFill>
                  <a:srgbClr val="0070C0"/>
                </a:solidFill>
              </a:rPr>
              <a:t>صلى الله عليه وسلم</a:t>
            </a:r>
            <a:r>
              <a:rPr lang="ar-SA" sz="4400" b="1" dirty="0">
                <a:solidFill>
                  <a:srgbClr val="0070C0"/>
                </a:solidFill>
              </a:rPr>
              <a:t>.</a:t>
            </a:r>
            <a:endParaRPr lang="en-US" sz="2800" b="1" dirty="0">
              <a:solidFill>
                <a:srgbClr val="0070C0"/>
              </a:solidFill>
            </a:endParaRPr>
          </a:p>
        </p:txBody>
      </p:sp>
      <p:pic>
        <p:nvPicPr>
          <p:cNvPr id="15" name="Graphic 14" descr="Arrow: Straight">
            <a:extLst>
              <a:ext uri="{FF2B5EF4-FFF2-40B4-BE49-F238E27FC236}">
                <a16:creationId xmlns:a16="http://schemas.microsoft.com/office/drawing/2014/main" id="{21736DD4-86FD-407C-80FB-E0DCB0FB23F1}"/>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16200000">
            <a:off x="2666082" y="2727944"/>
            <a:ext cx="914400" cy="914400"/>
          </a:xfrm>
          <a:prstGeom prst="rect">
            <a:avLst/>
          </a:prstGeom>
        </p:spPr>
      </p:pic>
      <p:sp>
        <p:nvSpPr>
          <p:cNvPr id="16" name="TextBox 15">
            <a:extLst>
              <a:ext uri="{FF2B5EF4-FFF2-40B4-BE49-F238E27FC236}">
                <a16:creationId xmlns:a16="http://schemas.microsoft.com/office/drawing/2014/main" id="{9EF4EDFB-81F0-4A35-BC62-2086C920157A}"/>
              </a:ext>
            </a:extLst>
          </p:cNvPr>
          <p:cNvSpPr txBox="1"/>
          <p:nvPr/>
        </p:nvSpPr>
        <p:spPr>
          <a:xfrm>
            <a:off x="1289996" y="4010351"/>
            <a:ext cx="3961681" cy="1446550"/>
          </a:xfrm>
          <a:prstGeom prst="rect">
            <a:avLst/>
          </a:prstGeom>
          <a:noFill/>
        </p:spPr>
        <p:txBody>
          <a:bodyPr wrap="square" rtlCol="0">
            <a:spAutoFit/>
          </a:bodyPr>
          <a:lstStyle/>
          <a:p>
            <a:pPr algn="ctr" rtl="1"/>
            <a:r>
              <a:rPr lang="ar-SA" sz="4400" b="1" dirty="0">
                <a:solidFill>
                  <a:srgbClr val="0070C0"/>
                </a:solidFill>
              </a:rPr>
              <a:t>نقول:</a:t>
            </a:r>
            <a:endParaRPr lang="ar-AE" sz="4400" b="1" dirty="0">
              <a:solidFill>
                <a:srgbClr val="0070C0"/>
              </a:solidFill>
            </a:endParaRPr>
          </a:p>
          <a:p>
            <a:pPr algn="ctr" rtl="1"/>
            <a:r>
              <a:rPr lang="ar-SA" sz="4400" b="1" dirty="0">
                <a:solidFill>
                  <a:srgbClr val="0070C0"/>
                </a:solidFill>
              </a:rPr>
              <a:t> صلّى الله عليه وسلّم</a:t>
            </a:r>
            <a:endParaRPr lang="en-US" sz="2800" b="1" dirty="0">
              <a:solidFill>
                <a:srgbClr val="0070C0"/>
              </a:solidFill>
            </a:endParaRPr>
          </a:p>
        </p:txBody>
      </p:sp>
      <p:pic>
        <p:nvPicPr>
          <p:cNvPr id="2050" name="Picture 2" descr="Transparent Child Thinking Clipart - Thinking Cartoon Png, Png ...">
            <a:extLst>
              <a:ext uri="{FF2B5EF4-FFF2-40B4-BE49-F238E27FC236}">
                <a16:creationId xmlns:a16="http://schemas.microsoft.com/office/drawing/2014/main" id="{95A95C3A-9123-4E97-9196-8771B2631618}"/>
              </a:ext>
            </a:extLst>
          </p:cNvPr>
          <p:cNvPicPr>
            <a:picLocks noChangeAspect="1" noChangeArrowheads="1"/>
          </p:cNvPicPr>
          <p:nvPr/>
        </p:nvPicPr>
        <p:blipFill>
          <a:blip r:embed="rId4" cstate="hq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10739740" y="-133643"/>
            <a:ext cx="1289359" cy="1171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4856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additive="base">
                                        <p:cTn id="34" dur="500" fill="hold"/>
                                        <p:tgtEl>
                                          <p:spTgt spid="15"/>
                                        </p:tgtEl>
                                        <p:attrNameLst>
                                          <p:attrName>ppt_x</p:attrName>
                                        </p:attrNameLst>
                                      </p:cBhvr>
                                      <p:tavLst>
                                        <p:tav tm="0">
                                          <p:val>
                                            <p:strVal val="#ppt_x"/>
                                          </p:val>
                                        </p:tav>
                                        <p:tav tm="100000">
                                          <p:val>
                                            <p:strVal val="#ppt_x"/>
                                          </p:val>
                                        </p:tav>
                                      </p:tavLst>
                                    </p:anim>
                                    <p:anim calcmode="lin" valueType="num">
                                      <p:cBhvr additive="base">
                                        <p:cTn id="3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additive="base">
                                        <p:cTn id="40" dur="500" fill="hold"/>
                                        <p:tgtEl>
                                          <p:spTgt spid="16"/>
                                        </p:tgtEl>
                                        <p:attrNameLst>
                                          <p:attrName>ppt_x</p:attrName>
                                        </p:attrNameLst>
                                      </p:cBhvr>
                                      <p:tavLst>
                                        <p:tav tm="0">
                                          <p:val>
                                            <p:strVal val="#ppt_x"/>
                                          </p:val>
                                        </p:tav>
                                        <p:tav tm="100000">
                                          <p:val>
                                            <p:strVal val="#ppt_x"/>
                                          </p:val>
                                        </p:tav>
                                      </p:tavLst>
                                    </p:anim>
                                    <p:anim calcmode="lin" valueType="num">
                                      <p:cBhvr additive="base">
                                        <p:cTn id="4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14" grpId="0"/>
      <p:bldP spid="16"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357</TotalTime>
  <Words>422</Words>
  <Application>Microsoft Office PowerPoint</Application>
  <PresentationFormat>شاشة عريضة</PresentationFormat>
  <Paragraphs>78</Paragraphs>
  <Slides>35</Slides>
  <Notes>0</Notes>
  <HiddenSlides>0</HiddenSlides>
  <MMClips>9</MMClips>
  <ScaleCrop>false</ScaleCrop>
  <HeadingPairs>
    <vt:vector size="6" baseType="variant">
      <vt:variant>
        <vt:lpstr>الخطوط المستخدمة</vt:lpstr>
      </vt:variant>
      <vt:variant>
        <vt:i4>3</vt:i4>
      </vt:variant>
      <vt:variant>
        <vt:lpstr>نسق</vt:lpstr>
      </vt:variant>
      <vt:variant>
        <vt:i4>1</vt:i4>
      </vt:variant>
      <vt:variant>
        <vt:lpstr>عناوين الشرائح</vt:lpstr>
      </vt:variant>
      <vt:variant>
        <vt:i4>35</vt:i4>
      </vt:variant>
    </vt:vector>
  </HeadingPairs>
  <TitlesOfParts>
    <vt:vector size="39" baseType="lpstr">
      <vt:lpstr>Arial</vt:lpstr>
      <vt:lpstr>Calibri</vt:lpstr>
      <vt:lpstr>Calibri Light</vt:lpstr>
      <vt:lpstr>Office Theme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asma shah</dc:creator>
  <cp:lastModifiedBy>USER</cp:lastModifiedBy>
  <cp:revision>51</cp:revision>
  <dcterms:created xsi:type="dcterms:W3CDTF">2020-06-08T05:19:56Z</dcterms:created>
  <dcterms:modified xsi:type="dcterms:W3CDTF">2022-02-25T15:06:26Z</dcterms:modified>
</cp:coreProperties>
</file>