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tableStyles+xml" PartName="/ppt/tableStyles1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بلا نمط، شبكة جدول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31BA6-DEFD-47A5-84F5-1D4EC1644DFA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011CDE5-E074-4B79-AD24-68753DC4A293}">
      <dgm:prSet phldrT="[نص]" custT="1"/>
      <dgm:spPr>
        <a:xfrm>
          <a:off x="2523281" y="1231867"/>
          <a:ext cx="1087056" cy="117999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r>
            <a:rPr lang="ar-JO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ea typeface="+mn-ea"/>
              <a:cs typeface="abo2sadam" pitchFamily="2" charset="-78"/>
            </a:rPr>
            <a:t>مزايا لغة </a:t>
          </a:r>
          <a:r>
            <a: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ea typeface="+mn-ea"/>
              <a:cs typeface="+mn-cs"/>
            </a:rPr>
            <a:t>HTML</a:t>
          </a:r>
          <a:endParaRPr lang="ar-SA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bo2sadam" pitchFamily="2" charset="-78"/>
            <a:ea typeface="+mn-ea"/>
            <a:cs typeface="+mn-cs"/>
          </a:endParaRPr>
        </a:p>
      </dgm:t>
    </dgm:pt>
    <dgm:pt modelId="{6A8DA345-A07B-4292-9C4E-B4855AB968E7}" type="parTrans" cxnId="{150BD9F7-DDCE-406F-92C6-849C8F77F2A4}">
      <dgm:prSet/>
      <dgm:spPr/>
      <dgm:t>
        <a:bodyPr/>
        <a:lstStyle/>
        <a:p>
          <a:pPr algn="ctr" rtl="1"/>
          <a:endParaRPr lang="ar-SA" sz="2400">
            <a:latin typeface="abo2sadam" pitchFamily="2" charset="-78"/>
            <a:cs typeface="abo2sadam" pitchFamily="2" charset="-78"/>
          </a:endParaRPr>
        </a:p>
      </dgm:t>
    </dgm:pt>
    <dgm:pt modelId="{A55CDC35-43EB-480A-9F47-01034B866E80}" type="sibTrans" cxnId="{150BD9F7-DDCE-406F-92C6-849C8F77F2A4}">
      <dgm:prSet/>
      <dgm:spPr/>
      <dgm:t>
        <a:bodyPr/>
        <a:lstStyle/>
        <a:p>
          <a:pPr algn="ctr" rtl="1"/>
          <a:endParaRPr lang="ar-SA" sz="2400">
            <a:latin typeface="abo2sadam" pitchFamily="2" charset="-78"/>
            <a:cs typeface="abo2sadam" pitchFamily="2" charset="-78"/>
          </a:endParaRPr>
        </a:p>
      </dgm:t>
    </dgm:pt>
    <dgm:pt modelId="{20817F6D-B627-4A49-A0C5-A72BCC70DD9A}">
      <dgm:prSet phldrT="[نص]" custT="1"/>
      <dgm:spPr>
        <a:xfrm>
          <a:off x="2422853" y="-124916"/>
          <a:ext cx="1249844" cy="1249844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endParaRPr lang="ar-SA" sz="28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33ABE564-F02B-4370-B731-7F03324CD371}" type="parTrans" cxnId="{BDF0E7A6-3ADA-4918-86A3-D396AE39040A}">
      <dgm:prSet custT="1"/>
      <dgm:spPr>
        <a:xfrm rot="16150500">
          <a:off x="3004000" y="1163228"/>
          <a:ext cx="107088" cy="30346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endParaRPr lang="ar-SA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A5DFD2DA-F0EC-4B5A-85B5-2E1E7BFD2F28}" type="sibTrans" cxnId="{BDF0E7A6-3ADA-4918-86A3-D396AE39040A}">
      <dgm:prSet/>
      <dgm:spPr/>
      <dgm:t>
        <a:bodyPr/>
        <a:lstStyle/>
        <a:p>
          <a:pPr algn="ctr" rtl="1"/>
          <a:endParaRPr lang="ar-SA" sz="2400">
            <a:latin typeface="abo2sadam" pitchFamily="2" charset="-78"/>
            <a:cs typeface="abo2sadam" pitchFamily="2" charset="-78"/>
          </a:endParaRPr>
        </a:p>
      </dgm:t>
    </dgm:pt>
    <dgm:pt modelId="{2C40DB38-6B8F-4CCE-A530-A016F81F7670}">
      <dgm:prSet phldrT="[نص]" custT="1"/>
      <dgm:spPr>
        <a:xfrm>
          <a:off x="3755404" y="1207634"/>
          <a:ext cx="1228458" cy="1228458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endParaRPr lang="ar-SA" sz="28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8A02FD66-D058-44C2-9BF4-3468DBF25689}" type="parTrans" cxnId="{FC75531E-72CA-402F-A282-3EF20DF0DF1B}">
      <dgm:prSet custT="1"/>
      <dgm:spPr>
        <a:xfrm>
          <a:off x="3610338" y="1806690"/>
          <a:ext cx="145065" cy="30346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endParaRPr lang="ar-SA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F0D8E750-537D-401B-ACB1-6F0EA000107A}" type="sibTrans" cxnId="{FC75531E-72CA-402F-A282-3EF20DF0DF1B}">
      <dgm:prSet/>
      <dgm:spPr/>
      <dgm:t>
        <a:bodyPr/>
        <a:lstStyle/>
        <a:p>
          <a:pPr algn="ctr" rtl="1"/>
          <a:endParaRPr lang="ar-SA" sz="2400">
            <a:latin typeface="abo2sadam" pitchFamily="2" charset="-78"/>
            <a:cs typeface="abo2sadam" pitchFamily="2" charset="-78"/>
          </a:endParaRPr>
        </a:p>
      </dgm:t>
    </dgm:pt>
    <dgm:pt modelId="{10BFF613-36FA-4FBC-BAFD-F1B572EA0E91}">
      <dgm:prSet phldrT="[نص]" custT="1"/>
      <dgm:spPr>
        <a:xfrm>
          <a:off x="2380405" y="2476351"/>
          <a:ext cx="1334739" cy="1334739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endParaRPr lang="ar-SA" sz="28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8380CA94-508E-4CE2-B23E-15C4E423416A}" type="parTrans" cxnId="{6CA316E5-1A19-4159-A1A8-151132EA20EC}">
      <dgm:prSet custT="1"/>
      <dgm:spPr>
        <a:xfrm rot="5449500">
          <a:off x="3025529" y="2428930"/>
          <a:ext cx="64640" cy="30346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endParaRPr lang="ar-SA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2BE1D955-2529-42F7-B005-02DAA418E7D7}" type="sibTrans" cxnId="{6CA316E5-1A19-4159-A1A8-151132EA20EC}">
      <dgm:prSet/>
      <dgm:spPr/>
      <dgm:t>
        <a:bodyPr/>
        <a:lstStyle/>
        <a:p>
          <a:pPr algn="ctr" rtl="1"/>
          <a:endParaRPr lang="ar-SA" sz="2400">
            <a:latin typeface="abo2sadam" pitchFamily="2" charset="-78"/>
            <a:cs typeface="abo2sadam" pitchFamily="2" charset="-78"/>
          </a:endParaRPr>
        </a:p>
      </dgm:t>
    </dgm:pt>
    <dgm:pt modelId="{72869C4B-4677-4933-A5BC-932625B60201}">
      <dgm:prSet phldrT="[نص]" custT="1"/>
      <dgm:spPr>
        <a:xfrm>
          <a:off x="1007980" y="1132518"/>
          <a:ext cx="1378689" cy="1378689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/>
          <a:endParaRPr lang="ar-SA" sz="28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3A3A9204-5919-49B3-97B6-47649CBF7FEB}" type="parTrans" cxnId="{C1F7A066-2BA6-4E67-A92E-22D45EE221C2}">
      <dgm:prSet custT="1"/>
      <dgm:spPr>
        <a:xfrm rot="10800000">
          <a:off x="2386670" y="1806690"/>
          <a:ext cx="136611" cy="30346"/>
        </a:xfr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1"/>
          <a:endParaRPr lang="ar-SA" sz="7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gm:t>
    </dgm:pt>
    <dgm:pt modelId="{711A795F-864B-476E-AE1D-FC2CD49E2DA1}" type="sibTrans" cxnId="{C1F7A066-2BA6-4E67-A92E-22D45EE221C2}">
      <dgm:prSet/>
      <dgm:spPr/>
      <dgm:t>
        <a:bodyPr/>
        <a:lstStyle/>
        <a:p>
          <a:pPr algn="ctr" rtl="1"/>
          <a:endParaRPr lang="ar-SA" sz="2400">
            <a:latin typeface="abo2sadam" pitchFamily="2" charset="-78"/>
            <a:cs typeface="abo2sadam" pitchFamily="2" charset="-78"/>
          </a:endParaRPr>
        </a:p>
      </dgm:t>
    </dgm:pt>
    <dgm:pt modelId="{B7BB105E-2D82-428A-BDAD-CFCF0F1F7461}" type="pres">
      <dgm:prSet presAssocID="{C4B31BA6-DEFD-47A5-84F5-1D4EC1644D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1F6563D-A41B-4D7F-BE55-8D324F6A5EF6}" type="pres">
      <dgm:prSet presAssocID="{E011CDE5-E074-4B79-AD24-68753DC4A293}" presName="centerShape" presStyleLbl="node0" presStyleIdx="0" presStyleCnt="1" custScaleX="107098" custScaleY="116254" custLinFactNeighborX="720"/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6F010FE8-CE15-4D1E-8AB3-E608F82747D6}" type="pres">
      <dgm:prSet presAssocID="{33ABE564-F02B-4370-B731-7F03324CD371}" presName="Name9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07088" y="15173"/>
              </a:lnTo>
            </a:path>
          </a:pathLst>
        </a:custGeom>
      </dgm:spPr>
      <dgm:t>
        <a:bodyPr/>
        <a:lstStyle/>
        <a:p>
          <a:pPr rtl="1"/>
          <a:endParaRPr lang="ar-SA"/>
        </a:p>
      </dgm:t>
    </dgm:pt>
    <dgm:pt modelId="{74BC91B1-D0C2-4393-9A8A-055B797B5090}" type="pres">
      <dgm:prSet presAssocID="{33ABE564-F02B-4370-B731-7F03324CD371}" presName="connTx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42E74EA8-778C-4324-8C5C-8E50107A2296}" type="pres">
      <dgm:prSet presAssocID="{20817F6D-B627-4A49-A0C5-A72BCC70DD9A}" presName="node" presStyleLbl="node1" presStyleIdx="0" presStyleCnt="4" custScaleX="140797" custScaleY="12313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210D842C-E749-4001-A949-5EC8CCE29A5D}" type="pres">
      <dgm:prSet presAssocID="{8A02FD66-D058-44C2-9BF4-3468DBF25689}" presName="Name9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45065" y="15173"/>
              </a:lnTo>
            </a:path>
          </a:pathLst>
        </a:custGeom>
      </dgm:spPr>
      <dgm:t>
        <a:bodyPr/>
        <a:lstStyle/>
        <a:p>
          <a:pPr rtl="1"/>
          <a:endParaRPr lang="ar-SA"/>
        </a:p>
      </dgm:t>
    </dgm:pt>
    <dgm:pt modelId="{E0B4922A-9C32-4B03-8294-7B7742419D8B}" type="pres">
      <dgm:prSet presAssocID="{8A02FD66-D058-44C2-9BF4-3468DBF25689}" presName="connTx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42436D0F-8F44-4BFC-BCA1-E159774F8726}" type="pres">
      <dgm:prSet presAssocID="{2C40DB38-6B8F-4CCE-A530-A016F81F7670}" presName="node" presStyleLbl="node1" presStyleIdx="1" presStyleCnt="4" custScaleX="121029" custScaleY="121029" custRadScaleRad="100701" custRadScaleInc="-30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584D7A10-C102-4F06-83ED-B59457DC9F09}" type="pres">
      <dgm:prSet presAssocID="{8380CA94-508E-4CE2-B23E-15C4E423416A}" presName="Name9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64640" y="15173"/>
              </a:lnTo>
            </a:path>
          </a:pathLst>
        </a:custGeom>
      </dgm:spPr>
      <dgm:t>
        <a:bodyPr/>
        <a:lstStyle/>
        <a:p>
          <a:pPr rtl="1"/>
          <a:endParaRPr lang="ar-SA"/>
        </a:p>
      </dgm:t>
    </dgm:pt>
    <dgm:pt modelId="{D25A2932-3AEE-4525-94EE-0E895AE0F2D3}" type="pres">
      <dgm:prSet presAssocID="{8380CA94-508E-4CE2-B23E-15C4E423416A}" presName="connTx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ED46C404-1016-4AF8-9196-068E5A8AAE99}" type="pres">
      <dgm:prSet presAssocID="{10BFF613-36FA-4FBC-BAFD-F1B572EA0E91}" presName="node" presStyleLbl="node1" presStyleIdx="2" presStyleCnt="4" custScaleX="131500" custScaleY="1315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3683C15C-1C82-4262-9F60-43B36E286F98}" type="pres">
      <dgm:prSet presAssocID="{3A3A9204-5919-49B3-97B6-47649CBF7FEB}" presName="Name9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36611" y="15173"/>
              </a:lnTo>
            </a:path>
          </a:pathLst>
        </a:custGeom>
      </dgm:spPr>
      <dgm:t>
        <a:bodyPr/>
        <a:lstStyle/>
        <a:p>
          <a:pPr rtl="1"/>
          <a:endParaRPr lang="ar-SA"/>
        </a:p>
      </dgm:t>
    </dgm:pt>
    <dgm:pt modelId="{0C949499-2A9E-4E4E-A0BF-586A552E9EBB}" type="pres">
      <dgm:prSet presAssocID="{3A3A9204-5919-49B3-97B6-47649CBF7FEB}" presName="connTx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82A511D0-2934-4B49-89CA-4BA492FAADCF}" type="pres">
      <dgm:prSet presAssocID="{72869C4B-4677-4933-A5BC-932625B60201}" presName="node" presStyleLbl="node1" presStyleIdx="3" presStyleCnt="4" custScaleX="135830" custScaleY="135830" custRadScaleRad="10216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C1F7A066-2BA6-4E67-A92E-22D45EE221C2}" srcId="{E011CDE5-E074-4B79-AD24-68753DC4A293}" destId="{72869C4B-4677-4933-A5BC-932625B60201}" srcOrd="3" destOrd="0" parTransId="{3A3A9204-5919-49B3-97B6-47649CBF7FEB}" sibTransId="{711A795F-864B-476E-AE1D-FC2CD49E2DA1}"/>
    <dgm:cxn modelId="{A5C73624-53F1-42CF-8A1B-63C76E230190}" type="presOf" srcId="{8380CA94-508E-4CE2-B23E-15C4E423416A}" destId="{D25A2932-3AEE-4525-94EE-0E895AE0F2D3}" srcOrd="1" destOrd="0" presId="urn:microsoft.com/office/officeart/2005/8/layout/radial1"/>
    <dgm:cxn modelId="{7A70D63B-85B4-410A-AA03-E3796897D61E}" type="presOf" srcId="{3A3A9204-5919-49B3-97B6-47649CBF7FEB}" destId="{0C949499-2A9E-4E4E-A0BF-586A552E9EBB}" srcOrd="1" destOrd="0" presId="urn:microsoft.com/office/officeart/2005/8/layout/radial1"/>
    <dgm:cxn modelId="{79C90E1C-CF4E-40C3-A81D-5F0FF8C380BF}" type="presOf" srcId="{8A02FD66-D058-44C2-9BF4-3468DBF25689}" destId="{210D842C-E749-4001-A949-5EC8CCE29A5D}" srcOrd="0" destOrd="0" presId="urn:microsoft.com/office/officeart/2005/8/layout/radial1"/>
    <dgm:cxn modelId="{8295EF73-7758-4B3A-98FF-1E95568577FC}" type="presOf" srcId="{C4B31BA6-DEFD-47A5-84F5-1D4EC1644DFA}" destId="{B7BB105E-2D82-428A-BDAD-CFCF0F1F7461}" srcOrd="0" destOrd="0" presId="urn:microsoft.com/office/officeart/2005/8/layout/radial1"/>
    <dgm:cxn modelId="{BDF0E7A6-3ADA-4918-86A3-D396AE39040A}" srcId="{E011CDE5-E074-4B79-AD24-68753DC4A293}" destId="{20817F6D-B627-4A49-A0C5-A72BCC70DD9A}" srcOrd="0" destOrd="0" parTransId="{33ABE564-F02B-4370-B731-7F03324CD371}" sibTransId="{A5DFD2DA-F0EC-4B5A-85B5-2E1E7BFD2F28}"/>
    <dgm:cxn modelId="{6CA316E5-1A19-4159-A1A8-151132EA20EC}" srcId="{E011CDE5-E074-4B79-AD24-68753DC4A293}" destId="{10BFF613-36FA-4FBC-BAFD-F1B572EA0E91}" srcOrd="2" destOrd="0" parTransId="{8380CA94-508E-4CE2-B23E-15C4E423416A}" sibTransId="{2BE1D955-2529-42F7-B005-02DAA418E7D7}"/>
    <dgm:cxn modelId="{287DA148-D6FF-4472-A46A-F4D7C5692488}" type="presOf" srcId="{72869C4B-4677-4933-A5BC-932625B60201}" destId="{82A511D0-2934-4B49-89CA-4BA492FAADCF}" srcOrd="0" destOrd="0" presId="urn:microsoft.com/office/officeart/2005/8/layout/radial1"/>
    <dgm:cxn modelId="{15F5A762-062B-49FA-90C2-0927EA7264D5}" type="presOf" srcId="{10BFF613-36FA-4FBC-BAFD-F1B572EA0E91}" destId="{ED46C404-1016-4AF8-9196-068E5A8AAE99}" srcOrd="0" destOrd="0" presId="urn:microsoft.com/office/officeart/2005/8/layout/radial1"/>
    <dgm:cxn modelId="{E50FA615-E4BA-444E-BC92-9D98EC2EDAD4}" type="presOf" srcId="{33ABE564-F02B-4370-B731-7F03324CD371}" destId="{74BC91B1-D0C2-4393-9A8A-055B797B5090}" srcOrd="1" destOrd="0" presId="urn:microsoft.com/office/officeart/2005/8/layout/radial1"/>
    <dgm:cxn modelId="{7ACBF072-507B-4A39-A71C-E178A4E07709}" type="presOf" srcId="{E011CDE5-E074-4B79-AD24-68753DC4A293}" destId="{41F6563D-A41B-4D7F-BE55-8D324F6A5EF6}" srcOrd="0" destOrd="0" presId="urn:microsoft.com/office/officeart/2005/8/layout/radial1"/>
    <dgm:cxn modelId="{32B02132-2BF9-4B56-BED0-6C7A68F1AE9F}" type="presOf" srcId="{33ABE564-F02B-4370-B731-7F03324CD371}" destId="{6F010FE8-CE15-4D1E-8AB3-E608F82747D6}" srcOrd="0" destOrd="0" presId="urn:microsoft.com/office/officeart/2005/8/layout/radial1"/>
    <dgm:cxn modelId="{39CFED85-0A3C-45B1-A539-8076534E08BF}" type="presOf" srcId="{20817F6D-B627-4A49-A0C5-A72BCC70DD9A}" destId="{42E74EA8-778C-4324-8C5C-8E50107A2296}" srcOrd="0" destOrd="0" presId="urn:microsoft.com/office/officeart/2005/8/layout/radial1"/>
    <dgm:cxn modelId="{70F9632C-EBD4-468D-879A-F43917BF42D0}" type="presOf" srcId="{8380CA94-508E-4CE2-B23E-15C4E423416A}" destId="{584D7A10-C102-4F06-83ED-B59457DC9F09}" srcOrd="0" destOrd="0" presId="urn:microsoft.com/office/officeart/2005/8/layout/radial1"/>
    <dgm:cxn modelId="{3F39B498-ED10-416F-A5EC-41CA1B3D90F8}" type="presOf" srcId="{2C40DB38-6B8F-4CCE-A530-A016F81F7670}" destId="{42436D0F-8F44-4BFC-BCA1-E159774F8726}" srcOrd="0" destOrd="0" presId="urn:microsoft.com/office/officeart/2005/8/layout/radial1"/>
    <dgm:cxn modelId="{150BD9F7-DDCE-406F-92C6-849C8F77F2A4}" srcId="{C4B31BA6-DEFD-47A5-84F5-1D4EC1644DFA}" destId="{E011CDE5-E074-4B79-AD24-68753DC4A293}" srcOrd="0" destOrd="0" parTransId="{6A8DA345-A07B-4292-9C4E-B4855AB968E7}" sibTransId="{A55CDC35-43EB-480A-9F47-01034B866E80}"/>
    <dgm:cxn modelId="{0985F394-6F63-4887-8EB9-E0DB173135BD}" type="presOf" srcId="{8A02FD66-D058-44C2-9BF4-3468DBF25689}" destId="{E0B4922A-9C32-4B03-8294-7B7742419D8B}" srcOrd="1" destOrd="0" presId="urn:microsoft.com/office/officeart/2005/8/layout/radial1"/>
    <dgm:cxn modelId="{FC75531E-72CA-402F-A282-3EF20DF0DF1B}" srcId="{E011CDE5-E074-4B79-AD24-68753DC4A293}" destId="{2C40DB38-6B8F-4CCE-A530-A016F81F7670}" srcOrd="1" destOrd="0" parTransId="{8A02FD66-D058-44C2-9BF4-3468DBF25689}" sibTransId="{F0D8E750-537D-401B-ACB1-6F0EA000107A}"/>
    <dgm:cxn modelId="{4A0CC345-EA35-4F96-A462-D016F4A78AC6}" type="presOf" srcId="{3A3A9204-5919-49B3-97B6-47649CBF7FEB}" destId="{3683C15C-1C82-4262-9F60-43B36E286F98}" srcOrd="0" destOrd="0" presId="urn:microsoft.com/office/officeart/2005/8/layout/radial1"/>
    <dgm:cxn modelId="{913375FE-C6EB-4917-AC2B-8CAB55D01553}" type="presParOf" srcId="{B7BB105E-2D82-428A-BDAD-CFCF0F1F7461}" destId="{41F6563D-A41B-4D7F-BE55-8D324F6A5EF6}" srcOrd="0" destOrd="0" presId="urn:microsoft.com/office/officeart/2005/8/layout/radial1"/>
    <dgm:cxn modelId="{26BA2438-2BBE-4A15-9449-A01DEA497135}" type="presParOf" srcId="{B7BB105E-2D82-428A-BDAD-CFCF0F1F7461}" destId="{6F010FE8-CE15-4D1E-8AB3-E608F82747D6}" srcOrd="1" destOrd="0" presId="urn:microsoft.com/office/officeart/2005/8/layout/radial1"/>
    <dgm:cxn modelId="{5C06F348-B52F-4A56-9784-0092A2AA99C0}" type="presParOf" srcId="{6F010FE8-CE15-4D1E-8AB3-E608F82747D6}" destId="{74BC91B1-D0C2-4393-9A8A-055B797B5090}" srcOrd="0" destOrd="0" presId="urn:microsoft.com/office/officeart/2005/8/layout/radial1"/>
    <dgm:cxn modelId="{8B843919-FFDE-43E2-BAE1-C6FB47AA728A}" type="presParOf" srcId="{B7BB105E-2D82-428A-BDAD-CFCF0F1F7461}" destId="{42E74EA8-778C-4324-8C5C-8E50107A2296}" srcOrd="2" destOrd="0" presId="urn:microsoft.com/office/officeart/2005/8/layout/radial1"/>
    <dgm:cxn modelId="{2CED35D1-2695-48AD-A312-842E62E2A37D}" type="presParOf" srcId="{B7BB105E-2D82-428A-BDAD-CFCF0F1F7461}" destId="{210D842C-E749-4001-A949-5EC8CCE29A5D}" srcOrd="3" destOrd="0" presId="urn:microsoft.com/office/officeart/2005/8/layout/radial1"/>
    <dgm:cxn modelId="{FAFDAE55-FA9F-47B1-81E3-4B76A143F4AE}" type="presParOf" srcId="{210D842C-E749-4001-A949-5EC8CCE29A5D}" destId="{E0B4922A-9C32-4B03-8294-7B7742419D8B}" srcOrd="0" destOrd="0" presId="urn:microsoft.com/office/officeart/2005/8/layout/radial1"/>
    <dgm:cxn modelId="{4798BC81-D798-4AC7-B65C-167B69DDD576}" type="presParOf" srcId="{B7BB105E-2D82-428A-BDAD-CFCF0F1F7461}" destId="{42436D0F-8F44-4BFC-BCA1-E159774F8726}" srcOrd="4" destOrd="0" presId="urn:microsoft.com/office/officeart/2005/8/layout/radial1"/>
    <dgm:cxn modelId="{D2C0C35C-B2C6-4CCA-8A65-D5162AE227E2}" type="presParOf" srcId="{B7BB105E-2D82-428A-BDAD-CFCF0F1F7461}" destId="{584D7A10-C102-4F06-83ED-B59457DC9F09}" srcOrd="5" destOrd="0" presId="urn:microsoft.com/office/officeart/2005/8/layout/radial1"/>
    <dgm:cxn modelId="{F4ED11EB-0E24-4C4A-AB1D-10F302068DCA}" type="presParOf" srcId="{584D7A10-C102-4F06-83ED-B59457DC9F09}" destId="{D25A2932-3AEE-4525-94EE-0E895AE0F2D3}" srcOrd="0" destOrd="0" presId="urn:microsoft.com/office/officeart/2005/8/layout/radial1"/>
    <dgm:cxn modelId="{542D8354-8DB8-4EF4-87A3-83F8FC336B7B}" type="presParOf" srcId="{B7BB105E-2D82-428A-BDAD-CFCF0F1F7461}" destId="{ED46C404-1016-4AF8-9196-068E5A8AAE99}" srcOrd="6" destOrd="0" presId="urn:microsoft.com/office/officeart/2005/8/layout/radial1"/>
    <dgm:cxn modelId="{A0990662-2777-4C29-A347-1A1D7A3514B7}" type="presParOf" srcId="{B7BB105E-2D82-428A-BDAD-CFCF0F1F7461}" destId="{3683C15C-1C82-4262-9F60-43B36E286F98}" srcOrd="7" destOrd="0" presId="urn:microsoft.com/office/officeart/2005/8/layout/radial1"/>
    <dgm:cxn modelId="{62608291-7379-4FCD-9BA0-EFCB719136B4}" type="presParOf" srcId="{3683C15C-1C82-4262-9F60-43B36E286F98}" destId="{0C949499-2A9E-4E4E-A0BF-586A552E9EBB}" srcOrd="0" destOrd="0" presId="urn:microsoft.com/office/officeart/2005/8/layout/radial1"/>
    <dgm:cxn modelId="{7DBBCF21-7BEE-4C1D-B6B2-DC6683951EE9}" type="presParOf" srcId="{B7BB105E-2D82-428A-BDAD-CFCF0F1F7461}" destId="{82A511D0-2934-4B49-89CA-4BA492FAADC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6563D-A41B-4D7F-BE55-8D324F6A5EF6}">
      <dsp:nvSpPr>
        <dsp:cNvPr id="0" name=""/>
        <dsp:cNvSpPr/>
      </dsp:nvSpPr>
      <dsp:spPr>
        <a:xfrm>
          <a:off x="2980312" y="1807180"/>
          <a:ext cx="1596954" cy="1733480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ea typeface="+mn-ea"/>
              <a:cs typeface="abo2sadam" pitchFamily="2" charset="-78"/>
            </a:rPr>
            <a:t>مزايا لغة </a:t>
          </a:r>
          <a:r>
            <a:rPr lang="en-US" sz="32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ea typeface="+mn-ea"/>
              <a:cs typeface="+mn-cs"/>
            </a:rPr>
            <a:t>HTML</a:t>
          </a:r>
          <a:endParaRPr lang="ar-SA" sz="3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bo2sadam" pitchFamily="2" charset="-78"/>
            <a:ea typeface="+mn-ea"/>
            <a:cs typeface="+mn-cs"/>
          </a:endParaRPr>
        </a:p>
      </dsp:txBody>
      <dsp:txXfrm>
        <a:off x="3214180" y="2061042"/>
        <a:ext cx="1129218" cy="1225756"/>
      </dsp:txXfrm>
    </dsp:sp>
    <dsp:sp modelId="{6F010FE8-CE15-4D1E-8AB3-E608F82747D6}">
      <dsp:nvSpPr>
        <dsp:cNvPr id="0" name=""/>
        <dsp:cNvSpPr/>
      </dsp:nvSpPr>
      <dsp:spPr>
        <a:xfrm rot="16150500">
          <a:off x="3688257" y="1712193"/>
          <a:ext cx="153889" cy="36312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07088" y="15173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 rot="10800000">
        <a:off x="3761354" y="1726502"/>
        <a:ext cx="7694" cy="7694"/>
      </dsp:txXfrm>
    </dsp:sp>
    <dsp:sp modelId="{42E74EA8-778C-4324-8C5C-8E50107A2296}">
      <dsp:nvSpPr>
        <dsp:cNvPr id="0" name=""/>
        <dsp:cNvSpPr/>
      </dsp:nvSpPr>
      <dsp:spPr>
        <a:xfrm>
          <a:off x="2701152" y="-182613"/>
          <a:ext cx="2099444" cy="1836099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>
        <a:off x="3008608" y="86277"/>
        <a:ext cx="1484532" cy="1298319"/>
      </dsp:txXfrm>
    </dsp:sp>
    <dsp:sp modelId="{210D842C-E749-4001-A949-5EC8CCE29A5D}">
      <dsp:nvSpPr>
        <dsp:cNvPr id="0" name=""/>
        <dsp:cNvSpPr/>
      </dsp:nvSpPr>
      <dsp:spPr>
        <a:xfrm rot="21591618">
          <a:off x="4577263" y="2653545"/>
          <a:ext cx="223341" cy="36312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45065" y="15173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>
        <a:off x="4683350" y="2666118"/>
        <a:ext cx="11167" cy="11167"/>
      </dsp:txXfrm>
    </dsp:sp>
    <dsp:sp modelId="{42436D0F-8F44-4BFC-BCA1-E159774F8726}">
      <dsp:nvSpPr>
        <dsp:cNvPr id="0" name=""/>
        <dsp:cNvSpPr/>
      </dsp:nvSpPr>
      <dsp:spPr>
        <a:xfrm>
          <a:off x="4800601" y="1766888"/>
          <a:ext cx="1804681" cy="1804681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>
        <a:off x="5064890" y="2031177"/>
        <a:ext cx="1276103" cy="1276103"/>
      </dsp:txXfrm>
    </dsp:sp>
    <dsp:sp modelId="{584D7A10-C102-4F06-83ED-B59457DC9F09}">
      <dsp:nvSpPr>
        <dsp:cNvPr id="0" name=""/>
        <dsp:cNvSpPr/>
      </dsp:nvSpPr>
      <dsp:spPr>
        <a:xfrm rot="5449500">
          <a:off x="3719873" y="3568170"/>
          <a:ext cx="91553" cy="36312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64640" y="15173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 rot="10800000">
        <a:off x="3763361" y="3584038"/>
        <a:ext cx="4577" cy="4577"/>
      </dsp:txXfrm>
    </dsp:sp>
    <dsp:sp modelId="{ED46C404-1016-4AF8-9196-068E5A8AAE99}">
      <dsp:nvSpPr>
        <dsp:cNvPr id="0" name=""/>
        <dsp:cNvSpPr/>
      </dsp:nvSpPr>
      <dsp:spPr>
        <a:xfrm>
          <a:off x="2770466" y="3631997"/>
          <a:ext cx="1960815" cy="196081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>
        <a:off x="3057621" y="3919152"/>
        <a:ext cx="1386505" cy="1386505"/>
      </dsp:txXfrm>
    </dsp:sp>
    <dsp:sp modelId="{3683C15C-1C82-4262-9F60-43B36E286F98}">
      <dsp:nvSpPr>
        <dsp:cNvPr id="0" name=""/>
        <dsp:cNvSpPr/>
      </dsp:nvSpPr>
      <dsp:spPr>
        <a:xfrm rot="10800000">
          <a:off x="2783151" y="2655764"/>
          <a:ext cx="197160" cy="36312"/>
        </a:xfrm>
        <a:custGeom>
          <a:avLst/>
          <a:gdLst/>
          <a:ahLst/>
          <a:cxnLst/>
          <a:rect l="0" t="0" r="0" b="0"/>
          <a:pathLst>
            <a:path>
              <a:moveTo>
                <a:pt x="0" y="15173"/>
              </a:moveTo>
              <a:lnTo>
                <a:pt x="136611" y="15173"/>
              </a:lnTo>
            </a:path>
          </a:pathLst>
        </a:cu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 rot="10800000">
        <a:off x="2876802" y="2668991"/>
        <a:ext cx="9858" cy="9858"/>
      </dsp:txXfrm>
    </dsp:sp>
    <dsp:sp modelId="{82A511D0-2934-4B49-89CA-4BA492FAADCF}">
      <dsp:nvSpPr>
        <dsp:cNvPr id="0" name=""/>
        <dsp:cNvSpPr/>
      </dsp:nvSpPr>
      <dsp:spPr>
        <a:xfrm>
          <a:off x="757770" y="1661230"/>
          <a:ext cx="2025381" cy="2025381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 dirty="0">
            <a:solidFill>
              <a:sysClr val="windowText" lastClr="000000"/>
            </a:solidFill>
            <a:latin typeface="abo2sadam" pitchFamily="2" charset="-78"/>
            <a:ea typeface="+mn-ea"/>
            <a:cs typeface="abo2sadam" pitchFamily="2" charset="-78"/>
          </a:endParaRPr>
        </a:p>
      </dsp:txBody>
      <dsp:txXfrm>
        <a:off x="1054380" y="1957840"/>
        <a:ext cx="1432161" cy="143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5AC001-B194-4D56-AE48-09B8B93B3EFA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5EFF45-423C-4E4B-9F7B-D2B2EA68C2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15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558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31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17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047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0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121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82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3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29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02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18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1DEB-81CB-49F3-B2A1-F2081208BA24}" type="datetimeFigureOut">
              <a:rPr lang="ar-SA" smtClean="0"/>
              <a:t>01/07/1443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AFA3-4521-4969-B827-352C5AD63B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5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e\Desktop\HTML\View-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 rot="21252464">
            <a:off x="-62107" y="237989"/>
            <a:ext cx="4987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لغة تصميم صفحات الويب</a:t>
            </a:r>
            <a:endParaRPr lang="ar-SA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4993" y="152400"/>
            <a:ext cx="2929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إعداد :</a:t>
            </a:r>
          </a:p>
          <a:p>
            <a:pPr algn="ctr"/>
            <a:r>
              <a:rPr lang="ar-JO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هدى النشواتي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2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419100" y="304800"/>
            <a:ext cx="82677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bo2sadam" pitchFamily="2" charset="-78"/>
                <a:cs typeface="abo2sadam" pitchFamily="2" charset="-78"/>
              </a:rPr>
              <a:t>أمور يجب مراعاتها عند كتابة العناصر :</a:t>
            </a:r>
            <a:endParaRPr lang="ar-SA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7170" name="Picture 2" descr="D:\New folder\New folder (2)\خلفيات بوربوينت\free pic\HTML\code_ab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9530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52400" y="3657600"/>
            <a:ext cx="8534400" cy="76200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2400" dirty="0">
                <a:ea typeface="Calibri"/>
                <a:cs typeface="abo2sadam"/>
              </a:rPr>
              <a:t>يمكن كتابة وسم البداية ووسم النهاية على سطر واحد .  مثل: وسم </a:t>
            </a:r>
            <a:r>
              <a:rPr lang="en-US" sz="2400" dirty="0">
                <a:latin typeface="abo2sadam"/>
                <a:ea typeface="Calibri"/>
              </a:rPr>
              <a:t>&lt;</a:t>
            </a:r>
            <a:r>
              <a:rPr lang="en-US" sz="2400" dirty="0">
                <a:latin typeface="Arial"/>
                <a:ea typeface="Calibri"/>
              </a:rPr>
              <a:t>title</a:t>
            </a:r>
            <a:r>
              <a:rPr lang="en-US" sz="2400" dirty="0">
                <a:latin typeface="abo2sadam"/>
                <a:ea typeface="Calibri"/>
              </a:rPr>
              <a:t>&gt;</a:t>
            </a:r>
            <a:endParaRPr lang="ar-SA" sz="2400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52400" y="4572000"/>
            <a:ext cx="8553448" cy="838200"/>
          </a:xfrm>
          <a:prstGeom prst="roundRect">
            <a:avLst/>
          </a:prstGeom>
          <a:solidFill>
            <a:srgbClr val="FFFFC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666875" indent="-1666875"/>
            <a:r>
              <a:rPr lang="ar-JO" sz="2400" dirty="0">
                <a:latin typeface="Times New Roman"/>
                <a:ea typeface="Calibri"/>
                <a:cs typeface="abo2sadam"/>
              </a:rPr>
              <a:t>يمكن كتابة وسم البداية ووسم النهاية على أكثر من سطر </a:t>
            </a:r>
            <a:r>
              <a:rPr lang="ar-JO" sz="2400" dirty="0" smtClean="0">
                <a:latin typeface="Times New Roman"/>
                <a:ea typeface="Calibri"/>
                <a:cs typeface="abo2sadam"/>
              </a:rPr>
              <a:t>. مثل: وسم </a:t>
            </a:r>
            <a:r>
              <a:rPr lang="en-US" sz="2400" dirty="0">
                <a:latin typeface="abo2sadam"/>
                <a:ea typeface="Calibri"/>
              </a:rPr>
              <a:t>&lt;</a:t>
            </a:r>
            <a:r>
              <a:rPr lang="en-US" sz="2400" dirty="0">
                <a:latin typeface="Arial"/>
                <a:ea typeface="Calibri"/>
              </a:rPr>
              <a:t>head</a:t>
            </a:r>
            <a:r>
              <a:rPr lang="en-US" sz="2400" dirty="0">
                <a:latin typeface="abo2sadam"/>
                <a:ea typeface="Calibri"/>
              </a:rPr>
              <a:t>&gt;</a:t>
            </a:r>
            <a:endParaRPr lang="en-US" sz="1600" dirty="0">
              <a:effectLst/>
              <a:latin typeface="Times New Roman"/>
              <a:ea typeface="Calibri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52400" y="5577840"/>
            <a:ext cx="8553448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666875" indent="-1666875"/>
            <a:r>
              <a:rPr lang="ar-JO" sz="2400" dirty="0">
                <a:latin typeface="Times New Roman"/>
                <a:ea typeface="Calibri"/>
                <a:cs typeface="abo2sadam"/>
              </a:rPr>
              <a:t>يمكن أن يحتوي العنصر الواحد على عناصر أخرى .    مثل وسم </a:t>
            </a:r>
            <a:r>
              <a:rPr lang="en-US" sz="2400" dirty="0">
                <a:latin typeface="abo2sadam"/>
                <a:ea typeface="Calibri"/>
              </a:rPr>
              <a:t>&lt;</a:t>
            </a:r>
            <a:r>
              <a:rPr lang="en-US" sz="2400" dirty="0">
                <a:latin typeface="Arial"/>
                <a:ea typeface="Calibri"/>
              </a:rPr>
              <a:t>html</a:t>
            </a:r>
            <a:r>
              <a:rPr lang="en-US" sz="2400" dirty="0">
                <a:latin typeface="abo2sadam"/>
                <a:ea typeface="Calibri"/>
              </a:rPr>
              <a:t>&gt;</a:t>
            </a:r>
            <a:endParaRPr lang="en-US" sz="16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1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79" y="847725"/>
            <a:ext cx="7228021" cy="5476875"/>
          </a:xfrm>
          <a:prstGeom prst="rect">
            <a:avLst/>
          </a:prstGeom>
        </p:spPr>
      </p:pic>
      <p:sp>
        <p:nvSpPr>
          <p:cNvPr id="3" name="قوس كبير أيمن 2"/>
          <p:cNvSpPr/>
          <p:nvPr/>
        </p:nvSpPr>
        <p:spPr>
          <a:xfrm rot="5400000">
            <a:off x="2631340" y="2247900"/>
            <a:ext cx="381000" cy="1752600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2558511" y="3314701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  <a:latin typeface="abo2sadam" pitchFamily="2" charset="-78"/>
                <a:cs typeface="+mj-cs"/>
              </a:rPr>
              <a:t>أ</a:t>
            </a:r>
            <a:endParaRPr lang="ar-SA" sz="2800" dirty="0">
              <a:solidFill>
                <a:schemeClr val="tx1"/>
              </a:solidFill>
              <a:latin typeface="abo2sadam" pitchFamily="2" charset="-78"/>
              <a:cs typeface="+mj-cs"/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3793856" y="2209800"/>
            <a:ext cx="1759743" cy="1388745"/>
          </a:xfrm>
          <a:prstGeom prst="rightBrace">
            <a:avLst>
              <a:gd name="adj1" fmla="val 8333"/>
              <a:gd name="adj2" fmla="val 4890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5355024" y="26289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  <a:latin typeface="abo2sadam" pitchFamily="2" charset="-78"/>
                <a:cs typeface="+mj-cs"/>
              </a:rPr>
              <a:t>ب</a:t>
            </a:r>
            <a:endParaRPr lang="ar-SA" sz="2800" dirty="0">
              <a:solidFill>
                <a:schemeClr val="tx1"/>
              </a:solidFill>
              <a:latin typeface="abo2sadam" pitchFamily="2" charset="-78"/>
              <a:cs typeface="+mj-cs"/>
            </a:endParaRPr>
          </a:p>
        </p:txBody>
      </p:sp>
      <p:sp>
        <p:nvSpPr>
          <p:cNvPr id="9" name="قوس كبير أيمن 8"/>
          <p:cNvSpPr/>
          <p:nvPr/>
        </p:nvSpPr>
        <p:spPr>
          <a:xfrm>
            <a:off x="5440229" y="1524000"/>
            <a:ext cx="1371600" cy="4030980"/>
          </a:xfrm>
          <a:prstGeom prst="rightBrace">
            <a:avLst>
              <a:gd name="adj1" fmla="val 8333"/>
              <a:gd name="adj2" fmla="val 4890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6888031" y="3200400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solidFill>
                  <a:schemeClr val="tx1"/>
                </a:solidFill>
                <a:latin typeface="abo2sadam" pitchFamily="2" charset="-78"/>
                <a:cs typeface="+mj-cs"/>
              </a:rPr>
              <a:t>ج</a:t>
            </a:r>
            <a:endParaRPr lang="ar-SA" sz="2800" dirty="0">
              <a:solidFill>
                <a:schemeClr val="tx1"/>
              </a:solidFill>
              <a:latin typeface="abo2sadam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01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929574" y="121920"/>
            <a:ext cx="3315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7200" b="1" spc="50" dirty="0" smtClean="0">
                <a:ln w="28575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bo2sadam" pitchFamily="2" charset="-78"/>
                <a:cs typeface="abo2sadam" pitchFamily="2" charset="-78"/>
              </a:rPr>
              <a:t>الخصائص</a:t>
            </a:r>
            <a:endParaRPr lang="ar-SA" sz="7200" b="1" spc="50" dirty="0">
              <a:ln w="28575" cmpd="sng">
                <a:solidFill>
                  <a:srgbClr val="00B05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cs typeface="abo2sadam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10000" y="1322249"/>
            <a:ext cx="5257800" cy="38441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200" dirty="0">
                <a:solidFill>
                  <a:srgbClr val="00A44A"/>
                </a:solidFill>
                <a:latin typeface="Times New Roman"/>
                <a:ea typeface="Calibri"/>
                <a:cs typeface="abo2sadam"/>
              </a:rPr>
              <a:t>تحتوي بعض الوسوم على خصائص تساعدها على تحسين الوظائف ، </a:t>
            </a:r>
            <a:r>
              <a:rPr lang="ar-JO" sz="3200" dirty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مثل وسم الفقرات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&lt;p&gt;</a:t>
            </a: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، عن </a:t>
            </a:r>
            <a:r>
              <a:rPr lang="ar-JO" sz="3200" dirty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طريق اختيار خصائص حجم الخط ولونه</a:t>
            </a: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.</a:t>
            </a:r>
          </a:p>
          <a:p>
            <a:pPr indent="14605" algn="justLow">
              <a:lnSpc>
                <a:spcPct val="115000"/>
              </a:lnSpc>
            </a:pPr>
            <a:endParaRPr lang="en-US" sz="20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indent="14605" algn="justLow">
              <a:lnSpc>
                <a:spcPct val="115000"/>
              </a:lnSpc>
            </a:pPr>
            <a:r>
              <a:rPr lang="ar-JO" sz="3200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  <a:sym typeface="Wingdings 2"/>
              </a:rPr>
              <a:t></a:t>
            </a:r>
            <a:r>
              <a:rPr lang="ar-JO" sz="3200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وتحتوي </a:t>
            </a:r>
            <a:r>
              <a:rPr lang="ar-JO" sz="3200" dirty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بعض الوسوم على خاصية واحدة أو أكثر .</a:t>
            </a:r>
            <a:endParaRPr lang="en-US" sz="2000" dirty="0">
              <a:solidFill>
                <a:srgbClr val="CC00CC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9218" name="Picture 2" descr="D:\New folder\New folder (2)\خلفيات بوربوينت\free pic\creative-ideas-concept-illustration_1441-2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5129"/>
            <a:ext cx="3524071" cy="3524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3657600" y="5269635"/>
            <a:ext cx="5257800" cy="1131165"/>
            <a:chOff x="3810000" y="4827675"/>
            <a:chExt cx="5257800" cy="1131165"/>
          </a:xfrm>
        </p:grpSpPr>
        <p:sp>
          <p:nvSpPr>
            <p:cNvPr id="3" name="مستطيل 2"/>
            <p:cNvSpPr/>
            <p:nvPr/>
          </p:nvSpPr>
          <p:spPr>
            <a:xfrm>
              <a:off x="3810000" y="4827675"/>
              <a:ext cx="5257800" cy="1131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481" y="5099144"/>
              <a:ext cx="5151119" cy="53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01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-2" y="152400"/>
            <a:ext cx="9144002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أمور يجب مراعاتها عند التعامل مع الخصائص: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2400" y="3657600"/>
            <a:ext cx="8534400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2400" dirty="0">
                <a:ea typeface="Calibri"/>
                <a:cs typeface="abo2sadam"/>
              </a:rPr>
              <a:t>كتابة الخاصية في وسم البداية دائماً </a:t>
            </a:r>
            <a:r>
              <a:rPr lang="ar-JO" sz="2400" dirty="0" smtClean="0">
                <a:ea typeface="Calibri"/>
                <a:cs typeface="abo2sadam"/>
              </a:rPr>
              <a:t>.</a:t>
            </a:r>
            <a:endParaRPr lang="ar-SA" sz="2400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152400" y="4572000"/>
            <a:ext cx="8553448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spcAft>
                <a:spcPts val="1000"/>
              </a:spcAft>
            </a:pPr>
            <a:r>
              <a:rPr lang="ar-JO" sz="2400" dirty="0">
                <a:latin typeface="Times New Roman"/>
                <a:ea typeface="Calibri"/>
                <a:cs typeface="abo2sadam"/>
              </a:rPr>
              <a:t>اسناد قيمة مناسبة للخاصية.</a:t>
            </a:r>
            <a:endParaRPr lang="en-US" sz="1600" dirty="0">
              <a:effectLst/>
              <a:latin typeface="Times New Roman"/>
              <a:ea typeface="Calibri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52400" y="5577840"/>
            <a:ext cx="8553448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ar-JO" sz="2400" dirty="0">
                <a:latin typeface="Times New Roman"/>
                <a:ea typeface="Calibri"/>
                <a:cs typeface="abo2sadam"/>
              </a:rPr>
              <a:t>كتابة قيمة الخاصية بين إشارتي تنصيص .</a:t>
            </a:r>
            <a:endParaRPr lang="en-US" sz="2400" dirty="0">
              <a:latin typeface="Times New Roman"/>
              <a:ea typeface="Calibri"/>
              <a:cs typeface="abo2sadam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7" b="982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29000"/>
            <a:ext cx="3733800" cy="37338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 rot="20956735">
            <a:off x="419233" y="4263845"/>
            <a:ext cx="279522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400" dirty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ملاحظة :</a:t>
            </a:r>
            <a:r>
              <a:rPr lang="ar-JO" sz="2400" dirty="0">
                <a:latin typeface="Times New Roman"/>
                <a:ea typeface="Calibri"/>
                <a:cs typeface="abo2sadam"/>
              </a:rPr>
              <a:t> قد تتكرر الخاصية مع أكثر من </a:t>
            </a:r>
            <a:r>
              <a:rPr lang="ar-JO" sz="2400" dirty="0" smtClean="0">
                <a:latin typeface="Times New Roman"/>
                <a:ea typeface="Calibri"/>
                <a:cs typeface="abo2sadam"/>
              </a:rPr>
              <a:t>وسم، </a:t>
            </a:r>
            <a:r>
              <a:rPr lang="ar-JO" sz="2400" dirty="0">
                <a:latin typeface="Times New Roman"/>
                <a:ea typeface="Calibri"/>
                <a:cs typeface="abo2sadam"/>
              </a:rPr>
              <a:t>ومن أمثلتها خاصية </a:t>
            </a:r>
            <a:r>
              <a:rPr lang="ar-JO" sz="2400" u="sng" dirty="0">
                <a:latin typeface="Times New Roman"/>
                <a:ea typeface="Calibri"/>
                <a:cs typeface="abo2sadam"/>
              </a:rPr>
              <a:t>اتجاه النص </a:t>
            </a:r>
            <a:r>
              <a:rPr lang="en-US" sz="2400" dirty="0">
                <a:latin typeface="abo2sadam"/>
                <a:ea typeface="Calibri"/>
              </a:rPr>
              <a:t>(</a:t>
            </a:r>
            <a:r>
              <a:rPr lang="en-US" sz="2400" dirty="0" err="1">
                <a:latin typeface="abo2sadam"/>
                <a:ea typeface="Calibri"/>
              </a:rPr>
              <a:t>dir</a:t>
            </a:r>
            <a:r>
              <a:rPr lang="en-US" sz="2400" dirty="0">
                <a:latin typeface="abo2sadam"/>
                <a:ea typeface="Calibri"/>
              </a:rPr>
              <a:t>)</a:t>
            </a:r>
            <a:endParaRPr lang="en-US" sz="1600" dirty="0">
              <a:latin typeface="Times New Roman"/>
              <a:ea typeface="Calibri"/>
            </a:endParaRPr>
          </a:p>
          <a:p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215877" y="1269254"/>
            <a:ext cx="8712243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مجموعة 9"/>
          <p:cNvGrpSpPr/>
          <p:nvPr/>
        </p:nvGrpSpPr>
        <p:grpSpPr>
          <a:xfrm>
            <a:off x="457200" y="1447800"/>
            <a:ext cx="8077200" cy="1434929"/>
            <a:chOff x="457200" y="1447800"/>
            <a:chExt cx="8077200" cy="14349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47800"/>
              <a:ext cx="807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قوس كبير أيسر 3"/>
            <p:cNvSpPr/>
            <p:nvPr/>
          </p:nvSpPr>
          <p:spPr>
            <a:xfrm rot="16200000">
              <a:off x="1970889" y="1720477"/>
              <a:ext cx="392954" cy="7620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قوس كبير أيسر 11"/>
            <p:cNvSpPr/>
            <p:nvPr/>
          </p:nvSpPr>
          <p:spPr>
            <a:xfrm rot="16200000">
              <a:off x="5480423" y="-419101"/>
              <a:ext cx="392954" cy="49530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4191000" y="2209800"/>
              <a:ext cx="28956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b="1" dirty="0" smtClean="0">
                  <a:solidFill>
                    <a:srgbClr val="FF0000"/>
                  </a:solidFill>
                </a:rPr>
                <a:t>خاصية النمط</a:t>
              </a:r>
              <a:endParaRPr lang="ar-SA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838198" y="2297954"/>
              <a:ext cx="28956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b="1" dirty="0" smtClean="0">
                  <a:solidFill>
                    <a:srgbClr val="FF0000"/>
                  </a:solidFill>
                </a:rPr>
                <a:t>خاصية اتجاه النص</a:t>
              </a:r>
              <a:endParaRPr lang="ar-SA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7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1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132068" y="838200"/>
            <a:ext cx="48798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الوسوم الأساسية</a:t>
            </a:r>
          </a:p>
          <a:p>
            <a:pPr algn="ctr"/>
            <a:r>
              <a:rPr lang="ar-J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 لصفحة الويب</a:t>
            </a:r>
            <a:endParaRPr lang="ar-S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905001" y="2556987"/>
            <a:ext cx="5105399" cy="1893093"/>
            <a:chOff x="1905001" y="2556987"/>
            <a:chExt cx="5105399" cy="1893093"/>
          </a:xfrm>
        </p:grpSpPr>
        <p:cxnSp>
          <p:nvCxnSpPr>
            <p:cNvPr id="10" name="رابط مستقيم 9"/>
            <p:cNvCxnSpPr/>
            <p:nvPr/>
          </p:nvCxnSpPr>
          <p:spPr>
            <a:xfrm>
              <a:off x="4556760" y="2556987"/>
              <a:ext cx="2453640" cy="189309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flipH="1">
              <a:off x="1905001" y="2556987"/>
              <a:ext cx="2667000" cy="189309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flipH="1">
              <a:off x="4556760" y="2556987"/>
              <a:ext cx="15240" cy="17864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مجموعة 26"/>
          <p:cNvGrpSpPr/>
          <p:nvPr/>
        </p:nvGrpSpPr>
        <p:grpSpPr>
          <a:xfrm>
            <a:off x="6096000" y="4343400"/>
            <a:ext cx="2481263" cy="938213"/>
            <a:chOff x="6096000" y="4343400"/>
            <a:chExt cx="2481263" cy="93821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343400"/>
              <a:ext cx="24812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6248400" y="4397514"/>
              <a:ext cx="21336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&lt;html&gt;</a:t>
              </a:r>
              <a:endPara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3276600" y="4343400"/>
            <a:ext cx="2590800" cy="938213"/>
            <a:chOff x="3276600" y="4343400"/>
            <a:chExt cx="2590800" cy="938213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343400"/>
              <a:ext cx="2590800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مربع نص 34"/>
            <p:cNvSpPr txBox="1"/>
            <p:nvPr/>
          </p:nvSpPr>
          <p:spPr>
            <a:xfrm>
              <a:off x="3505200" y="4422931"/>
              <a:ext cx="21336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&lt;head&gt;</a:t>
              </a:r>
              <a:endPara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457200" y="4422931"/>
            <a:ext cx="2545079" cy="938213"/>
            <a:chOff x="457200" y="4422931"/>
            <a:chExt cx="2545079" cy="938213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22931"/>
              <a:ext cx="2545079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مربع نص 35"/>
            <p:cNvSpPr txBox="1"/>
            <p:nvPr/>
          </p:nvSpPr>
          <p:spPr>
            <a:xfrm>
              <a:off x="457200" y="4495800"/>
              <a:ext cx="25146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&lt;body&gt;</a:t>
              </a:r>
              <a:endPara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2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/>
          <p:cNvSpPr txBox="1"/>
          <p:nvPr/>
        </p:nvSpPr>
        <p:spPr>
          <a:xfrm>
            <a:off x="6248400" y="43434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053137" y="4191000"/>
            <a:ext cx="2481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27" name="مجموعة 26"/>
          <p:cNvGrpSpPr/>
          <p:nvPr/>
        </p:nvGrpSpPr>
        <p:grpSpPr>
          <a:xfrm>
            <a:off x="2362200" y="228600"/>
            <a:ext cx="4419600" cy="1524000"/>
            <a:chOff x="6096000" y="4343400"/>
            <a:chExt cx="2481263" cy="93821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343400"/>
              <a:ext cx="248126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6248400" y="4397514"/>
              <a:ext cx="2133600" cy="7389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&lt;html&gt;</a:t>
              </a:r>
              <a:endParaRPr lang="ar-S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228600" y="2029123"/>
            <a:ext cx="88392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هو الوسم الأساسي في كل صفحة من صفحات الويب، وهو يؤكد أن هذه الصفحة مكتوبة بلغة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HTML</a:t>
            </a: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 .</a:t>
            </a:r>
          </a:p>
          <a:p>
            <a:pPr indent="14605" algn="justLow">
              <a:lnSpc>
                <a:spcPct val="115000"/>
              </a:lnSpc>
            </a:pPr>
            <a:endParaRPr lang="ar-JO" sz="3200" dirty="0">
              <a:solidFill>
                <a:srgbClr val="FF0000"/>
              </a:solidFill>
              <a:latin typeface="Times New Roman"/>
              <a:ea typeface="Calibri"/>
              <a:cs typeface="abo2sadam"/>
            </a:endParaRPr>
          </a:p>
          <a:p>
            <a:pPr indent="14605" algn="justLow">
              <a:lnSpc>
                <a:spcPct val="115000"/>
              </a:lnSpc>
            </a:pP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ويكتب وسم البداية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&lt;html&gt;</a:t>
            </a: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 في بداية صفحة الويب، ويكتب وسم النهاية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&lt;/html&gt;</a:t>
            </a: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 عند الانتهاء من كتابة الصفحة</a:t>
            </a:r>
            <a:endParaRPr lang="en-US" sz="20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7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13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/>
          <p:cNvSpPr txBox="1"/>
          <p:nvPr/>
        </p:nvSpPr>
        <p:spPr>
          <a:xfrm>
            <a:off x="6248400" y="43434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053137" y="4191000"/>
            <a:ext cx="2481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28600" y="1600200"/>
            <a:ext cx="8839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/>
            <a:r>
              <a:rPr lang="ar-JO" sz="3200" dirty="0" smtClean="0">
                <a:solidFill>
                  <a:srgbClr val="3174C5"/>
                </a:solidFill>
                <a:latin typeface="Times New Roman"/>
                <a:ea typeface="Calibri"/>
                <a:cs typeface="abo2sadam"/>
              </a:rPr>
              <a:t>يضم هذا الوسم كل الوسوم التي تتعلق بمعلومات صفحة الويب والتي تسهل عملية الوصول والتعرف على محتوى الصفحة .</a:t>
            </a:r>
            <a:endParaRPr lang="en-US" sz="2000" dirty="0">
              <a:solidFill>
                <a:srgbClr val="3174C5"/>
              </a:solidFill>
              <a:latin typeface="Times New Roman"/>
              <a:ea typeface="Calibri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2514600" y="152400"/>
            <a:ext cx="4343400" cy="1556889"/>
            <a:chOff x="3276600" y="4343400"/>
            <a:chExt cx="2590800" cy="938213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343400"/>
              <a:ext cx="2590800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3505200" y="4422931"/>
              <a:ext cx="2133600" cy="6677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&lt;head&gt;</a:t>
              </a:r>
              <a:endParaRPr lang="ar-S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28600" y="2743200"/>
            <a:ext cx="8839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/>
            <a:r>
              <a:rPr lang="ar-JO" sz="3200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أ. عنوان الصفحة  </a:t>
            </a:r>
            <a:r>
              <a:rPr lang="en-US" sz="3200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&lt;title&gt;</a:t>
            </a:r>
            <a:r>
              <a:rPr lang="ar-JO" sz="3200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: </a:t>
            </a:r>
            <a:r>
              <a:rPr lang="ar-JO" sz="3200" dirty="0" smtClean="0">
                <a:latin typeface="Times New Roman"/>
                <a:ea typeface="Calibri"/>
                <a:cs typeface="abo2sadam"/>
              </a:rPr>
              <a:t>يتحكم بظهور عنوان الصفحة على شريط العنوان .</a:t>
            </a:r>
            <a:endParaRPr lang="en-US" sz="2000" dirty="0">
              <a:solidFill>
                <a:srgbClr val="CC00CC"/>
              </a:solidFill>
              <a:latin typeface="Times New Roman"/>
              <a:ea typeface="Calibri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0" y="3886200"/>
            <a:ext cx="912876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"/>
            <a:r>
              <a:rPr lang="ar-JO" sz="3200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ب. الكلمات المفتاحية والوصف الموجز لصفحة الويب </a:t>
            </a:r>
            <a:r>
              <a:rPr lang="en-US" sz="3200" b="1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&lt;meta&gt;</a:t>
            </a:r>
            <a:r>
              <a:rPr lang="ar-JO" sz="3200" dirty="0" smtClean="0">
                <a:solidFill>
                  <a:srgbClr val="CC00CC"/>
                </a:solidFill>
                <a:latin typeface="Times New Roman"/>
                <a:ea typeface="Calibri"/>
                <a:cs typeface="abo2sadam"/>
              </a:rPr>
              <a:t>: </a:t>
            </a:r>
            <a:r>
              <a:rPr lang="ar-JO" sz="3200" dirty="0" smtClean="0">
                <a:latin typeface="Times New Roman"/>
                <a:ea typeface="Calibri"/>
                <a:cs typeface="abo2sadam"/>
              </a:rPr>
              <a:t>تضاف الكلمات المفتاحية ووصف المحتوى لصفحة الويب عن طريق استخدام وسم </a:t>
            </a:r>
            <a:r>
              <a:rPr lang="en-US" sz="3200" dirty="0" smtClean="0">
                <a:latin typeface="Times New Roman"/>
                <a:ea typeface="Calibri"/>
                <a:cs typeface="abo2sadam"/>
              </a:rPr>
              <a:t> </a:t>
            </a:r>
            <a:r>
              <a:rPr lang="en-US" sz="3200" b="1" dirty="0" smtClean="0">
                <a:latin typeface="Times New Roman"/>
                <a:ea typeface="Calibri"/>
                <a:cs typeface="abo2sadam"/>
              </a:rPr>
              <a:t>&lt;meta&gt;</a:t>
            </a:r>
            <a:r>
              <a:rPr lang="ar-JO" sz="3200" dirty="0" smtClean="0">
                <a:latin typeface="Times New Roman"/>
                <a:ea typeface="Calibri"/>
                <a:cs typeface="abo2sadam"/>
              </a:rPr>
              <a:t>والذي يساعد محركات البحث على الوصول لهذه الصفحة عن طريق الكلمات المفتاحية.</a:t>
            </a:r>
            <a:endParaRPr lang="en-US" sz="2000" dirty="0">
              <a:solidFill>
                <a:srgbClr val="CC00CC"/>
              </a:solidFill>
              <a:latin typeface="Times New Roman"/>
              <a:ea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79" b="1"/>
          <a:stretch/>
        </p:blipFill>
        <p:spPr bwMode="auto">
          <a:xfrm>
            <a:off x="381000" y="6172200"/>
            <a:ext cx="8382000" cy="376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/>
          <p:cNvSpPr txBox="1"/>
          <p:nvPr/>
        </p:nvSpPr>
        <p:spPr>
          <a:xfrm>
            <a:off x="6248400" y="43434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053137" y="4191000"/>
            <a:ext cx="2481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28600" y="2029123"/>
            <a:ext cx="8839200" cy="26407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abo2sadam"/>
              </a:rPr>
              <a:t>هذا الوسم يضم كل الوسوم الفرعية التي تتعلق بمحتوى صفحة الويب وتنسيقها والصور والجداول والربط بين الصفحات.</a:t>
            </a:r>
          </a:p>
          <a:p>
            <a:pPr indent="14605" algn="justLow">
              <a:lnSpc>
                <a:spcPct val="115000"/>
              </a:lnSpc>
            </a:pPr>
            <a:endParaRPr lang="ar-JO" sz="16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abo2sadam"/>
            </a:endParaRPr>
          </a:p>
          <a:p>
            <a:pPr indent="14605" algn="justLow">
              <a:lnSpc>
                <a:spcPct val="115000"/>
              </a:lnSpc>
            </a:pPr>
            <a:r>
              <a:rPr lang="ar-JO" sz="3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abo2sadam"/>
              </a:rPr>
              <a:t>فكل ما يشاهد على حيز العرض في متصفح الانترنت هو تطبيق لوسوم لغة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abo2sadam"/>
              </a:rPr>
              <a:t>HTML</a:t>
            </a:r>
            <a:r>
              <a:rPr lang="ar-JO" sz="3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abo2sadam"/>
              </a:rPr>
              <a:t> المكتوبة ضمن الوسم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abo2sadam"/>
              </a:rPr>
              <a:t>&lt;body&gt;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431487" y="263846"/>
            <a:ext cx="4433425" cy="1602762"/>
            <a:chOff x="457200" y="4422931"/>
            <a:chExt cx="2545079" cy="938213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422931"/>
              <a:ext cx="2545079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457200" y="4495800"/>
              <a:ext cx="2514600" cy="6485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6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&lt;body&gt;</a:t>
              </a:r>
              <a:endParaRPr lang="ar-SA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8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ew folder\New folder (2)\خلفيات بوربوينت\800px_COLOURBOX3062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356764" y="2514600"/>
            <a:ext cx="2430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تمرين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4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D:\New folder\New folder (2)\خلفيات بوربوينت\landscape-natur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0" y="369332"/>
            <a:ext cx="9067800" cy="5416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1- افتح برنامج المفكرة </a:t>
            </a:r>
            <a:r>
              <a:rPr lang="en-US" sz="2800" dirty="0" smtClean="0">
                <a:latin typeface="+mj-lt"/>
                <a:cs typeface="abo2sadam" pitchFamily="2" charset="-78"/>
              </a:rPr>
              <a:t>Notepad</a:t>
            </a:r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 </a:t>
            </a:r>
            <a:endParaRPr lang="ar-JO" sz="2800" dirty="0" smtClean="0">
              <a:latin typeface="+mj-lt"/>
              <a:cs typeface="abo2sadam" pitchFamily="2" charset="-78"/>
            </a:endParaRPr>
          </a:p>
          <a:p>
            <a:r>
              <a:rPr lang="en-US" sz="2800" dirty="0" smtClean="0">
                <a:latin typeface="+mj-lt"/>
                <a:cs typeface="abo2sadam" pitchFamily="2" charset="-78"/>
              </a:rPr>
              <a:t>Start </a:t>
            </a:r>
            <a:r>
              <a:rPr lang="en-US" sz="2800" dirty="0" smtClean="0">
                <a:latin typeface="+mj-lt"/>
                <a:cs typeface="abo2sadam" pitchFamily="2" charset="-78"/>
                <a:sym typeface="Wingdings" pitchFamily="2" charset="2"/>
              </a:rPr>
              <a:t> All programs  Accessories </a:t>
            </a:r>
            <a:r>
              <a:rPr lang="en-US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 </a:t>
            </a:r>
            <a:r>
              <a:rPr lang="en-US" sz="2800" dirty="0" smtClean="0">
                <a:latin typeface="+mj-lt"/>
                <a:cs typeface="abo2sadam" pitchFamily="2" charset="-78"/>
                <a:sym typeface="Wingdings" pitchFamily="2" charset="2"/>
              </a:rPr>
              <a:t>Notepad</a:t>
            </a:r>
            <a:endParaRPr lang="ar-JO" sz="2800" dirty="0" smtClean="0">
              <a:latin typeface="+mj-lt"/>
              <a:cs typeface="abo2sadam" pitchFamily="2" charset="-78"/>
              <a:sym typeface="Wingdings" pitchFamily="2" charset="2"/>
            </a:endParaRPr>
          </a:p>
          <a:p>
            <a:endParaRPr lang="ar-JO" sz="2000" dirty="0" smtClean="0">
              <a:latin typeface="abo2sadam" pitchFamily="2" charset="-78"/>
              <a:cs typeface="abo2sadam" pitchFamily="2" charset="-78"/>
              <a:sym typeface="Wingdings" pitchFamily="2" charset="2"/>
            </a:endParaRPr>
          </a:p>
          <a:p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2- اكتب داخل الصفحة الوسوم  كما</a:t>
            </a:r>
          </a:p>
          <a:p>
            <a:r>
              <a:rPr lang="ar-JO" sz="2800" dirty="0">
                <a:latin typeface="abo2sadam" pitchFamily="2" charset="-78"/>
                <a:cs typeface="abo2sadam" pitchFamily="2" charset="-78"/>
                <a:sym typeface="Wingdings" pitchFamily="2" charset="2"/>
              </a:rPr>
              <a:t> </a:t>
            </a:r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    في الشكل الآتي :</a:t>
            </a:r>
          </a:p>
          <a:p>
            <a:endParaRPr lang="ar-JO" sz="2000" dirty="0" smtClean="0">
              <a:latin typeface="abo2sadam" pitchFamily="2" charset="-78"/>
              <a:cs typeface="abo2sadam" pitchFamily="2" charset="-78"/>
              <a:sym typeface="Wingdings" pitchFamily="2" charset="2"/>
            </a:endParaRPr>
          </a:p>
          <a:p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3- احفظ الملف على سطح المكتب </a:t>
            </a:r>
          </a:p>
          <a:p>
            <a:r>
              <a:rPr lang="ar-JO" sz="2800" dirty="0">
                <a:latin typeface="abo2sadam" pitchFamily="2" charset="-78"/>
                <a:cs typeface="abo2sadam" pitchFamily="2" charset="-78"/>
                <a:sym typeface="Wingdings" pitchFamily="2" charset="2"/>
              </a:rPr>
              <a:t> </a:t>
            </a:r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    باسم </a:t>
            </a:r>
            <a:r>
              <a:rPr lang="en-US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test.html</a:t>
            </a:r>
          </a:p>
          <a:p>
            <a:endParaRPr lang="ar-JO" sz="2000" dirty="0" smtClean="0">
              <a:latin typeface="abo2sadam" pitchFamily="2" charset="-78"/>
              <a:cs typeface="abo2sadam" pitchFamily="2" charset="-78"/>
              <a:sym typeface="Wingdings" pitchFamily="2" charset="2"/>
            </a:endParaRPr>
          </a:p>
          <a:p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4- اذهب إلى سطح المكتب وابحث</a:t>
            </a:r>
          </a:p>
          <a:p>
            <a:r>
              <a:rPr lang="ar-JO" sz="2800" dirty="0">
                <a:latin typeface="abo2sadam" pitchFamily="2" charset="-78"/>
                <a:cs typeface="abo2sadam" pitchFamily="2" charset="-78"/>
                <a:sym typeface="Wingdings" pitchFamily="2" charset="2"/>
              </a:rPr>
              <a:t> </a:t>
            </a:r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   عن الملف الذي قمت بحفظه و</a:t>
            </a:r>
          </a:p>
          <a:p>
            <a:r>
              <a:rPr lang="ar-JO" sz="2800" dirty="0">
                <a:latin typeface="abo2sadam" pitchFamily="2" charset="-78"/>
                <a:cs typeface="abo2sadam" pitchFamily="2" charset="-78"/>
                <a:sym typeface="Wingdings" pitchFamily="2" charset="2"/>
              </a:rPr>
              <a:t> </a:t>
            </a:r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   انقر فوقه نقراً مزدوجاً ولاحظ</a:t>
            </a:r>
          </a:p>
          <a:p>
            <a:r>
              <a:rPr lang="ar-JO" sz="2800" dirty="0">
                <a:latin typeface="abo2sadam" pitchFamily="2" charset="-78"/>
                <a:cs typeface="abo2sadam" pitchFamily="2" charset="-78"/>
                <a:sym typeface="Wingdings" pitchFamily="2" charset="2"/>
              </a:rPr>
              <a:t> </a:t>
            </a:r>
            <a:r>
              <a:rPr lang="ar-JO" sz="2800" dirty="0" smtClean="0">
                <a:latin typeface="abo2sadam" pitchFamily="2" charset="-78"/>
                <a:cs typeface="abo2sadam" pitchFamily="2" charset="-78"/>
                <a:sym typeface="Wingdings" pitchFamily="2" charset="2"/>
              </a:rPr>
              <a:t>    تنفيذ البرنامج. 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89" y="228600"/>
            <a:ext cx="1358311" cy="56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580689" y="5770811"/>
            <a:ext cx="16834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ملاحظة</a:t>
            </a:r>
            <a:endParaRPr lang="ar-SA" sz="4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99" y="1522813"/>
            <a:ext cx="4072834" cy="4997707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533400" y="1472477"/>
            <a:ext cx="6578294" cy="5254228"/>
            <a:chOff x="-1219200" y="1133778"/>
            <a:chExt cx="6578294" cy="5254228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4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00" y="1133778"/>
              <a:ext cx="6578294" cy="5254228"/>
            </a:xfrm>
            <a:prstGeom prst="rect">
              <a:avLst/>
            </a:prstGeom>
          </p:spPr>
        </p:pic>
        <p:sp>
          <p:nvSpPr>
            <p:cNvPr id="4" name="مستطيل 3"/>
            <p:cNvSpPr/>
            <p:nvPr/>
          </p:nvSpPr>
          <p:spPr>
            <a:xfrm rot="21018591">
              <a:off x="180020" y="2086105"/>
              <a:ext cx="4361935" cy="33239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JO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يمكن حفظ الملف المكتوب بلغة </a:t>
              </a:r>
              <a:r>
                <a:rPr lang="en-US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HTML</a:t>
              </a:r>
              <a:r>
                <a:rPr lang="ar-JO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بامتداد </a:t>
              </a:r>
              <a:r>
                <a:rPr lang="en-US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(.</a:t>
              </a:r>
              <a:r>
                <a:rPr lang="en-US" sz="4200" b="1" cap="none" spc="0" dirty="0" err="1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htm</a:t>
              </a:r>
              <a:r>
                <a:rPr lang="en-US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)</a:t>
              </a:r>
              <a:r>
                <a:rPr lang="ar-JO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ar-JO" sz="4200" b="1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ولكن الامتداد </a:t>
              </a:r>
              <a:r>
                <a:rPr lang="en-US" sz="4200" b="1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(.html)</a:t>
              </a:r>
              <a:r>
                <a:rPr lang="ar-JO" sz="4200" b="1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هو الأكثر شهرة</a:t>
              </a:r>
              <a:endParaRPr lang="ar-SA" sz="4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8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New folder\New folder (2)\خلفيات بوربوينت\free pic\healthcare-medical-background-with-hexagonal-geometric-shapes_1017-1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348983" y="2514599"/>
            <a:ext cx="66062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7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ما شكل هذه اللغة ؟</a:t>
            </a:r>
            <a:endParaRPr lang="ar-SA" sz="72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3" name="سهم إلى اليسار 2">
            <a:hlinkClick r:id="" action="ppaction://hlinkshowjump?jump=nextslide"/>
          </p:cNvPr>
          <p:cNvSpPr/>
          <p:nvPr/>
        </p:nvSpPr>
        <p:spPr>
          <a:xfrm>
            <a:off x="304800" y="6019800"/>
            <a:ext cx="1044183" cy="574642"/>
          </a:xfrm>
          <a:prstGeom prst="leftArrow">
            <a:avLst>
              <a:gd name="adj1" fmla="val 50000"/>
              <a:gd name="adj2" fmla="val 64049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3009900" y="2171699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304800"/>
            <a:ext cx="8448675" cy="501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4405"/>
          <a:stretch/>
        </p:blipFill>
        <p:spPr>
          <a:xfrm>
            <a:off x="3045141" y="4118049"/>
            <a:ext cx="5705476" cy="24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r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New folder\New folder (2)\خلفيات بوربوينت\depositphotos_19477209-stock-illustration-origami-labe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" b="92369" l="98" r="97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5" t="7912" r="7302" b="6787"/>
          <a:stretch/>
        </p:blipFill>
        <p:spPr bwMode="auto">
          <a:xfrm>
            <a:off x="228600" y="2020906"/>
            <a:ext cx="9067800" cy="40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40908" y="152400"/>
            <a:ext cx="8262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إنشاء المجلدات وترتيب الملفات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28600" y="1103293"/>
            <a:ext cx="8763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ليكون عملك منظماً عليك بترتيب ملفات </a:t>
            </a:r>
            <a:r>
              <a:rPr lang="en-US" sz="2800" dirty="0" smtClean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HTML</a:t>
            </a:r>
            <a:r>
              <a:rPr lang="ar-JO" sz="2800" dirty="0" smtClean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 وملفات الصور والصوت والأفلام في مجلدات باتباع الخطوات الآتية :</a:t>
            </a:r>
            <a:endParaRPr lang="ar-SA" sz="2800" dirty="0">
              <a:solidFill>
                <a:srgbClr val="FF0000"/>
              </a:solidFill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295400" y="2246293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إنشاء مجلد رئيس يضم جميع المجلدات الفرعية والملفات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743200" y="3362980"/>
            <a:ext cx="6340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إنشاء مجلد فرعي للصور باسم </a:t>
            </a:r>
            <a:r>
              <a:rPr lang="en-US" sz="2800" dirty="0" smtClean="0">
                <a:latin typeface="abo2sadam" pitchFamily="2" charset="-78"/>
                <a:cs typeface="abo2sadam" pitchFamily="2" charset="-78"/>
              </a:rPr>
              <a:t>(</a:t>
            </a:r>
            <a:r>
              <a:rPr lang="en-US" sz="2800" dirty="0" smtClean="0">
                <a:latin typeface="+mj-lt"/>
                <a:cs typeface="abo2sadam" pitchFamily="2" charset="-78"/>
              </a:rPr>
              <a:t>Images)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743200" y="4353580"/>
            <a:ext cx="6340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إنشاء مجلد فرعي للأصوات باسم </a:t>
            </a:r>
            <a:r>
              <a:rPr lang="en-US" sz="2800" dirty="0" smtClean="0">
                <a:latin typeface="abo2sadam" pitchFamily="2" charset="-78"/>
                <a:cs typeface="abo2sadam" pitchFamily="2" charset="-78"/>
              </a:rPr>
              <a:t>(</a:t>
            </a:r>
            <a:r>
              <a:rPr lang="en-US" sz="2800" dirty="0" smtClean="0">
                <a:latin typeface="+mj-lt"/>
                <a:cs typeface="abo2sadam" pitchFamily="2" charset="-78"/>
              </a:rPr>
              <a:t>Sounds)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650694" y="5334000"/>
            <a:ext cx="63409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إنشاء مجلد فرعي لمقاطع الفيديو باسم </a:t>
            </a:r>
            <a:r>
              <a:rPr lang="en-US" sz="2800" dirty="0" smtClean="0">
                <a:latin typeface="abo2sadam" pitchFamily="2" charset="-78"/>
                <a:cs typeface="abo2sadam" pitchFamily="2" charset="-78"/>
              </a:rPr>
              <a:t>(</a:t>
            </a:r>
            <a:r>
              <a:rPr lang="en-US" sz="2800" dirty="0" smtClean="0">
                <a:latin typeface="+mj-lt"/>
                <a:cs typeface="abo2sadam" pitchFamily="2" charset="-78"/>
              </a:rPr>
              <a:t>Videos)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04800" y="6022329"/>
            <a:ext cx="8763000" cy="8679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ar-JO" sz="2800" dirty="0" smtClean="0">
                <a:solidFill>
                  <a:schemeClr val="accent1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وتحفظ ملفات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html</a:t>
            </a:r>
            <a:r>
              <a:rPr lang="ar-JO" sz="2800" dirty="0" smtClean="0">
                <a:solidFill>
                  <a:schemeClr val="accent1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 في المجلد الرئيس دون الحاجة إلى مجلدات فرعية لترتيبها .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abo2sadam" pitchFamily="2" charset="-78"/>
              <a:cs typeface="abo2sad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431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10242" y="76200"/>
            <a:ext cx="5123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الوسوم والخصائص</a:t>
            </a:r>
            <a:endParaRPr lang="ar-S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5800" y="1447800"/>
            <a:ext cx="8001000" cy="5009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600" dirty="0" smtClean="0">
                <a:solidFill>
                  <a:srgbClr val="D000D0"/>
                </a:solidFill>
                <a:latin typeface="Times New Roman"/>
                <a:ea typeface="Calibri"/>
                <a:cs typeface="abo2sadam"/>
              </a:rPr>
              <a:t>من أكثر الوسوم والخصائص المستخدمة في       لغة </a:t>
            </a:r>
            <a:r>
              <a:rPr lang="en-US" sz="3600" dirty="0" smtClean="0">
                <a:solidFill>
                  <a:srgbClr val="D000D0"/>
                </a:solidFill>
                <a:latin typeface="Times New Roman"/>
                <a:ea typeface="Calibri"/>
                <a:cs typeface="abo2sadam"/>
              </a:rPr>
              <a:t>html</a:t>
            </a:r>
            <a:r>
              <a:rPr lang="ar-JO" sz="3600" dirty="0" smtClean="0">
                <a:solidFill>
                  <a:srgbClr val="D000D0"/>
                </a:solidFill>
                <a:latin typeface="Times New Roman"/>
                <a:ea typeface="Calibri"/>
                <a:cs typeface="abo2sadam"/>
              </a:rPr>
              <a:t>  :</a:t>
            </a:r>
          </a:p>
          <a:p>
            <a:pPr indent="14605" algn="justLow">
              <a:lnSpc>
                <a:spcPct val="115000"/>
              </a:lnSpc>
            </a:pPr>
            <a:endParaRPr lang="ar-JO" sz="900" dirty="0">
              <a:latin typeface="Times New Roman"/>
              <a:ea typeface="Calibri"/>
              <a:cs typeface="abo2sadam"/>
            </a:endParaRPr>
          </a:p>
          <a:p>
            <a:pPr marL="457200" indent="-457200" algn="justLow">
              <a:lnSpc>
                <a:spcPct val="150000"/>
              </a:lnSpc>
              <a:buFontTx/>
              <a:buChar char="-"/>
            </a:pPr>
            <a:r>
              <a:rPr lang="ar-JO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abo2sadam"/>
              </a:rPr>
              <a:t>وسم العنوان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abo2sadam"/>
              </a:rPr>
              <a:t>&lt;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abo2sadam"/>
              </a:rPr>
              <a:t>Title&gt;</a:t>
            </a:r>
            <a:endParaRPr lang="ar-JO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abo2sadam"/>
            </a:endParaRPr>
          </a:p>
          <a:p>
            <a:pPr marL="342900" indent="-342900" algn="justLow">
              <a:lnSpc>
                <a:spcPct val="150000"/>
              </a:lnSpc>
              <a:buFontTx/>
              <a:buChar char="-"/>
            </a:pPr>
            <a:r>
              <a:rPr lang="ar-JO" sz="36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وسم الفقرة  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&lt;p&gt;</a:t>
            </a:r>
            <a:endParaRPr lang="ar-JO" sz="3600" dirty="0" smtClean="0">
              <a:solidFill>
                <a:srgbClr val="FF0000"/>
              </a:solidFill>
              <a:latin typeface="Times New Roman"/>
              <a:ea typeface="Calibri"/>
              <a:cs typeface="abo2sadam"/>
            </a:endParaRPr>
          </a:p>
          <a:p>
            <a:pPr marL="342900" indent="-342900" algn="justLow">
              <a:lnSpc>
                <a:spcPct val="150000"/>
              </a:lnSpc>
              <a:buFontTx/>
              <a:buChar char="-"/>
            </a:pPr>
            <a:r>
              <a:rPr lang="ar-JO" sz="3600" dirty="0" smtClean="0">
                <a:solidFill>
                  <a:srgbClr val="00B050"/>
                </a:solidFill>
                <a:latin typeface="Times New Roman"/>
                <a:ea typeface="Calibri"/>
                <a:cs typeface="abo2sadam"/>
              </a:rPr>
              <a:t>خاصية اتجاه الصفحة </a:t>
            </a:r>
            <a:r>
              <a:rPr lang="en-US" sz="3600" dirty="0" err="1" smtClean="0">
                <a:solidFill>
                  <a:srgbClr val="00B050"/>
                </a:solidFill>
                <a:latin typeface="Times New Roman"/>
                <a:ea typeface="Calibri"/>
                <a:cs typeface="abo2sadam"/>
              </a:rPr>
              <a:t>dir</a:t>
            </a:r>
            <a:endParaRPr lang="en-US" sz="3600" dirty="0" smtClean="0">
              <a:solidFill>
                <a:srgbClr val="00B050"/>
              </a:solidFill>
              <a:latin typeface="Times New Roman"/>
              <a:ea typeface="Calibri"/>
              <a:cs typeface="abo2sadam"/>
            </a:endParaRPr>
          </a:p>
          <a:p>
            <a:pPr marL="342900" indent="-342900" algn="justLow">
              <a:lnSpc>
                <a:spcPct val="150000"/>
              </a:lnSpc>
              <a:buFontTx/>
              <a:buChar char="-"/>
            </a:pPr>
            <a:r>
              <a:rPr lang="ar-JO" sz="3600" dirty="0" smtClean="0">
                <a:solidFill>
                  <a:srgbClr val="7030A0"/>
                </a:solidFill>
                <a:latin typeface="Times New Roman"/>
                <a:ea typeface="Calibri"/>
                <a:cs typeface="abo2sadam"/>
              </a:rPr>
              <a:t>خاصية النمط </a:t>
            </a:r>
            <a:r>
              <a:rPr lang="en-US" sz="3600" dirty="0" smtClean="0">
                <a:solidFill>
                  <a:srgbClr val="7030A0"/>
                </a:solidFill>
                <a:latin typeface="Times New Roman"/>
                <a:ea typeface="Calibri"/>
                <a:cs typeface="abo2sadam"/>
              </a:rPr>
              <a:t>Style</a:t>
            </a:r>
            <a:endParaRPr lang="en-US" sz="2400" dirty="0">
              <a:solidFill>
                <a:srgbClr val="7030A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19600" y="228600"/>
            <a:ext cx="3198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>
                  <a:solidFill>
                    <a:srgbClr val="3174C5"/>
                  </a:solidFill>
                </a:ln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وسم العنوان </a:t>
            </a:r>
            <a:endParaRPr lang="ar-SA" sz="5400" b="1" dirty="0">
              <a:ln w="11430">
                <a:solidFill>
                  <a:srgbClr val="3174C5"/>
                </a:solidFill>
              </a:ln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1828800" y="228600"/>
            <a:ext cx="2743203" cy="948393"/>
            <a:chOff x="1828800" y="143470"/>
            <a:chExt cx="2743203" cy="94839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28600"/>
              <a:ext cx="2743203" cy="86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مربع نص 3"/>
            <p:cNvSpPr txBox="1"/>
            <p:nvPr/>
          </p:nvSpPr>
          <p:spPr>
            <a:xfrm>
              <a:off x="2194560" y="143470"/>
              <a:ext cx="2133600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</a:rPr>
                <a:t>&lt;title&gt;</a:t>
              </a:r>
              <a:endParaRPr lang="ar-SA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228600" y="1397072"/>
            <a:ext cx="8839200" cy="19557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600" dirty="0" smtClean="0">
                <a:latin typeface="Times New Roman"/>
                <a:ea typeface="Calibri"/>
                <a:cs typeface="abo2sadam"/>
              </a:rPr>
              <a:t>يعمل على تحديد عنوان صفحة الويب ، ولا يمكن إضافة أية خاصية من الخصائص إليه ، مثل لون الخط او حجمه أو نوعه. مثال : 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&lt;/title&gt;</a:t>
            </a:r>
            <a:r>
              <a:rPr lang="ar-JO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 </a:t>
            </a:r>
            <a:r>
              <a:rPr lang="ar-JO" sz="36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مدرستي</a:t>
            </a:r>
            <a:r>
              <a:rPr lang="ar-JO" sz="3600" dirty="0" smtClean="0">
                <a:latin typeface="Times New Roman"/>
                <a:ea typeface="Calibri"/>
                <a:cs typeface="abo2sadam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&lt;title&gt;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405"/>
          <a:stretch/>
        </p:blipFill>
        <p:spPr>
          <a:xfrm>
            <a:off x="1719265" y="3568116"/>
            <a:ext cx="6318494" cy="27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3850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39825" y="228600"/>
            <a:ext cx="2957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وسم الفقرة 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313730"/>
            <a:ext cx="2743203" cy="86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194560" y="228600"/>
            <a:ext cx="213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&lt;p&gt;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38800" y="1524000"/>
            <a:ext cx="3276600" cy="26407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600" dirty="0" smtClean="0">
                <a:latin typeface="Times New Roman"/>
                <a:ea typeface="Calibri"/>
                <a:cs typeface="abo2sadam"/>
              </a:rPr>
              <a:t>يعمل هذا الوسم على إظهار المحتوى على شكل فقرات .  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5" y="1366592"/>
            <a:ext cx="4800600" cy="524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62" y="4154048"/>
            <a:ext cx="5393787" cy="25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97243" y="228600"/>
            <a:ext cx="375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>
                  <a:solidFill>
                    <a:srgbClr val="00A44A"/>
                  </a:solidFill>
                </a:ln>
                <a:solidFill>
                  <a:srgbClr val="00A44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خاصية الاتجاه</a:t>
            </a:r>
            <a:endParaRPr lang="ar-SA" sz="5400" b="1" dirty="0">
              <a:ln w="11430">
                <a:solidFill>
                  <a:srgbClr val="00A44A"/>
                </a:solidFill>
              </a:ln>
              <a:solidFill>
                <a:srgbClr val="00A44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3962"/>
            <a:ext cx="2711026" cy="85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752600" y="228600"/>
            <a:ext cx="213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</a:rPr>
              <a:t>dir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4800" y="1524000"/>
            <a:ext cx="8610600" cy="38795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600" dirty="0" smtClean="0">
                <a:latin typeface="Times New Roman"/>
                <a:ea typeface="Calibri"/>
                <a:cs typeface="abo2sadam"/>
              </a:rPr>
              <a:t>تعمل هذه الخاصية على تغيير اتجاه النص في الوسم الذي تستخدم به ، ومن الممكن استخدامها في وسوم عديدة ، </a:t>
            </a:r>
            <a:r>
              <a:rPr lang="ar-JO" sz="36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وتستخدم هذه الخاصية واحدة من القيم الآتية:</a:t>
            </a:r>
          </a:p>
          <a:p>
            <a:pPr indent="14605" algn="justLow">
              <a:lnSpc>
                <a:spcPct val="115000"/>
              </a:lnSpc>
            </a:pPr>
            <a:endParaRPr lang="ar-JO" sz="1400" b="1" dirty="0">
              <a:solidFill>
                <a:srgbClr val="FF0000"/>
              </a:solidFill>
              <a:latin typeface="Times New Roman"/>
              <a:ea typeface="Calibri"/>
              <a:cs typeface="abo2sadam"/>
            </a:endParaRPr>
          </a:p>
          <a:p>
            <a:pPr indent="14605" algn="justLow">
              <a:lnSpc>
                <a:spcPct val="115000"/>
              </a:lnSpc>
            </a:pPr>
            <a:r>
              <a:rPr lang="ar-JO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1-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Right To Left (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ea typeface="Calibri"/>
                <a:cs typeface="abo2sadam"/>
              </a:rPr>
              <a:t>rtl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)</a:t>
            </a:r>
            <a:r>
              <a:rPr lang="ar-JO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 : </a:t>
            </a:r>
            <a:r>
              <a:rPr lang="ar-JO" sz="3600" b="1" dirty="0" smtClean="0">
                <a:latin typeface="Times New Roman"/>
                <a:ea typeface="Calibri"/>
                <a:cs typeface="abo2sadam"/>
              </a:rPr>
              <a:t>من اليمين إلى اليسار.</a:t>
            </a:r>
          </a:p>
          <a:p>
            <a:pPr lvl="0" indent="14605" algn="justLow">
              <a:lnSpc>
                <a:spcPct val="115000"/>
              </a:lnSpc>
            </a:pPr>
            <a:r>
              <a:rPr lang="ar-JO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2-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To Right (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ea typeface="Calibri"/>
                <a:cs typeface="abo2sadam"/>
              </a:rPr>
              <a:t>ltr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)</a:t>
            </a:r>
            <a:r>
              <a:rPr lang="ar-JO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Left</a:t>
            </a:r>
            <a:r>
              <a:rPr lang="ar-JO" sz="3600" b="1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: </a:t>
            </a:r>
            <a:r>
              <a:rPr lang="ar-JO" sz="3600" b="1" dirty="0">
                <a:solidFill>
                  <a:prstClr val="black"/>
                </a:solidFill>
                <a:latin typeface="Times New Roman"/>
                <a:ea typeface="Calibri"/>
                <a:cs typeface="abo2sadam"/>
              </a:rPr>
              <a:t>من </a:t>
            </a:r>
            <a:r>
              <a:rPr lang="ar-JO" sz="3600" b="1" dirty="0" smtClean="0">
                <a:solidFill>
                  <a:prstClr val="black"/>
                </a:solidFill>
                <a:latin typeface="Times New Roman"/>
                <a:ea typeface="Calibri"/>
                <a:cs typeface="abo2sadam"/>
              </a:rPr>
              <a:t>اليسار إلى اليمين.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indent="14605" algn="justLow">
              <a:lnSpc>
                <a:spcPct val="115000"/>
              </a:lnSpc>
            </a:pPr>
            <a:endParaRPr lang="en-US" sz="2000" b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31526" y="5616119"/>
            <a:ext cx="16834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ملاحظة</a:t>
            </a:r>
            <a:endParaRPr lang="ar-SA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320953" y="1126569"/>
            <a:ext cx="6578294" cy="5254228"/>
            <a:chOff x="-1219200" y="648080"/>
            <a:chExt cx="6578294" cy="5254228"/>
          </a:xfrm>
        </p:grpSpPr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4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00" y="648080"/>
              <a:ext cx="6578294" cy="5254228"/>
            </a:xfrm>
            <a:prstGeom prst="rect">
              <a:avLst/>
            </a:prstGeom>
          </p:spPr>
        </p:pic>
        <p:sp>
          <p:nvSpPr>
            <p:cNvPr id="10" name="مستطيل 9"/>
            <p:cNvSpPr/>
            <p:nvPr/>
          </p:nvSpPr>
          <p:spPr>
            <a:xfrm rot="21018591">
              <a:off x="180020" y="2409271"/>
              <a:ext cx="4361935" cy="26776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JO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استخدام خاصية </a:t>
              </a:r>
              <a:r>
                <a:rPr lang="en-US" sz="4200" b="1" cap="none" spc="0" dirty="0" err="1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dir</a:t>
              </a:r>
              <a:r>
                <a:rPr lang="ar-JO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ar-JO" sz="4200" b="1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في وسم </a:t>
              </a:r>
              <a:r>
                <a:rPr lang="en-US" sz="4200" b="1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&lt;body&gt;</a:t>
              </a:r>
              <a:endParaRPr lang="ar-JO" sz="42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/>
              <a:r>
                <a:rPr lang="ar-JO" sz="4200" b="1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سيغير اتجاه محتوى صفحة الويب كاملة.</a:t>
              </a:r>
              <a:endParaRPr lang="ar-SA" sz="4200" b="1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8380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74" y="323962"/>
            <a:ext cx="2711026" cy="85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89605" y="295870"/>
            <a:ext cx="3371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خاصية النمط</a:t>
            </a:r>
            <a:endParaRPr lang="ar-SA" sz="5400" b="1" dirty="0">
              <a:ln w="11430">
                <a:solidFill>
                  <a:srgbClr val="7030A0"/>
                </a:solidFill>
              </a:ln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57400" y="228600"/>
            <a:ext cx="213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style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524000"/>
            <a:ext cx="8915400" cy="6823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600" dirty="0" smtClean="0">
                <a:latin typeface="Times New Roman"/>
                <a:ea typeface="Calibri"/>
                <a:cs typeface="abo2sadam"/>
              </a:rPr>
              <a:t>تعد هذه الخاصية مسؤولة عن عدد من التأثيرات وهي :</a:t>
            </a:r>
            <a:endParaRPr lang="ar-JO" sz="3600" dirty="0" smtClean="0">
              <a:solidFill>
                <a:srgbClr val="FF0000"/>
              </a:solidFill>
              <a:latin typeface="Times New Roman"/>
              <a:ea typeface="Calibri"/>
              <a:cs typeface="abo2sadam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34145"/>
              </p:ext>
            </p:extLst>
          </p:nvPr>
        </p:nvGraphicFramePr>
        <p:xfrm>
          <a:off x="1752600" y="2514600"/>
          <a:ext cx="6096000" cy="31089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 smtClean="0">
                          <a:solidFill>
                            <a:srgbClr val="9900CC"/>
                          </a:solidFill>
                          <a:latin typeface="abo2sadam" pitchFamily="2" charset="-78"/>
                          <a:cs typeface="abo2sadam" pitchFamily="2" charset="-78"/>
                        </a:rPr>
                        <a:t>النمط </a:t>
                      </a:r>
                      <a:r>
                        <a:rPr lang="en-US" sz="2800" dirty="0" smtClean="0">
                          <a:solidFill>
                            <a:srgbClr val="9900CC"/>
                          </a:solidFill>
                          <a:latin typeface="+mj-lt"/>
                          <a:cs typeface="abo2sadam" pitchFamily="2" charset="-78"/>
                        </a:rPr>
                        <a:t>Style</a:t>
                      </a:r>
                      <a:endParaRPr lang="ar-SA" sz="2800" dirty="0">
                        <a:solidFill>
                          <a:srgbClr val="9900CC"/>
                        </a:solidFill>
                        <a:latin typeface="abo2sadam" pitchFamily="2" charset="-78"/>
                        <a:cs typeface="abo2sadam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 smtClean="0">
                          <a:solidFill>
                            <a:srgbClr val="9900CC"/>
                          </a:solidFill>
                          <a:latin typeface="abo2sadam" pitchFamily="2" charset="-78"/>
                          <a:cs typeface="abo2sadam" pitchFamily="2" charset="-78"/>
                        </a:rPr>
                        <a:t>الاستخدام</a:t>
                      </a:r>
                      <a:endParaRPr lang="ar-SA" sz="2800" dirty="0">
                        <a:solidFill>
                          <a:srgbClr val="9900CC"/>
                        </a:solidFill>
                        <a:latin typeface="abo2sadam" pitchFamily="2" charset="-78"/>
                        <a:cs typeface="abo2sadam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latin typeface="+mj-lt"/>
                          <a:cs typeface="abo2sadam" pitchFamily="2" charset="-78"/>
                        </a:rPr>
                        <a:t>Background-color</a:t>
                      </a:r>
                      <a:endParaRPr lang="ar-SA" sz="2800" dirty="0">
                        <a:latin typeface="+mj-lt"/>
                        <a:cs typeface="abo2sada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 smtClean="0">
                          <a:latin typeface="abo2sadam" pitchFamily="2" charset="-78"/>
                          <a:cs typeface="abo2sadam" pitchFamily="2" charset="-78"/>
                        </a:rPr>
                        <a:t>لون الخلفية</a:t>
                      </a:r>
                      <a:endParaRPr lang="ar-SA" sz="2800" dirty="0">
                        <a:latin typeface="abo2sadam" pitchFamily="2" charset="-78"/>
                        <a:cs typeface="abo2sada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latin typeface="+mj-lt"/>
                          <a:cs typeface="abo2sadam" pitchFamily="2" charset="-78"/>
                        </a:rPr>
                        <a:t>Color</a:t>
                      </a:r>
                      <a:endParaRPr lang="ar-SA" sz="2800" dirty="0">
                        <a:latin typeface="+mj-lt"/>
                        <a:cs typeface="abo2sada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 smtClean="0">
                          <a:latin typeface="abo2sadam" pitchFamily="2" charset="-78"/>
                          <a:cs typeface="abo2sadam" pitchFamily="2" charset="-78"/>
                        </a:rPr>
                        <a:t>لون الخط</a:t>
                      </a:r>
                      <a:endParaRPr lang="ar-SA" sz="2800" dirty="0">
                        <a:latin typeface="abo2sadam" pitchFamily="2" charset="-78"/>
                        <a:cs typeface="abo2sada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latin typeface="+mj-lt"/>
                          <a:cs typeface="abo2sadam" pitchFamily="2" charset="-78"/>
                        </a:rPr>
                        <a:t>Font-family</a:t>
                      </a:r>
                      <a:endParaRPr lang="ar-SA" sz="2800" dirty="0">
                        <a:latin typeface="+mj-lt"/>
                        <a:cs typeface="abo2sada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 smtClean="0">
                          <a:latin typeface="abo2sadam" pitchFamily="2" charset="-78"/>
                          <a:cs typeface="abo2sadam" pitchFamily="2" charset="-78"/>
                        </a:rPr>
                        <a:t>نوع الخط</a:t>
                      </a:r>
                      <a:endParaRPr lang="ar-SA" sz="2800" dirty="0">
                        <a:latin typeface="abo2sadam" pitchFamily="2" charset="-78"/>
                        <a:cs typeface="abo2sada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latin typeface="+mj-lt"/>
                          <a:cs typeface="abo2sadam" pitchFamily="2" charset="-78"/>
                        </a:rPr>
                        <a:t>Font-size</a:t>
                      </a:r>
                      <a:endParaRPr lang="ar-SA" sz="2800" dirty="0">
                        <a:latin typeface="+mj-lt"/>
                        <a:cs typeface="abo2sada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 smtClean="0">
                          <a:latin typeface="abo2sadam" pitchFamily="2" charset="-78"/>
                          <a:cs typeface="abo2sadam" pitchFamily="2" charset="-78"/>
                        </a:rPr>
                        <a:t>حجم الخط</a:t>
                      </a:r>
                      <a:endParaRPr lang="ar-SA" sz="2800" dirty="0">
                        <a:latin typeface="abo2sadam" pitchFamily="2" charset="-78"/>
                        <a:cs typeface="abo2sadam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>
                          <a:latin typeface="+mj-lt"/>
                          <a:cs typeface="abo2sadam" pitchFamily="2" charset="-78"/>
                        </a:rPr>
                        <a:t>Text-align</a:t>
                      </a:r>
                      <a:endParaRPr lang="ar-SA" sz="2800" dirty="0">
                        <a:latin typeface="+mj-lt"/>
                        <a:cs typeface="abo2sadam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dirty="0" smtClean="0">
                          <a:latin typeface="abo2sadam" pitchFamily="2" charset="-78"/>
                          <a:cs typeface="abo2sadam" pitchFamily="2" charset="-78"/>
                        </a:rPr>
                        <a:t>محاذاة النص</a:t>
                      </a:r>
                      <a:endParaRPr lang="ar-SA" sz="2800" dirty="0">
                        <a:latin typeface="abo2sadam" pitchFamily="2" charset="-78"/>
                        <a:cs typeface="abo2sadam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2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74" y="323962"/>
            <a:ext cx="2711026" cy="85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589605" y="295870"/>
            <a:ext cx="3371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>
                  <a:solidFill>
                    <a:srgbClr val="7030A0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خاصية النمط</a:t>
            </a:r>
            <a:endParaRPr lang="ar-SA" sz="5400" b="1" dirty="0">
              <a:ln w="11430">
                <a:solidFill>
                  <a:srgbClr val="7030A0"/>
                </a:solidFill>
              </a:ln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57400" y="228600"/>
            <a:ext cx="213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style</a:t>
            </a:r>
            <a:endParaRPr lang="ar-SA" sz="5400" b="1" dirty="0">
              <a:solidFill>
                <a:schemeClr val="bg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1524000"/>
            <a:ext cx="8915400" cy="1260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">
              <a:lnSpc>
                <a:spcPct val="115000"/>
              </a:lnSpc>
            </a:pPr>
            <a:r>
              <a:rPr lang="ar-JO" sz="36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تكتب الصيغة العامة لخاصية 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Style</a:t>
            </a:r>
            <a:r>
              <a:rPr lang="ar-JO" sz="36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 على النحو الآتي :</a:t>
            </a:r>
          </a:p>
          <a:p>
            <a:pPr indent="14605" algn="l">
              <a:lnSpc>
                <a:spcPct val="115000"/>
              </a:lnSpc>
            </a:pPr>
            <a:r>
              <a:rPr lang="en-US" sz="3000" dirty="0" smtClean="0">
                <a:solidFill>
                  <a:srgbClr val="0070C0"/>
                </a:solidFill>
                <a:latin typeface="+mj-lt"/>
                <a:ea typeface="Calibri"/>
                <a:cs typeface="abo2sadam"/>
              </a:rPr>
              <a:t>Style=“ </a:t>
            </a:r>
            <a:r>
              <a:rPr lang="en-US" sz="3000" dirty="0" smtClean="0">
                <a:solidFill>
                  <a:schemeClr val="accent6"/>
                </a:solidFill>
                <a:latin typeface="+mj-lt"/>
                <a:ea typeface="Calibri"/>
                <a:cs typeface="abo2sadam"/>
              </a:rPr>
              <a:t>style1:value1 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Calibri"/>
                <a:cs typeface="abo2sadam"/>
              </a:rPr>
              <a:t>; </a:t>
            </a:r>
            <a:r>
              <a:rPr lang="en-US" sz="3000" dirty="0" smtClean="0">
                <a:solidFill>
                  <a:srgbClr val="00A44A"/>
                </a:solidFill>
                <a:latin typeface="+mj-lt"/>
                <a:ea typeface="Calibri"/>
                <a:cs typeface="abo2sadam"/>
              </a:rPr>
              <a:t>style2:value2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Calibri"/>
                <a:cs typeface="abo2sadam"/>
              </a:rPr>
              <a:t> ;… ; </a:t>
            </a:r>
            <a:r>
              <a:rPr lang="en-US" sz="3000" dirty="0" err="1" smtClean="0">
                <a:solidFill>
                  <a:srgbClr val="FF00FF"/>
                </a:solidFill>
                <a:latin typeface="+mj-lt"/>
                <a:ea typeface="Calibri"/>
                <a:cs typeface="abo2sadam"/>
              </a:rPr>
              <a:t>styleN:ValueN</a:t>
            </a:r>
            <a:r>
              <a:rPr lang="en-US" sz="3000" dirty="0" smtClean="0">
                <a:solidFill>
                  <a:srgbClr val="FF00FF"/>
                </a:solidFill>
                <a:latin typeface="+mj-lt"/>
                <a:ea typeface="Calibri"/>
                <a:cs typeface="abo2sadam"/>
              </a:rPr>
              <a:t> 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Calibri"/>
                <a:cs typeface="abo2sadam"/>
              </a:rPr>
              <a:t>”</a:t>
            </a:r>
            <a:endParaRPr lang="ar-JO" sz="3000" dirty="0">
              <a:solidFill>
                <a:srgbClr val="0070C0"/>
              </a:solidFill>
              <a:latin typeface="+mj-lt"/>
              <a:ea typeface="Calibri"/>
              <a:cs typeface="abo2sadam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624" y="3048000"/>
            <a:ext cx="82677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b="1" spc="50" dirty="0" smtClean="0">
                <a:ln w="12700" cmpd="sng">
                  <a:solidFill>
                    <a:srgbClr val="9900CC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rgbClr val="CC99FF"/>
                  </a:glow>
                </a:effectLst>
                <a:latin typeface="abo2sadam" pitchFamily="2" charset="-78"/>
                <a:cs typeface="abo2sadam" pitchFamily="2" charset="-78"/>
              </a:rPr>
              <a:t>أمور يجب مراعاتها عند كتابة العناصر :</a:t>
            </a:r>
            <a:endParaRPr lang="ar-SA" sz="4400" b="1" spc="50" dirty="0">
              <a:ln w="12700" cmpd="sng">
                <a:solidFill>
                  <a:srgbClr val="9900CC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rgbClr val="CC99FF"/>
                </a:glo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962400"/>
            <a:ext cx="8534400" cy="76200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90000"/>
              </a:lnSpc>
            </a:pPr>
            <a:r>
              <a:rPr lang="ar-JO" sz="2400" dirty="0" smtClean="0">
                <a:ea typeface="Calibri"/>
                <a:cs typeface="abo2sadam"/>
              </a:rPr>
              <a:t>تحديد قيمة للنمط بعد علامة النقطتين الرأسيتين، على ان يكتب النمط وقيمته داخل علامتي تنصيص .</a:t>
            </a:r>
            <a:endParaRPr lang="ar-SA" sz="24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04800" y="4876800"/>
            <a:ext cx="8553448" cy="838200"/>
          </a:xfrm>
          <a:prstGeom prst="roundRect">
            <a:avLst/>
          </a:prstGeom>
          <a:solidFill>
            <a:srgbClr val="FFFFC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666875" indent="-1666875"/>
            <a:r>
              <a:rPr lang="ar-JO" sz="2400" dirty="0" smtClean="0">
                <a:latin typeface="Times New Roman"/>
                <a:ea typeface="Calibri"/>
                <a:cs typeface="abo2sadam"/>
              </a:rPr>
              <a:t>الفصل بين اكثر من نمطين بفاصلة منقوطة ( </a:t>
            </a:r>
            <a:r>
              <a:rPr lang="en-US" sz="2400" dirty="0" smtClean="0">
                <a:latin typeface="Times New Roman"/>
                <a:ea typeface="Calibri"/>
                <a:cs typeface="abo2sadam"/>
              </a:rPr>
              <a:t>;</a:t>
            </a:r>
            <a:r>
              <a:rPr lang="ar-JO" sz="2400" dirty="0" smtClean="0">
                <a:latin typeface="Times New Roman"/>
                <a:ea typeface="Calibri"/>
                <a:cs typeface="abo2sadam"/>
              </a:rPr>
              <a:t> )</a:t>
            </a:r>
            <a:endParaRPr lang="en-US" sz="1600" dirty="0">
              <a:effectLst/>
              <a:latin typeface="Times New Roman"/>
              <a:ea typeface="Calibri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28624" y="5867400"/>
            <a:ext cx="82677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858000" y="5867400"/>
            <a:ext cx="183832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J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itchFamily="2" charset="-78"/>
                <a:ea typeface="Calibri"/>
                <a:cs typeface="abo2sadam" pitchFamily="2" charset="-78"/>
              </a:rPr>
              <a:t>مثال</a:t>
            </a:r>
            <a:r>
              <a:rPr lang="ar-J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 : </a:t>
            </a:r>
            <a:endParaRPr lang="ar-S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52400" y="6019800"/>
            <a:ext cx="755713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3000" dirty="0" smtClean="0">
                <a:solidFill>
                  <a:srgbClr val="3174C5"/>
                </a:solidFill>
                <a:latin typeface="+mj-lt"/>
                <a:cs typeface="abo2sadam" pitchFamily="2" charset="-78"/>
              </a:rPr>
              <a:t>Style= </a:t>
            </a:r>
            <a:r>
              <a:rPr lang="en-US" sz="3000" dirty="0" smtClean="0">
                <a:solidFill>
                  <a:schemeClr val="accent1"/>
                </a:solidFill>
                <a:latin typeface="+mj-lt"/>
                <a:cs typeface="abo2sadam" pitchFamily="2" charset="-78"/>
              </a:rPr>
              <a:t>“</a:t>
            </a:r>
            <a:r>
              <a:rPr lang="en-US" sz="3000" dirty="0" smtClean="0">
                <a:solidFill>
                  <a:srgbClr val="FFC000"/>
                </a:solidFill>
                <a:latin typeface="+mj-lt"/>
                <a:cs typeface="abo2sadam" pitchFamily="2" charset="-78"/>
              </a:rPr>
              <a:t>  </a:t>
            </a:r>
            <a:r>
              <a:rPr lang="en-US" sz="3000" dirty="0" err="1" smtClean="0">
                <a:solidFill>
                  <a:srgbClr val="FFC000"/>
                </a:solidFill>
                <a:latin typeface="+mj-lt"/>
                <a:cs typeface="abo2sadam" pitchFamily="2" charset="-78"/>
              </a:rPr>
              <a:t>text-align:center</a:t>
            </a:r>
            <a:r>
              <a:rPr lang="en-US" sz="3000" dirty="0" smtClean="0">
                <a:solidFill>
                  <a:srgbClr val="FFC000"/>
                </a:solidFill>
                <a:latin typeface="+mj-lt"/>
                <a:cs typeface="abo2sadam" pitchFamily="2" charset="-78"/>
              </a:rPr>
              <a:t>  </a:t>
            </a:r>
            <a:r>
              <a:rPr lang="en-US" sz="3000" dirty="0" smtClean="0">
                <a:solidFill>
                  <a:srgbClr val="3174C5"/>
                </a:solidFill>
                <a:latin typeface="+mj-lt"/>
                <a:cs typeface="abo2sadam" pitchFamily="2" charset="-78"/>
              </a:rPr>
              <a:t>;  </a:t>
            </a:r>
            <a:r>
              <a:rPr lang="en-US" sz="3000" dirty="0" smtClean="0">
                <a:solidFill>
                  <a:srgbClr val="00B050"/>
                </a:solidFill>
                <a:latin typeface="+mj-lt"/>
                <a:cs typeface="abo2sadam" pitchFamily="2" charset="-78"/>
              </a:rPr>
              <a:t>font-size: 18px </a:t>
            </a:r>
            <a:r>
              <a:rPr lang="en-US" sz="3000" dirty="0" smtClean="0">
                <a:solidFill>
                  <a:srgbClr val="3174C5"/>
                </a:solidFill>
                <a:latin typeface="+mj-lt"/>
                <a:cs typeface="abo2sadam" pitchFamily="2" charset="-78"/>
              </a:rPr>
              <a:t>“</a:t>
            </a:r>
            <a:endParaRPr lang="ar-SA" sz="3000" dirty="0">
              <a:solidFill>
                <a:srgbClr val="3174C5"/>
              </a:solidFill>
              <a:latin typeface="+mj-lt"/>
              <a:cs typeface="abo2sadam" pitchFamily="2" charset="-78"/>
            </a:endParaRPr>
          </a:p>
          <a:p>
            <a:pPr algn="l"/>
            <a:endParaRPr lang="ar-S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62020" y="76200"/>
            <a:ext cx="62199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الألوان في لغة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HTML</a:t>
            </a:r>
            <a:endParaRPr lang="ar-S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6200" y="1146147"/>
            <a:ext cx="8915400" cy="17494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115000"/>
              </a:lnSpc>
            </a:pPr>
            <a:r>
              <a:rPr lang="ar-JO" sz="3200" dirty="0" smtClean="0">
                <a:latin typeface="Times New Roman"/>
                <a:ea typeface="Calibri"/>
                <a:cs typeface="abo2sadam"/>
              </a:rPr>
              <a:t>تستخدم الألوان لإضافة طابع جمالي على صفحات الويب مثل خلفيات الصفحة ولون النص وغيرها.</a:t>
            </a:r>
          </a:p>
          <a:p>
            <a:pPr indent="14605" algn="justLow">
              <a:lnSpc>
                <a:spcPct val="115000"/>
              </a:lnSpc>
            </a:pP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ولاختيار اللون طريقتان هما :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228600" y="2869964"/>
            <a:ext cx="9356340" cy="1411768"/>
            <a:chOff x="228600" y="2869964"/>
            <a:chExt cx="9356340" cy="1411768"/>
          </a:xfrm>
        </p:grpSpPr>
        <p:pic>
          <p:nvPicPr>
            <p:cNvPr id="4098" name="Picture 2" descr="D:\New folder\New folder (2)\خلفيات بوربوينت\origami_banners_2129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6" b="25000" l="6545" r="701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9" b="79445"/>
            <a:stretch/>
          </p:blipFill>
          <p:spPr bwMode="auto">
            <a:xfrm flipH="1">
              <a:off x="228600" y="2869964"/>
              <a:ext cx="9356340" cy="141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ربع نص 3"/>
            <p:cNvSpPr txBox="1"/>
            <p:nvPr/>
          </p:nvSpPr>
          <p:spPr>
            <a:xfrm>
              <a:off x="685800" y="3210580"/>
              <a:ext cx="76962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JO" sz="2800" b="1" dirty="0" smtClean="0"/>
                <a:t>اختيار اسم اللون، مثاله : الأسود </a:t>
              </a:r>
              <a:r>
                <a:rPr lang="en-US" sz="2800" b="1" dirty="0" smtClean="0"/>
                <a:t>(black)</a:t>
              </a:r>
              <a:r>
                <a:rPr lang="ar-JO" sz="2800" b="1" dirty="0" smtClean="0"/>
                <a:t>، الأصفر </a:t>
              </a:r>
              <a:r>
                <a:rPr lang="en-US" sz="2800" b="1" dirty="0" smtClean="0"/>
                <a:t>(yellow)</a:t>
              </a:r>
              <a:endParaRPr lang="ar-SA" sz="2800" b="1" dirty="0"/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76200" y="4120832"/>
            <a:ext cx="9525000" cy="1289368"/>
            <a:chOff x="76200" y="4120832"/>
            <a:chExt cx="9525000" cy="128936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901" b="100000" l="994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20"/>
            <a:stretch/>
          </p:blipFill>
          <p:spPr bwMode="auto">
            <a:xfrm flipH="1">
              <a:off x="152400" y="4120832"/>
              <a:ext cx="9448800" cy="1289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76200" y="4276672"/>
              <a:ext cx="82296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JO" sz="2800" b="1" dirty="0" smtClean="0"/>
                <a:t>اختيار رمز اللون، مثاله: الأسود </a:t>
              </a:r>
              <a:r>
                <a:rPr lang="en-US" sz="2600" b="1" dirty="0" smtClean="0"/>
                <a:t>(#000000)</a:t>
              </a:r>
              <a:r>
                <a:rPr lang="ar-JO" sz="2800" b="1" dirty="0" smtClean="0"/>
                <a:t>، الأبيض </a:t>
              </a:r>
              <a:r>
                <a:rPr lang="en-US" sz="2600" b="1" dirty="0" smtClean="0"/>
                <a:t>(#FFFFFF)</a:t>
              </a:r>
              <a:endParaRPr lang="ar-SA" sz="2600" b="1" dirty="0"/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0" y="5344180"/>
            <a:ext cx="769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00A44A"/>
                </a:solidFill>
              </a:rPr>
              <a:t>&lt;body  style=“</a:t>
            </a:r>
            <a:r>
              <a:rPr lang="en-US" sz="3200" b="1" dirty="0" err="1" smtClean="0">
                <a:solidFill>
                  <a:srgbClr val="00A44A"/>
                </a:solidFill>
              </a:rPr>
              <a:t>background-color:blue</a:t>
            </a:r>
            <a:r>
              <a:rPr lang="en-US" sz="3200" b="1" dirty="0" smtClean="0">
                <a:solidFill>
                  <a:srgbClr val="00A44A"/>
                </a:solidFill>
              </a:rPr>
              <a:t> “ &gt;</a:t>
            </a:r>
            <a:endParaRPr lang="ar-SA" sz="3200" b="1" dirty="0">
              <a:solidFill>
                <a:srgbClr val="00A44A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4800" y="5877580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8409"/>
                </a:solidFill>
              </a:rPr>
              <a:t>&lt;body  style=“background-color:#143D8D “ &gt;</a:t>
            </a:r>
            <a:endParaRPr lang="ar-SA" sz="3200" b="1" dirty="0">
              <a:solidFill>
                <a:srgbClr val="FF8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ne\Desktop\52528684_2134046866676469_72494476994585559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2" t="7653" r="2633" b="8028"/>
          <a:stretch/>
        </p:blipFill>
        <p:spPr bwMode="auto">
          <a:xfrm>
            <a:off x="1249680" y="1295400"/>
            <a:ext cx="6522720" cy="4108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13695" y="76200"/>
            <a:ext cx="57166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قائمة بعض الألوان وأرقامها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2400" y="5677626"/>
            <a:ext cx="8915400" cy="10279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14605" algn="justLow">
              <a:lnSpc>
                <a:spcPct val="95000"/>
              </a:lnSpc>
            </a:pPr>
            <a:r>
              <a:rPr lang="ar-JO" sz="3200" dirty="0" smtClean="0">
                <a:solidFill>
                  <a:srgbClr val="FF0000"/>
                </a:solidFill>
                <a:latin typeface="Times New Roman"/>
                <a:ea typeface="Calibri"/>
                <a:cs typeface="abo2sadam"/>
              </a:rPr>
              <a:t>وهناك الكثير من المواقع المتخصصة التي تساعد على اختيار رمز اللون المناسب مثل : </a:t>
            </a:r>
            <a:r>
              <a:rPr lang="en-US" sz="3200" dirty="0" smtClean="0">
                <a:latin typeface="Times New Roman"/>
                <a:ea typeface="Calibri"/>
                <a:cs typeface="abo2sadam"/>
              </a:rPr>
              <a:t>https://color.adobe.com</a:t>
            </a:r>
            <a:endParaRPr lang="ar-JO" sz="3200" dirty="0" smtClean="0">
              <a:latin typeface="Times New Roman"/>
              <a:ea typeface="Calibri"/>
              <a:cs typeface="abo2sadam"/>
            </a:endParaRPr>
          </a:p>
        </p:txBody>
      </p:sp>
    </p:spTree>
    <p:extLst>
      <p:ext uri="{BB962C8B-B14F-4D97-AF65-F5344CB8AC3E}">
        <p14:creationId xmlns:p14="http://schemas.microsoft.com/office/powerpoint/2010/main" val="26261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97950" y="259080"/>
            <a:ext cx="5061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تعريف لغة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HTML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8600" y="1274743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dirty="0" smtClean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هي  </a:t>
            </a:r>
            <a:r>
              <a:rPr lang="ar-JO" sz="4000" dirty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إحدى لغات الحاسوب المتخصصة بإنشاء صفحات الويب، وتسمى أيضاً لغة توصيف النص </a:t>
            </a:r>
            <a:r>
              <a:rPr lang="ar-JO" sz="4000" dirty="0" smtClean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التشعبي 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+mj-cs"/>
              </a:rPr>
              <a:t>Hypertext Markup Language</a:t>
            </a:r>
            <a:r>
              <a:rPr lang="ar-JO" sz="4000" b="1" dirty="0" smtClean="0">
                <a:solidFill>
                  <a:srgbClr val="FF0000"/>
                </a:solidFill>
                <a:latin typeface="+mj-lt"/>
                <a:cs typeface="abo2sadam" pitchFamily="2" charset="-78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cs typeface="abo2sadam" pitchFamily="2" charset="-78"/>
              </a:rPr>
              <a:t> </a:t>
            </a:r>
            <a:endParaRPr lang="ar-SA" sz="4000" dirty="0">
              <a:solidFill>
                <a:srgbClr val="FF0000"/>
              </a:solidFill>
              <a:latin typeface="+mj-lt"/>
              <a:cs typeface="abo2sadam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02090" y="3459301"/>
            <a:ext cx="4817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000" b="1" u="sng" dirty="0">
                <a:solidFill>
                  <a:schemeClr val="tx2"/>
                </a:solidFill>
                <a:latin typeface="abo2sadam" pitchFamily="2" charset="-78"/>
                <a:cs typeface="abo2sadam" pitchFamily="2" charset="-78"/>
              </a:rPr>
              <a:t>النص التشعبي </a:t>
            </a:r>
            <a:r>
              <a:rPr lang="ar-JO" sz="4000" b="1" u="sng" dirty="0">
                <a:latin typeface="abo2sadam" pitchFamily="2" charset="-78"/>
                <a:cs typeface="abo2sadam" pitchFamily="2" charset="-78"/>
              </a:rPr>
              <a:t>:</a:t>
            </a:r>
            <a:r>
              <a:rPr lang="ar-JO" sz="4000" b="1" dirty="0">
                <a:latin typeface="abo2sadam" pitchFamily="2" charset="-78"/>
                <a:cs typeface="abo2sadam" pitchFamily="2" charset="-78"/>
              </a:rPr>
              <a:t> </a:t>
            </a:r>
            <a:r>
              <a:rPr lang="ar-JO" sz="4000" dirty="0">
                <a:latin typeface="abo2sadam" pitchFamily="2" charset="-78"/>
                <a:cs typeface="abo2sadam" pitchFamily="2" charset="-78"/>
              </a:rPr>
              <a:t>هو النص الذي يظهر في صفحة الويب وعن طريقه يمكن التنقل بين صفحات الويب على شبكة الانترنت .</a:t>
            </a:r>
            <a:endParaRPr lang="en-US" sz="4000" dirty="0"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-603" r="7247" b="603"/>
          <a:stretch/>
        </p:blipFill>
        <p:spPr bwMode="auto">
          <a:xfrm>
            <a:off x="293809" y="3769995"/>
            <a:ext cx="3808281" cy="2554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رسم تخطيطي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883295"/>
              </p:ext>
            </p:extLst>
          </p:nvPr>
        </p:nvGraphicFramePr>
        <p:xfrm>
          <a:off x="990600" y="533400"/>
          <a:ext cx="7391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ربع نص 361"/>
          <p:cNvSpPr txBox="1">
            <a:spLocks/>
          </p:cNvSpPr>
          <p:nvPr/>
        </p:nvSpPr>
        <p:spPr>
          <a:xfrm>
            <a:off x="7556500" y="2133600"/>
            <a:ext cx="1511300" cy="8858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57150" algn="justLow" rtl="1">
              <a:spcBef>
                <a:spcPts val="0"/>
              </a:spcBef>
              <a:spcAft>
                <a:spcPts val="0"/>
              </a:spcAft>
            </a:pPr>
            <a:r>
              <a:rPr lang="ar-JO" sz="2800" dirty="0">
                <a:effectLst/>
                <a:latin typeface="Times New Roman"/>
                <a:ea typeface="Calibri"/>
                <a:cs typeface="AL-Hor"/>
              </a:rPr>
              <a:t>عن طريق تصميم المواقع العربية.</a:t>
            </a:r>
            <a:endParaRPr lang="en-US" sz="2000" dirty="0">
              <a:effectLst/>
              <a:latin typeface="Times New Roman"/>
              <a:ea typeface="Calibri"/>
            </a:endParaRPr>
          </a:p>
        </p:txBody>
      </p:sp>
      <p:sp>
        <p:nvSpPr>
          <p:cNvPr id="9" name="مربع نص 363"/>
          <p:cNvSpPr txBox="1">
            <a:spLocks/>
          </p:cNvSpPr>
          <p:nvPr/>
        </p:nvSpPr>
        <p:spPr>
          <a:xfrm>
            <a:off x="76200" y="1981200"/>
            <a:ext cx="1657350" cy="15240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57150" algn="justLow" rtl="1">
              <a:spcBef>
                <a:spcPts val="0"/>
              </a:spcBef>
              <a:spcAft>
                <a:spcPts val="0"/>
              </a:spcAft>
            </a:pPr>
            <a:r>
              <a:rPr lang="ar-JO" sz="2800" dirty="0">
                <a:effectLst/>
                <a:latin typeface="Times New Roman"/>
                <a:ea typeface="Calibri"/>
                <a:cs typeface="AL-Hor"/>
              </a:rPr>
              <a:t>تستطيع جميع المتصفحات عرض الصفحة المصممة بلغة </a:t>
            </a:r>
            <a:r>
              <a:rPr lang="en-US" sz="3200" dirty="0">
                <a:effectLst/>
                <a:latin typeface="Arial"/>
                <a:ea typeface="Calibri"/>
              </a:rPr>
              <a:t>HTML</a:t>
            </a:r>
            <a:endParaRPr lang="en-US" sz="2000" dirty="0">
              <a:effectLst/>
              <a:latin typeface="Times New Roman"/>
              <a:ea typeface="Calibri"/>
            </a:endParaRPr>
          </a:p>
        </p:txBody>
      </p:sp>
      <p:sp>
        <p:nvSpPr>
          <p:cNvPr id="10" name="مربع نص 360"/>
          <p:cNvSpPr txBox="1">
            <a:spLocks/>
          </p:cNvSpPr>
          <p:nvPr/>
        </p:nvSpPr>
        <p:spPr>
          <a:xfrm>
            <a:off x="5666740" y="4905832"/>
            <a:ext cx="2755900" cy="838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JO" sz="2800" dirty="0">
                <a:effectLst/>
                <a:latin typeface="Times New Roman"/>
                <a:ea typeface="Calibri"/>
                <a:cs typeface="AL-Hor"/>
              </a:rPr>
              <a:t>وعادة ما يكون مرفقاً مجاناً مع جميع أنظمة التشغيل</a:t>
            </a:r>
            <a:endParaRPr lang="en-US" sz="2000" dirty="0"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362200" cy="1658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810000" y="685800"/>
            <a:ext cx="198120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JO" sz="2800" dirty="0">
                <a:solidFill>
                  <a:sysClr val="windowText" lastClr="000000"/>
                </a:solidFill>
                <a:latin typeface="abo2sadam" pitchFamily="2" charset="-78"/>
                <a:cs typeface="abo2sadam" pitchFamily="2" charset="-78"/>
              </a:rPr>
              <a:t>سهولة التعلم والاستخدام</a:t>
            </a:r>
            <a:endParaRPr lang="ar-SA" sz="2800" dirty="0">
              <a:solidFill>
                <a:sysClr val="windowText" lastClr="000000"/>
              </a:solidFill>
              <a:latin typeface="abo2sadam" pitchFamily="2" charset="-78"/>
              <a:cs typeface="abo2sadam" pitchFamily="2" charset="-78"/>
            </a:endParaRPr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5904717" y="2697599"/>
            <a:ext cx="1562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JO" sz="2800" dirty="0">
                <a:solidFill>
                  <a:sysClr val="windowText" lastClr="000000"/>
                </a:solidFill>
                <a:latin typeface="abo2sadam" pitchFamily="2" charset="-78"/>
                <a:cs typeface="abo2sadam" pitchFamily="2" charset="-78"/>
              </a:rPr>
              <a:t>تدعم اللغة العربية</a:t>
            </a:r>
            <a:endParaRPr lang="ar-SA" sz="2800" dirty="0">
              <a:solidFill>
                <a:sysClr val="windowText" lastClr="000000"/>
              </a:solidFill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866900" y="2452807"/>
            <a:ext cx="18669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JO" sz="2800" dirty="0">
                <a:solidFill>
                  <a:sysClr val="windowText" lastClr="000000"/>
                </a:solidFill>
                <a:latin typeface="abo2sadam" pitchFamily="2" charset="-78"/>
                <a:cs typeface="abo2sadam" pitchFamily="2" charset="-78"/>
              </a:rPr>
              <a:t>تستطيع عرضها جميع المتصفحات</a:t>
            </a:r>
            <a:endParaRPr lang="ar-SA" sz="2800" dirty="0">
              <a:solidFill>
                <a:sysClr val="windowText" lastClr="000000"/>
              </a:solidFill>
              <a:latin typeface="abo2sadam" pitchFamily="2" charset="-78"/>
              <a:cs typeface="abo2sadam" pitchFamily="2" charset="-78"/>
            </a:endParaRPr>
          </a:p>
          <a:p>
            <a:pPr algn="ctr"/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970880" y="4494014"/>
            <a:ext cx="1659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JO" sz="2800" dirty="0">
                <a:solidFill>
                  <a:sysClr val="windowText" lastClr="000000"/>
                </a:solidFill>
                <a:latin typeface="abo2sadam" pitchFamily="2" charset="-78"/>
                <a:cs typeface="abo2sadam" pitchFamily="2" charset="-78"/>
              </a:rPr>
              <a:t>تحرر بأي محرر نصوص</a:t>
            </a:r>
            <a:endParaRPr lang="ar-SA" sz="2800" dirty="0">
              <a:solidFill>
                <a:sysClr val="windowText" lastClr="000000"/>
              </a:solidFill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2052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198990"/>
            <a:ext cx="11096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48687" y="259080"/>
            <a:ext cx="55595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مكونات لغات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HTML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8600" y="1274743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000" b="1" dirty="0"/>
              <a:t>تتكون لغة </a:t>
            </a:r>
            <a:r>
              <a:rPr lang="en-US" sz="4000" b="1" dirty="0"/>
              <a:t>HTML</a:t>
            </a:r>
            <a:r>
              <a:rPr lang="ar-JO" sz="4000" b="1" dirty="0"/>
              <a:t> من مجموعة من الوسوم </a:t>
            </a:r>
            <a:r>
              <a:rPr lang="en-US" sz="4000" b="1" dirty="0"/>
              <a:t>Tags</a:t>
            </a:r>
            <a:r>
              <a:rPr lang="ar-JO" sz="4000" b="1" dirty="0"/>
              <a:t> التي تستخدم لإظهار محتويات صفحة الويب على شاشة المتصفح.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4724400" cy="314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775989" y="487530"/>
            <a:ext cx="43483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7200" b="1" spc="5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bo2sadam" pitchFamily="2" charset="-78"/>
                <a:cs typeface="abo2sadam" pitchFamily="2" charset="-78"/>
              </a:rPr>
              <a:t>الوسوم </a:t>
            </a:r>
            <a:r>
              <a:rPr lang="en-US" sz="7200" b="1" spc="5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cs typeface="abo2sadam" pitchFamily="2" charset="-78"/>
              </a:rPr>
              <a:t>Tags</a:t>
            </a:r>
            <a:endParaRPr lang="ar-SA" sz="7200" b="1" spc="50" dirty="0">
              <a:ln w="12700" cmpd="sng">
                <a:solidFill>
                  <a:srgbClr val="0070C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cs typeface="abo2sadam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1" y="1925954"/>
            <a:ext cx="9144001" cy="5632311"/>
          </a:xfrm>
          <a:prstGeom prst="rect">
            <a:avLst/>
          </a:prstGeom>
          <a:solidFill>
            <a:srgbClr val="FFFFFF"/>
          </a:solidFill>
          <a:effectLst>
            <a:softEdge rad="12700"/>
          </a:effectLst>
        </p:spPr>
        <p:txBody>
          <a:bodyPr wrap="square" rtlCol="1">
            <a:spAutoFit/>
          </a:bodyPr>
          <a:lstStyle/>
          <a:p>
            <a:r>
              <a:rPr lang="ar-JO" sz="4000" dirty="0">
                <a:solidFill>
                  <a:schemeClr val="tx2"/>
                </a:solidFill>
                <a:latin typeface="abo2sadam" pitchFamily="2" charset="-78"/>
                <a:cs typeface="abo2sadam" pitchFamily="2" charset="-78"/>
              </a:rPr>
              <a:t>هي مجموعة من الرموز التي تتيح عرض النصوص والصور والجداول وغيرها باستخدام متصفح الانترنت</a:t>
            </a:r>
            <a:r>
              <a:rPr lang="ar-JO" sz="4000" dirty="0" smtClean="0">
                <a:solidFill>
                  <a:schemeClr val="tx2"/>
                </a:solidFill>
                <a:latin typeface="abo2sadam" pitchFamily="2" charset="-78"/>
                <a:cs typeface="abo2sadam" pitchFamily="2" charset="-78"/>
              </a:rPr>
              <a:t>.</a:t>
            </a:r>
          </a:p>
          <a:p>
            <a:endParaRPr lang="ar-JO" sz="2000" dirty="0" smtClean="0">
              <a:solidFill>
                <a:schemeClr val="tx2"/>
              </a:solidFill>
              <a:latin typeface="abo2sadam" pitchFamily="2" charset="-78"/>
              <a:cs typeface="abo2sadam" pitchFamily="2" charset="-78"/>
            </a:endParaRPr>
          </a:p>
          <a:p>
            <a:endParaRPr lang="ar-JO" sz="1600" dirty="0">
              <a:solidFill>
                <a:schemeClr val="tx2"/>
              </a:solidFill>
              <a:latin typeface="abo2sadam" pitchFamily="2" charset="-78"/>
              <a:cs typeface="abo2sadam" pitchFamily="2" charset="-78"/>
            </a:endParaRPr>
          </a:p>
          <a:p>
            <a:pPr marL="571500" indent="-571500">
              <a:buFont typeface="Wingdings 2" pitchFamily="18" charset="2"/>
              <a:buChar char="ê"/>
            </a:pPr>
            <a:r>
              <a:rPr lang="ar-JO" sz="4000" b="1" u="sng" dirty="0" smtClean="0">
                <a:solidFill>
                  <a:srgbClr val="0070C0"/>
                </a:solidFill>
                <a:latin typeface="abo2sadam" pitchFamily="2" charset="-78"/>
                <a:cs typeface="abo2sadam" pitchFamily="2" charset="-78"/>
              </a:rPr>
              <a:t>الوسوم </a:t>
            </a:r>
            <a:r>
              <a:rPr lang="ar-JO" sz="4000" b="1" u="sng" dirty="0">
                <a:solidFill>
                  <a:srgbClr val="0070C0"/>
                </a:solidFill>
                <a:latin typeface="abo2sadam" pitchFamily="2" charset="-78"/>
                <a:cs typeface="abo2sadam" pitchFamily="2" charset="-78"/>
              </a:rPr>
              <a:t>نوعان : </a:t>
            </a:r>
            <a:r>
              <a:rPr lang="ar-JO" sz="4000" dirty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وسم بداية ووسم نهاية ،</a:t>
            </a:r>
            <a:r>
              <a:rPr lang="ar-JO" sz="4000" dirty="0">
                <a:solidFill>
                  <a:srgbClr val="0070C0"/>
                </a:solidFill>
                <a:latin typeface="abo2sadam" pitchFamily="2" charset="-78"/>
                <a:cs typeface="abo2sadam" pitchFamily="2" charset="-78"/>
              </a:rPr>
              <a:t> </a:t>
            </a:r>
            <a:r>
              <a:rPr lang="ar-JO" sz="4000" dirty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في وسم البداية يكتب اسم الوسم بين إشارتي أكبر </a:t>
            </a:r>
            <a:r>
              <a:rPr lang="ar-JO" sz="4000" dirty="0" smtClean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&gt; و </a:t>
            </a:r>
            <a:r>
              <a:rPr lang="ar-JO" sz="4000" dirty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أصغر </a:t>
            </a:r>
            <a:r>
              <a:rPr lang="ar-JO" sz="4000" dirty="0" smtClean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&lt;   فيصبح هكذا   </a:t>
            </a:r>
            <a:r>
              <a:rPr lang="en-US" sz="4000" dirty="0" smtClean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&lt;</a:t>
            </a:r>
            <a:r>
              <a:rPr lang="en-US" sz="4000" dirty="0" smtClean="0">
                <a:solidFill>
                  <a:srgbClr val="00B050"/>
                </a:solidFill>
                <a:latin typeface="+mj-lt"/>
              </a:rPr>
              <a:t>tag name</a:t>
            </a:r>
            <a:r>
              <a:rPr lang="en-US" sz="4000" dirty="0" smtClean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&gt;</a:t>
            </a:r>
            <a:r>
              <a:rPr lang="ar-JO" sz="4000" dirty="0" smtClean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،</a:t>
            </a:r>
          </a:p>
          <a:p>
            <a:r>
              <a:rPr lang="ar-JO" sz="4000" dirty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 </a:t>
            </a:r>
            <a:r>
              <a:rPr lang="ar-JO" sz="4000" dirty="0" smtClean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  </a:t>
            </a:r>
            <a:r>
              <a:rPr lang="ar-JO" sz="4000" dirty="0" smtClean="0">
                <a:solidFill>
                  <a:srgbClr val="0070C0"/>
                </a:solidFill>
                <a:latin typeface="abo2sadam" pitchFamily="2" charset="-78"/>
                <a:cs typeface="abo2sadam" pitchFamily="2" charset="-78"/>
              </a:rPr>
              <a:t> </a:t>
            </a:r>
            <a:r>
              <a:rPr lang="ar-JO" sz="4000" dirty="0" smtClean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وفي </a:t>
            </a:r>
            <a:r>
              <a:rPr lang="ar-JO" sz="4000" dirty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وسوم النهاية تضاف الشرطة الأمامية قبل </a:t>
            </a:r>
            <a:endParaRPr lang="ar-JO" sz="4000" dirty="0" smtClean="0">
              <a:solidFill>
                <a:schemeClr val="accent6">
                  <a:lumMod val="75000"/>
                </a:schemeClr>
              </a:solidFill>
              <a:latin typeface="abo2sadam" pitchFamily="2" charset="-78"/>
              <a:cs typeface="abo2sadam" pitchFamily="2" charset="-78"/>
            </a:endParaRPr>
          </a:p>
          <a:p>
            <a:r>
              <a:rPr lang="ar-JO" sz="4000" dirty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 </a:t>
            </a:r>
            <a:r>
              <a:rPr lang="ar-JO" sz="4000" dirty="0" smtClean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   اسم </a:t>
            </a:r>
            <a:r>
              <a:rPr lang="ar-JO" sz="4000" dirty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الوسم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&lt;/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bo2sadam" pitchFamily="2" charset="-78"/>
              </a:rPr>
              <a:t>tag name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&gt;</a:t>
            </a:r>
            <a:r>
              <a:rPr lang="ar-JO" sz="4000" dirty="0">
                <a:solidFill>
                  <a:schemeClr val="accent6">
                    <a:lumMod val="75000"/>
                  </a:schemeClr>
                </a:solidFill>
                <a:latin typeface="abo2sadam" pitchFamily="2" charset="-78"/>
                <a:cs typeface="abo2sadam" pitchFamily="2" charset="-78"/>
              </a:rPr>
              <a:t>.</a:t>
            </a:r>
            <a:r>
              <a:rPr lang="ar-JO" sz="4000" dirty="0">
                <a:solidFill>
                  <a:srgbClr val="0070C0"/>
                </a:solidFill>
                <a:latin typeface="abo2sadam" pitchFamily="2" charset="-78"/>
                <a:cs typeface="abo2sadam" pitchFamily="2" charset="-78"/>
              </a:rPr>
              <a:t> </a:t>
            </a:r>
            <a:endParaRPr lang="en-US" sz="4000" dirty="0">
              <a:solidFill>
                <a:srgbClr val="0070C0"/>
              </a:solidFill>
              <a:latin typeface="abo2sadam" pitchFamily="2" charset="-78"/>
              <a:cs typeface="abo2sadam" pitchFamily="2" charset="-78"/>
            </a:endParaRPr>
          </a:p>
          <a:p>
            <a:endParaRPr lang="en-US" sz="4000" dirty="0">
              <a:solidFill>
                <a:schemeClr val="tx2"/>
              </a:solidFill>
              <a:latin typeface="abo2sadam" pitchFamily="2" charset="-78"/>
              <a:cs typeface="abo2sadam" pitchFamily="2" charset="-78"/>
            </a:endParaRPr>
          </a:p>
        </p:txBody>
      </p:sp>
      <p:pic>
        <p:nvPicPr>
          <p:cNvPr id="4098" name="Picture 2" descr="D:\New folder\New folder (2)\خلفيات بوربوينت\free pic\HTML\1_28-1lYrYTQoLhi87mllgB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r="16200"/>
          <a:stretch/>
        </p:blipFill>
        <p:spPr bwMode="auto">
          <a:xfrm>
            <a:off x="609600" y="161925"/>
            <a:ext cx="267462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New folder\New folder (2)\خلفيات بوربوينت\free pic\healthcare-medical-background-with-hexagonal-geometric-shapes_1017-1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919162"/>
            <a:ext cx="8448675" cy="5481638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6035042" y="1676400"/>
            <a:ext cx="2286000" cy="1143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وسم بداية</a:t>
            </a:r>
            <a:endParaRPr lang="ar-SA" sz="3600" dirty="0">
              <a:solidFill>
                <a:srgbClr val="FF0000"/>
              </a:solidFill>
              <a:latin typeface="abo2sadam" pitchFamily="2" charset="-78"/>
              <a:cs typeface="abo2sadam" pitchFamily="2" charset="-78"/>
            </a:endParaRPr>
          </a:p>
        </p:txBody>
      </p:sp>
      <p:grpSp>
        <p:nvGrpSpPr>
          <p:cNvPr id="2065" name="مجموعة 2064"/>
          <p:cNvGrpSpPr/>
          <p:nvPr/>
        </p:nvGrpSpPr>
        <p:grpSpPr>
          <a:xfrm>
            <a:off x="1219200" y="1707058"/>
            <a:ext cx="4800602" cy="2998292"/>
            <a:chOff x="533400" y="1421308"/>
            <a:chExt cx="4800602" cy="2998292"/>
          </a:xfrm>
        </p:grpSpPr>
        <p:cxnSp>
          <p:nvCxnSpPr>
            <p:cNvPr id="6" name="رابط مستقيم 5"/>
            <p:cNvCxnSpPr/>
            <p:nvPr/>
          </p:nvCxnSpPr>
          <p:spPr>
            <a:xfrm flipH="1" flipV="1">
              <a:off x="1150859" y="1421308"/>
              <a:ext cx="4183143" cy="54084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flipH="1">
              <a:off x="1150859" y="1962150"/>
              <a:ext cx="4183142" cy="9525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flipH="1">
              <a:off x="1371600" y="1981200"/>
              <a:ext cx="3962400" cy="61704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/>
            <p:cNvCxnSpPr/>
            <p:nvPr/>
          </p:nvCxnSpPr>
          <p:spPr>
            <a:xfrm flipH="1">
              <a:off x="990600" y="1954708"/>
              <a:ext cx="4275062" cy="179814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/>
            <p:cNvCxnSpPr/>
            <p:nvPr/>
          </p:nvCxnSpPr>
          <p:spPr>
            <a:xfrm flipH="1">
              <a:off x="533400" y="1981200"/>
              <a:ext cx="4800600" cy="24384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ستطيل مستدير الزوايا 25"/>
          <p:cNvSpPr/>
          <p:nvPr/>
        </p:nvSpPr>
        <p:spPr>
          <a:xfrm>
            <a:off x="6019798" y="4419600"/>
            <a:ext cx="2286000" cy="1143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rgbClr val="00B050"/>
                </a:solidFill>
                <a:latin typeface="abo2sadam" pitchFamily="2" charset="-78"/>
                <a:cs typeface="abo2sadam" pitchFamily="2" charset="-78"/>
              </a:rPr>
              <a:t>وسم نهاية</a:t>
            </a:r>
            <a:endParaRPr lang="ar-SA" sz="3600" dirty="0">
              <a:solidFill>
                <a:srgbClr val="00B050"/>
              </a:solidFill>
              <a:latin typeface="abo2sadam" pitchFamily="2" charset="-78"/>
              <a:cs typeface="abo2sadam" pitchFamily="2" charset="-78"/>
            </a:endParaRPr>
          </a:p>
        </p:txBody>
      </p:sp>
      <p:grpSp>
        <p:nvGrpSpPr>
          <p:cNvPr id="2063" name="مجموعة 2062"/>
          <p:cNvGrpSpPr/>
          <p:nvPr/>
        </p:nvGrpSpPr>
        <p:grpSpPr>
          <a:xfrm>
            <a:off x="2057400" y="3105805"/>
            <a:ext cx="3962400" cy="2747307"/>
            <a:chOff x="1371602" y="2572405"/>
            <a:chExt cx="3962400" cy="2747307"/>
          </a:xfrm>
        </p:grpSpPr>
        <p:cxnSp>
          <p:nvCxnSpPr>
            <p:cNvPr id="27" name="رابط مستقيم 26"/>
            <p:cNvCxnSpPr/>
            <p:nvPr/>
          </p:nvCxnSpPr>
          <p:spPr>
            <a:xfrm flipH="1" flipV="1">
              <a:off x="3962402" y="2572405"/>
              <a:ext cx="1371598" cy="182814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flipH="1" flipV="1">
              <a:off x="1371602" y="3048000"/>
              <a:ext cx="3962398" cy="135255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 flipH="1" flipV="1">
              <a:off x="3810000" y="4191000"/>
              <a:ext cx="1524000" cy="20955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 flipH="1">
              <a:off x="1371602" y="4400550"/>
              <a:ext cx="3962400" cy="475595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/>
            <p:cNvCxnSpPr/>
            <p:nvPr/>
          </p:nvCxnSpPr>
          <p:spPr>
            <a:xfrm flipH="1">
              <a:off x="1371602" y="4400550"/>
              <a:ext cx="3962398" cy="919162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6" name="مستطيل 2065"/>
          <p:cNvSpPr/>
          <p:nvPr/>
        </p:nvSpPr>
        <p:spPr>
          <a:xfrm>
            <a:off x="3051782" y="10775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مثـــــــــــال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1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ew folder\New folder (2)\خلفيات بوربوينت\free pic\light-background-images-for-ppt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91841" y="533100"/>
            <a:ext cx="25603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7200" b="1" spc="50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bo2sadam" pitchFamily="2" charset="-78"/>
                <a:cs typeface="abo2sadam" pitchFamily="2" charset="-78"/>
              </a:rPr>
              <a:t>العناصر</a:t>
            </a:r>
            <a:endParaRPr lang="ar-SA" sz="7200" b="1" spc="50" dirty="0">
              <a:ln w="28575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cs typeface="abo2sadam" pitchFamily="2" charset="-78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>
            <a:off x="4571999" y="2148840"/>
            <a:ext cx="1676401" cy="6553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438400" y="1524000"/>
            <a:ext cx="4038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 smtClean="0">
                <a:solidFill>
                  <a:schemeClr val="accent1"/>
                </a:solidFill>
                <a:latin typeface="abo2sadam" pitchFamily="2" charset="-78"/>
                <a:cs typeface="abo2sadam" pitchFamily="2" charset="-78"/>
              </a:rPr>
              <a:t>تتكون من :</a:t>
            </a:r>
            <a:endParaRPr lang="ar-SA" sz="3200" dirty="0">
              <a:solidFill>
                <a:schemeClr val="accent1"/>
              </a:solidFill>
              <a:latin typeface="abo2sadam" pitchFamily="2" charset="-78"/>
              <a:cs typeface="abo2sadam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2865118" y="2148840"/>
            <a:ext cx="1676401" cy="6553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4541512" y="2148840"/>
            <a:ext cx="7" cy="6553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5684520" y="2804160"/>
            <a:ext cx="1828800" cy="777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وسم بداية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657600" y="2804160"/>
            <a:ext cx="1828800" cy="777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وسم نهاية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600200" y="2804160"/>
            <a:ext cx="1828800" cy="777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800" dirty="0" smtClean="0">
                <a:latin typeface="abo2sadam" pitchFamily="2" charset="-78"/>
                <a:cs typeface="abo2sadam" pitchFamily="2" charset="-78"/>
              </a:rPr>
              <a:t>المحتوى الذي بينهما</a:t>
            </a:r>
            <a:endParaRPr lang="ar-SA" sz="2800" dirty="0">
              <a:latin typeface="abo2sadam" pitchFamily="2" charset="-78"/>
              <a:cs typeface="abo2sadam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95300" y="4038600"/>
            <a:ext cx="79248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JO" sz="3200" dirty="0">
                <a:solidFill>
                  <a:schemeClr val="tx1"/>
                </a:solidFill>
                <a:latin typeface="abo2sadam" pitchFamily="2" charset="-78"/>
                <a:cs typeface="abo2sadam" pitchFamily="2" charset="-78"/>
              </a:rPr>
              <a:t>وليكتمل العنصر يجب أن يحتوي وسم النهاية اسم وسم البداية نفسه.</a:t>
            </a:r>
            <a:endParaRPr lang="en-US" sz="3200" dirty="0">
              <a:solidFill>
                <a:schemeClr val="tx1"/>
              </a:solidFill>
              <a:latin typeface="abo2sadam" pitchFamily="2" charset="-78"/>
              <a:cs typeface="abo2sadam" pitchFamily="2" charset="-78"/>
            </a:endParaRPr>
          </a:p>
          <a:p>
            <a:pPr algn="ctr"/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5181600"/>
            <a:ext cx="6248400" cy="97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5" grpId="0" animBg="1"/>
      <p:bldP spid="1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New folder\New folder (2)\خلفيات بوربوينت\free pic\healthcare-medical-background-with-hexagonal-geometric-shapes_1017-1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205090"/>
            <a:ext cx="8448675" cy="5019675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376824" y="2410003"/>
            <a:ext cx="2286000" cy="1143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rgbClr val="FF0000"/>
                </a:solidFill>
                <a:latin typeface="abo2sadam" pitchFamily="2" charset="-78"/>
                <a:cs typeface="abo2sadam" pitchFamily="2" charset="-78"/>
              </a:rPr>
              <a:t>عنصر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abo2sadam" pitchFamily="2" charset="-78"/>
              </a:rPr>
              <a:t>Head</a:t>
            </a:r>
            <a:r>
              <a:rPr lang="ar-JO" sz="3600" b="1" dirty="0" smtClean="0">
                <a:solidFill>
                  <a:srgbClr val="FF0000"/>
                </a:solidFill>
                <a:latin typeface="+mj-lt"/>
                <a:cs typeface="abo2sadam" pitchFamily="2" charset="-78"/>
              </a:rPr>
              <a:t> </a:t>
            </a:r>
            <a:endParaRPr lang="ar-SA" sz="3600" b="1" dirty="0">
              <a:solidFill>
                <a:srgbClr val="FF0000"/>
              </a:solidFill>
              <a:latin typeface="+mj-lt"/>
              <a:cs typeface="abo2sadam" pitchFamily="2" charset="-78"/>
            </a:endParaRPr>
          </a:p>
        </p:txBody>
      </p:sp>
      <p:sp>
        <p:nvSpPr>
          <p:cNvPr id="2066" name="مستطيل 2065"/>
          <p:cNvSpPr/>
          <p:nvPr/>
        </p:nvSpPr>
        <p:spPr>
          <a:xfrm>
            <a:off x="3051782" y="10775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مثـــــــــــال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2014626" y="2443251"/>
            <a:ext cx="2362198" cy="1147763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