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65EEA0-3AEA-4B08-BF5D-CFF77C5B183C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A94DAEF-9275-4069-9613-7A740177EF3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34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37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B7879-4F4A-48B2-A0A9-294E80673D0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94867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F7D8-B91E-4351-9C6C-CAADBFE0B433}" type="datetimeFigureOut">
              <a:rPr lang="ar-SA" smtClean="0"/>
              <a:t>03/03/1444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E31B-14A2-4DD0-A86A-441BEC84547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276872"/>
            <a:ext cx="3528392" cy="2040984"/>
          </a:xfrm>
          <a:prstGeom prst="rect">
            <a:avLst/>
          </a:prstGeom>
        </p:spPr>
      </p:pic>
      <p:grpSp>
        <p:nvGrpSpPr>
          <p:cNvPr id="3" name="مجموعة 15"/>
          <p:cNvGrpSpPr/>
          <p:nvPr/>
        </p:nvGrpSpPr>
        <p:grpSpPr>
          <a:xfrm>
            <a:off x="539552" y="1340768"/>
            <a:ext cx="3528392" cy="4550360"/>
            <a:chOff x="5076056" y="966872"/>
            <a:chExt cx="3528392" cy="4910400"/>
          </a:xfrm>
        </p:grpSpPr>
        <p:sp>
          <p:nvSpPr>
            <p:cNvPr id="13" name="مستطيل 12"/>
            <p:cNvSpPr>
              <a:spLocks noChangeAspect="1"/>
            </p:cNvSpPr>
            <p:nvPr/>
          </p:nvSpPr>
          <p:spPr>
            <a:xfrm>
              <a:off x="5076056" y="966872"/>
              <a:ext cx="3528392" cy="4910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5148064" y="1700808"/>
              <a:ext cx="3384376" cy="28931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2000" b="1" dirty="0" smtClean="0">
                  <a:latin typeface="Adobe Arabic" pitchFamily="18" charset="-78"/>
                  <a:cs typeface="Adobe Arabic" pitchFamily="18" charset="-78"/>
                </a:rPr>
                <a:t>بسم الله الرحمن الرحيم</a:t>
              </a:r>
            </a:p>
            <a:p>
              <a:pPr algn="ctr"/>
              <a:endParaRPr lang="ar-JO" dirty="0" smtClean="0">
                <a:latin typeface="Adobe Arabic" pitchFamily="18" charset="-78"/>
                <a:cs typeface="Adobe Arabic" pitchFamily="18" charset="-78"/>
              </a:endParaRPr>
            </a:p>
            <a:p>
              <a:pPr algn="just"/>
              <a:r>
                <a:rPr lang="ar-JO" dirty="0" smtClean="0">
                  <a:latin typeface="Adobe Arabic" pitchFamily="18" charset="-78"/>
                  <a:cs typeface="Adobe Arabic" pitchFamily="18" charset="-78"/>
                </a:rPr>
                <a:t>الحمد لله رب العالمين والصلاة والسلام على خاتم الأنبياء والمرسلين سيدنا محمد وعلى آله وصحبه أجمعين.</a:t>
              </a:r>
            </a:p>
            <a:p>
              <a:pPr algn="just"/>
              <a:endParaRPr lang="ar-JO" dirty="0">
                <a:latin typeface="Adobe Arabic" pitchFamily="18" charset="-78"/>
                <a:cs typeface="Adobe Arabic" pitchFamily="18" charset="-78"/>
              </a:endParaRPr>
            </a:p>
            <a:p>
              <a:pPr algn="just"/>
              <a:r>
                <a:rPr lang="ar-JO" dirty="0" smtClean="0">
                  <a:latin typeface="Adobe Arabic" pitchFamily="18" charset="-78"/>
                  <a:cs typeface="Adobe Arabic" pitchFamily="18" charset="-78"/>
                </a:rPr>
                <a:t>هذا العمل صدقة جارية عن روح أمي وأختي رحمهما الله وأسكنهما فسيح جنّاته ، أرجو أن نستفيد منه جميعنا ولا أبتغي منه سوى الدعاء لي ولهما.</a:t>
              </a:r>
            </a:p>
            <a:p>
              <a:endParaRPr lang="ar-JO" dirty="0" smtClean="0">
                <a:latin typeface="Adobe Arabic" pitchFamily="18" charset="-78"/>
                <a:cs typeface="Adobe Arabic" pitchFamily="18" charset="-78"/>
              </a:endParaRPr>
            </a:p>
            <a:p>
              <a:pPr algn="ctr"/>
              <a:r>
                <a:rPr lang="ar-JO" b="1" dirty="0" smtClean="0">
                  <a:latin typeface="Adobe Arabic" pitchFamily="18" charset="-78"/>
                  <a:cs typeface="Adobe Arabic" pitchFamily="18" charset="-78"/>
                </a:rPr>
                <a:t>والله وليّ التوفيق</a:t>
              </a:r>
              <a:endParaRPr lang="ar-JO" b="1" dirty="0">
                <a:latin typeface="Adobe Arabic" pitchFamily="18" charset="-78"/>
                <a:cs typeface="Adobe Arabic" pitchFamily="18" charset="-78"/>
              </a:endParaRPr>
            </a:p>
          </p:txBody>
        </p:sp>
      </p:grpSp>
      <p:pic>
        <p:nvPicPr>
          <p:cNvPr id="19" name="صورة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509120"/>
            <a:ext cx="40178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3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2" name="مجموعة 1"/>
          <p:cNvGrpSpPr/>
          <p:nvPr/>
        </p:nvGrpSpPr>
        <p:grpSpPr>
          <a:xfrm>
            <a:off x="5251703" y="3825915"/>
            <a:ext cx="3136721" cy="683205"/>
            <a:chOff x="5251703" y="3825915"/>
            <a:chExt cx="3136721" cy="683205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5251703" y="3825915"/>
              <a:ext cx="3136721" cy="648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cxnSp>
          <p:nvCxnSpPr>
            <p:cNvPr id="6" name="رابط مستقيم 5"/>
            <p:cNvCxnSpPr/>
            <p:nvPr/>
          </p:nvCxnSpPr>
          <p:spPr>
            <a:xfrm flipH="1">
              <a:off x="5364088" y="4509120"/>
              <a:ext cx="2896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/>
          <p:cNvSpPr txBox="1"/>
          <p:nvPr/>
        </p:nvSpPr>
        <p:spPr>
          <a:xfrm>
            <a:off x="4860032" y="3091898"/>
            <a:ext cx="38884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b="1" dirty="0" smtClean="0">
                <a:cs typeface="+mj-cs"/>
              </a:rPr>
              <a:t>كيف تمّ تصميم </a:t>
            </a:r>
            <a:r>
              <a:rPr lang="ar-JO" sz="1600" dirty="0" smtClean="0">
                <a:cs typeface="+mj-cs"/>
              </a:rPr>
              <a:t>تلك المجسّمات ؟!!!</a:t>
            </a:r>
            <a:endParaRPr lang="ar-JO" sz="1600" b="1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263966" y="3988368"/>
            <a:ext cx="3080564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تمّ تصميمها على جهاز الحاسوب</a:t>
            </a:r>
            <a:endParaRPr lang="ar-JO" sz="1500" b="1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962" y="1878778"/>
            <a:ext cx="1014572" cy="10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8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3" name="مجموعة 2"/>
          <p:cNvGrpSpPr/>
          <p:nvPr/>
        </p:nvGrpSpPr>
        <p:grpSpPr>
          <a:xfrm>
            <a:off x="5251703" y="3825915"/>
            <a:ext cx="3136721" cy="683205"/>
            <a:chOff x="5251703" y="3825915"/>
            <a:chExt cx="3136721" cy="683205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5251703" y="3825915"/>
              <a:ext cx="3136721" cy="648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cxnSp>
          <p:nvCxnSpPr>
            <p:cNvPr id="6" name="رابط مستقيم 5"/>
            <p:cNvCxnSpPr/>
            <p:nvPr/>
          </p:nvCxnSpPr>
          <p:spPr>
            <a:xfrm flipH="1">
              <a:off x="5364088" y="4509120"/>
              <a:ext cx="2896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/>
          <p:cNvSpPr txBox="1"/>
          <p:nvPr/>
        </p:nvSpPr>
        <p:spPr>
          <a:xfrm>
            <a:off x="4860032" y="3091898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b="1" dirty="0">
                <a:cs typeface="+mj-cs"/>
              </a:rPr>
              <a:t>ما وجه الشبه</a:t>
            </a:r>
            <a:r>
              <a:rPr lang="ar-JO" sz="1600" dirty="0">
                <a:cs typeface="+mj-cs"/>
              </a:rPr>
              <a:t> بين هذه </a:t>
            </a:r>
            <a:r>
              <a:rPr lang="ar-JO" sz="1600" dirty="0" smtClean="0">
                <a:cs typeface="+mj-cs"/>
              </a:rPr>
              <a:t>المجسّمات</a:t>
            </a:r>
            <a:br>
              <a:rPr lang="ar-JO" sz="1600" dirty="0" smtClean="0">
                <a:cs typeface="+mj-cs"/>
              </a:rPr>
            </a:br>
            <a:r>
              <a:rPr lang="ar-JO" sz="1600" dirty="0" smtClean="0">
                <a:cs typeface="+mj-cs"/>
              </a:rPr>
              <a:t>وواقعها </a:t>
            </a:r>
            <a:r>
              <a:rPr lang="ar-JO" sz="1600" dirty="0">
                <a:cs typeface="+mj-cs"/>
              </a:rPr>
              <a:t>الحقيقي ؟؟؟</a:t>
            </a:r>
            <a:endParaRPr lang="ar-JO" sz="1600" b="1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263966" y="3872952"/>
            <a:ext cx="308056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تتشابه من حيث</a:t>
            </a:r>
            <a:b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u="sng" dirty="0" smtClean="0">
                <a:latin typeface="GE SS TV Bold" pitchFamily="18" charset="-78"/>
                <a:ea typeface="GE SS TV Bold" pitchFamily="18" charset="-78"/>
                <a:cs typeface="+mj-cs"/>
              </a:rPr>
              <a:t>الشكل</a:t>
            </a: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 و</a:t>
            </a:r>
            <a:r>
              <a:rPr lang="ar-JO" sz="1500" u="sng" dirty="0" smtClean="0">
                <a:latin typeface="GE SS TV Bold" pitchFamily="18" charset="-78"/>
                <a:ea typeface="GE SS TV Bold" pitchFamily="18" charset="-78"/>
                <a:cs typeface="+mj-cs"/>
              </a:rPr>
              <a:t>الغرض</a:t>
            </a: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 الذي صُنعت لأجله</a:t>
            </a:r>
            <a:endParaRPr lang="ar-JO" sz="1500" b="1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788024" y="5020433"/>
            <a:ext cx="398634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300" b="1" dirty="0"/>
              <a:t>مثلاً :</a:t>
            </a:r>
            <a:r>
              <a:rPr lang="ar-JO" sz="1300" dirty="0"/>
              <a:t> مجسّم اليد صُنع ليقوم مقام اليد الحقيقية في حالة فقدانها </a:t>
            </a:r>
            <a:r>
              <a:rPr lang="ar-JO" sz="1300" dirty="0" smtClean="0"/>
              <a:t>بحيث</a:t>
            </a:r>
            <a:br>
              <a:rPr lang="ar-JO" sz="1300" dirty="0" smtClean="0"/>
            </a:br>
            <a:r>
              <a:rPr lang="ar-JO" sz="1300" dirty="0" smtClean="0"/>
              <a:t>  تكون </a:t>
            </a:r>
            <a:r>
              <a:rPr lang="ar-JO" sz="1300" dirty="0"/>
              <a:t>جميع فعاليتها مشابهة لليد الحقيقية من حركة وتمسّك وغيرها </a:t>
            </a:r>
            <a:r>
              <a:rPr lang="ar-JO" sz="1300" dirty="0" smtClean="0"/>
              <a:t>...</a:t>
            </a:r>
            <a:endParaRPr lang="ar-JO" sz="1300" b="1" dirty="0">
              <a:solidFill>
                <a:srgbClr val="008000"/>
              </a:solidFill>
              <a:latin typeface="GE SS TV Bold" pitchFamily="18" charset="-78"/>
              <a:ea typeface="GE SS TV Bold" pitchFamily="18" charset="-78"/>
            </a:endParaRPr>
          </a:p>
        </p:txBody>
      </p:sp>
      <p:sp>
        <p:nvSpPr>
          <p:cNvPr id="2" name="شكل حر 1"/>
          <p:cNvSpPr/>
          <p:nvPr/>
        </p:nvSpPr>
        <p:spPr>
          <a:xfrm>
            <a:off x="6775118" y="4546242"/>
            <a:ext cx="1763575" cy="412124"/>
          </a:xfrm>
          <a:custGeom>
            <a:avLst/>
            <a:gdLst>
              <a:gd name="connsiteX0" fmla="*/ 50685 w 1763575"/>
              <a:gd name="connsiteY0" fmla="*/ 0 h 412124"/>
              <a:gd name="connsiteX1" fmla="*/ 166595 w 1763575"/>
              <a:gd name="connsiteY1" fmla="*/ 180304 h 412124"/>
              <a:gd name="connsiteX2" fmla="*/ 1428724 w 1763575"/>
              <a:gd name="connsiteY2" fmla="*/ 244699 h 412124"/>
              <a:gd name="connsiteX3" fmla="*/ 1763575 w 1763575"/>
              <a:gd name="connsiteY3" fmla="*/ 412124 h 4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3575" h="412124">
                <a:moveTo>
                  <a:pt x="50685" y="0"/>
                </a:moveTo>
                <a:cubicBezTo>
                  <a:pt x="-6197" y="69760"/>
                  <a:pt x="-63078" y="139521"/>
                  <a:pt x="166595" y="180304"/>
                </a:cubicBezTo>
                <a:cubicBezTo>
                  <a:pt x="396268" y="221087"/>
                  <a:pt x="1162561" y="206062"/>
                  <a:pt x="1428724" y="244699"/>
                </a:cubicBezTo>
                <a:cubicBezTo>
                  <a:pt x="1694887" y="283336"/>
                  <a:pt x="1729231" y="347730"/>
                  <a:pt x="1763575" y="41212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962" y="1878778"/>
            <a:ext cx="1014572" cy="10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0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8605" y="1772816"/>
            <a:ext cx="1256276" cy="139788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572000" y="4026550"/>
            <a:ext cx="45720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>
                <a:latin typeface="GE SS Unique Light" pitchFamily="18" charset="-78"/>
                <a:ea typeface="GE SS Unique Light" pitchFamily="18" charset="-78"/>
                <a:cs typeface="GE SS Unique Light" pitchFamily="18" charset="-78"/>
              </a:rPr>
              <a:t>النمذجة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هي تصميم مجسّم على جهاز الحاسوب يُمثّل النظام الحقيقي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من حيث الشكل والغرض الذي وُضع لأجله !!!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718377" y="3140968"/>
            <a:ext cx="4256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 smtClean="0">
                <a:solidFill>
                  <a:srgbClr val="0070C0"/>
                </a:solidFill>
                <a:latin typeface="Kharabeesh" panose="01000000000000000000" pitchFamily="2" charset="-78"/>
                <a:ea typeface="GE SS TV Bold" pitchFamily="18" charset="-78"/>
                <a:cs typeface="Kharabeesh" panose="01000000000000000000" pitchFamily="2" charset="-78"/>
              </a:rPr>
              <a:t>استنتاج</a:t>
            </a:r>
            <a:endParaRPr lang="ar-JO" sz="2400" dirty="0">
              <a:solidFill>
                <a:srgbClr val="0070C0"/>
              </a:solidFill>
              <a:latin typeface="Kharabeesh" panose="01000000000000000000" pitchFamily="2" charset="-78"/>
              <a:ea typeface="GE SS TV Bold" pitchFamily="18" charset="-78"/>
              <a:cs typeface="Kharabeesh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2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5909" y="1556792"/>
            <a:ext cx="1551993" cy="147284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4683538" y="3323560"/>
            <a:ext cx="42567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يُعدّ النموذج تعبيراً بسيطاً ومثالياً للنظام الحقيقي</a:t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وهذا النظام قد يكون موجوداً 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أو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ما زال فكرة يُنتظر تكوينها !!!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906" y="4092551"/>
            <a:ext cx="973997" cy="9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2" name="مجموعة 1"/>
          <p:cNvGrpSpPr/>
          <p:nvPr/>
        </p:nvGrpSpPr>
        <p:grpSpPr>
          <a:xfrm>
            <a:off x="5251703" y="3825915"/>
            <a:ext cx="3136721" cy="683205"/>
            <a:chOff x="5251703" y="3825915"/>
            <a:chExt cx="3136721" cy="683205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5251703" y="3825915"/>
              <a:ext cx="3136721" cy="648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cxnSp>
          <p:nvCxnSpPr>
            <p:cNvPr id="6" name="رابط مستقيم 5"/>
            <p:cNvCxnSpPr/>
            <p:nvPr/>
          </p:nvCxnSpPr>
          <p:spPr>
            <a:xfrm flipH="1">
              <a:off x="5364088" y="4509120"/>
              <a:ext cx="2896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/>
          <p:cNvSpPr txBox="1"/>
          <p:nvPr/>
        </p:nvSpPr>
        <p:spPr>
          <a:xfrm>
            <a:off x="4860032" y="3091898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dirty="0"/>
              <a:t>بعد تصميم النموذج ، </a:t>
            </a:r>
            <a:r>
              <a:rPr lang="ar-JO" sz="1600" b="1" dirty="0"/>
              <a:t>كيف يتم تجربته </a:t>
            </a:r>
            <a:r>
              <a:rPr lang="ar-JO" sz="1600" b="1" dirty="0" smtClean="0"/>
              <a:t>؟؟؟</a:t>
            </a:r>
            <a:br>
              <a:rPr lang="ar-JO" sz="1600" b="1" dirty="0" smtClean="0"/>
            </a:br>
            <a:r>
              <a:rPr lang="en-US" sz="1600" dirty="0" smtClean="0"/>
              <a:t> </a:t>
            </a:r>
            <a:r>
              <a:rPr lang="ar-JO" sz="1600" dirty="0" smtClean="0"/>
              <a:t>وهل </a:t>
            </a:r>
            <a:r>
              <a:rPr lang="ar-JO" sz="1600" dirty="0"/>
              <a:t>يتم تجربته على </a:t>
            </a:r>
            <a:r>
              <a:rPr lang="ar-JO" sz="1600" b="1" dirty="0"/>
              <a:t>الواقع مباشرةً </a:t>
            </a:r>
            <a:r>
              <a:rPr lang="ar-JO" sz="1600" b="1" dirty="0" smtClean="0"/>
              <a:t>؟؟؟</a:t>
            </a:r>
            <a:endParaRPr lang="ar-JO" sz="1600" b="1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263966" y="3872952"/>
            <a:ext cx="308056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يُجرّب النموذج قبل التصنيع عن طريق </a:t>
            </a:r>
            <a:r>
              <a:rPr lang="ar-JO" sz="1500" u="sng" dirty="0" smtClean="0">
                <a:latin typeface="GE SS TV Bold" pitchFamily="18" charset="-78"/>
                <a:ea typeface="GE SS TV Bold" pitchFamily="18" charset="-78"/>
                <a:cs typeface="+mj-cs"/>
              </a:rPr>
              <a:t>المحاكاة</a:t>
            </a: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ولا يتمّ تجربته على الواقع مباشرةً</a:t>
            </a:r>
            <a:endParaRPr lang="ar-JO" sz="1500" b="1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grpSp>
        <p:nvGrpSpPr>
          <p:cNvPr id="8" name="مجموعة 11"/>
          <p:cNvGrpSpPr/>
          <p:nvPr/>
        </p:nvGrpSpPr>
        <p:grpSpPr>
          <a:xfrm>
            <a:off x="5211378" y="4675872"/>
            <a:ext cx="648000" cy="648000"/>
            <a:chOff x="5211378" y="4675872"/>
            <a:chExt cx="648000" cy="648000"/>
          </a:xfrm>
        </p:grpSpPr>
        <p:sp>
          <p:nvSpPr>
            <p:cNvPr id="3" name="الرمز &quot;ممنوع&quot; 2"/>
            <p:cNvSpPr/>
            <p:nvPr/>
          </p:nvSpPr>
          <p:spPr>
            <a:xfrm>
              <a:off x="5211378" y="4675872"/>
              <a:ext cx="648000" cy="648000"/>
            </a:xfrm>
            <a:prstGeom prst="noSmoking">
              <a:avLst>
                <a:gd name="adj" fmla="val 9745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5311522" y="4845983"/>
              <a:ext cx="471034" cy="307777"/>
            </a:xfrm>
            <a:prstGeom prst="rect">
              <a:avLst/>
            </a:prstGeom>
            <a:noFill/>
          </p:spPr>
          <p:txBody>
            <a:bodyPr wrap="square" lIns="0" rIns="0" rtlCol="1">
              <a:spAutoFit/>
            </a:bodyPr>
            <a:lstStyle/>
            <a:p>
              <a:pPr algn="ctr"/>
              <a:r>
                <a:rPr lang="ar-JO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harabeesh" panose="01000000000000000000" pitchFamily="2" charset="-78"/>
                  <a:cs typeface="Kharabeesh" panose="01000000000000000000" pitchFamily="2" charset="-78"/>
                </a:rPr>
                <a:t>الواقع</a:t>
              </a:r>
              <a:endPara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arabeesh" panose="01000000000000000000" pitchFamily="2" charset="-78"/>
                <a:cs typeface="Kharabeesh" panose="01000000000000000000" pitchFamily="2" charset="-78"/>
              </a:endParaRPr>
            </a:p>
          </p:txBody>
        </p:sp>
      </p:grpSp>
      <p:pic>
        <p:nvPicPr>
          <p:cNvPr id="15" name="صورة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962" y="1878778"/>
            <a:ext cx="1014572" cy="10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2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مربع نص 6"/>
          <p:cNvSpPr txBox="1"/>
          <p:nvPr/>
        </p:nvSpPr>
        <p:spPr>
          <a:xfrm>
            <a:off x="4895920" y="3366342"/>
            <a:ext cx="38884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 smtClean="0">
                <a:latin typeface="GE SS Unique Light" pitchFamily="18" charset="-78"/>
                <a:ea typeface="GE SS Unique Light" pitchFamily="18" charset="-78"/>
                <a:cs typeface="GE SS Unique Light" pitchFamily="18" charset="-78"/>
              </a:rPr>
              <a:t>المحاكاة</a:t>
            </a:r>
            <a:endParaRPr lang="ar-JO" sz="2000" dirty="0">
              <a:latin typeface="GE SS Unique Light" pitchFamily="18" charset="-78"/>
              <a:ea typeface="GE SS Unique Light" pitchFamily="18" charset="-78"/>
              <a:cs typeface="GE SS Unique Light" pitchFamily="18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495" y="1734696"/>
            <a:ext cx="1973580" cy="147828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906600" y="4080218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dirty="0" smtClean="0"/>
              <a:t>هي عملية تمثيل أو إنشاء </a:t>
            </a:r>
            <a:r>
              <a:rPr lang="ar-JO" sz="1600" b="1" dirty="0" smtClean="0"/>
              <a:t>مجموعة من المواقف</a:t>
            </a:r>
            <a:r>
              <a:rPr lang="ar-JO" sz="1600" dirty="0" smtClean="0"/>
              <a:t/>
            </a:r>
            <a:br>
              <a:rPr lang="ar-JO" sz="1600" dirty="0" smtClean="0"/>
            </a:br>
            <a:r>
              <a:rPr lang="ar-JO" sz="1600" dirty="0" smtClean="0"/>
              <a:t>تمثيلاً أو تقليداً لأحداث من واقع الحياة !!!</a:t>
            </a:r>
            <a:endParaRPr lang="ar-JO" sz="1600" b="1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4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ربع نص 25"/>
          <p:cNvSpPr txBox="1"/>
          <p:nvPr/>
        </p:nvSpPr>
        <p:spPr>
          <a:xfrm>
            <a:off x="6183952" y="2408824"/>
            <a:ext cx="19164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أهداف المحاكاة</a:t>
            </a:r>
            <a:endParaRPr lang="ar-JO" sz="2000" dirty="0">
              <a:latin typeface="GE SS TV Bold" pitchFamily="18" charset="-78"/>
              <a:ea typeface="GE SS TV Bold" pitchFamily="18" charset="-78"/>
              <a:cs typeface="K Homa" panose="00000500000000000000" pitchFamily="2" charset="-78"/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cxnSp>
        <p:nvCxnSpPr>
          <p:cNvPr id="20" name="رابط مستقيم 19"/>
          <p:cNvCxnSpPr/>
          <p:nvPr/>
        </p:nvCxnSpPr>
        <p:spPr>
          <a:xfrm flipH="1">
            <a:off x="6463812" y="2731364"/>
            <a:ext cx="1404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4499992" y="3348281"/>
            <a:ext cx="4392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dirty="0" smtClean="0">
                <a:latin typeface="Arial"/>
                <a:ea typeface="GE SS TV Bold" pitchFamily="18" charset="-78"/>
                <a:cs typeface="Arial"/>
              </a:rPr>
              <a:t>☼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تجريب النموذج على الحاسوب والتدرّب على عمليات يصعب 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عملها في مواقف حقيقية.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499992" y="4068361"/>
            <a:ext cx="4392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dirty="0">
                <a:latin typeface="Arial"/>
                <a:ea typeface="GE SS TV Bold" pitchFamily="18" charset="-78"/>
              </a:rPr>
              <a:t>☼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تقليد أحداث من واقع الحياة لتيسير فهمها والتعرّف على آلية 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عملها ونتائجها المحتملة عن قُرب.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4905" y="2220806"/>
            <a:ext cx="1166925" cy="7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5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مربع نص 6"/>
          <p:cNvSpPr txBox="1"/>
          <p:nvPr/>
        </p:nvSpPr>
        <p:spPr>
          <a:xfrm>
            <a:off x="4860032" y="3091898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b="1" dirty="0" smtClean="0"/>
              <a:t>لماذا نحتاج </a:t>
            </a:r>
            <a:r>
              <a:rPr lang="ar-JO" sz="1600" dirty="0" smtClean="0"/>
              <a:t>لمثل هذا النوع من البرامج ؟!!!</a:t>
            </a:r>
            <a:br>
              <a:rPr lang="ar-JO" sz="1600" dirty="0" smtClean="0"/>
            </a:br>
            <a:r>
              <a:rPr lang="ar-JO" sz="1600" dirty="0" smtClean="0"/>
              <a:t>( </a:t>
            </a:r>
            <a:r>
              <a:rPr lang="ar-JO" sz="1600" u="sng" dirty="0" smtClean="0"/>
              <a:t>المحاكاة</a:t>
            </a:r>
            <a:r>
              <a:rPr lang="ar-JO" sz="1600" dirty="0" smtClean="0"/>
              <a:t> )</a:t>
            </a:r>
            <a:endParaRPr lang="ar-JO" sz="1600" b="1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5004048" y="4048132"/>
            <a:ext cx="3744416" cy="432048"/>
            <a:chOff x="5004048" y="4048132"/>
            <a:chExt cx="3744416" cy="432048"/>
          </a:xfrm>
        </p:grpSpPr>
        <p:sp>
          <p:nvSpPr>
            <p:cNvPr id="13" name="شكل بيضاوي 12"/>
            <p:cNvSpPr/>
            <p:nvPr/>
          </p:nvSpPr>
          <p:spPr>
            <a:xfrm>
              <a:off x="8316464" y="4048132"/>
              <a:ext cx="432000" cy="43204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72000" rIns="108000" rtlCol="1" anchor="ctr"/>
            <a:lstStyle/>
            <a:p>
              <a:pPr algn="ctr"/>
              <a:r>
                <a:rPr lang="ar-JO" dirty="0" smtClean="0"/>
                <a:t>1</a:t>
              </a:r>
              <a:endParaRPr lang="ar-JO" dirty="0"/>
            </a:p>
          </p:txBody>
        </p:sp>
        <p:sp>
          <p:nvSpPr>
            <p:cNvPr id="16" name="مستطيل مستدير الزوايا 15"/>
            <p:cNvSpPr/>
            <p:nvPr/>
          </p:nvSpPr>
          <p:spPr>
            <a:xfrm>
              <a:off x="5004048" y="4068056"/>
              <a:ext cx="3204104" cy="3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5004049" y="4086473"/>
              <a:ext cx="3204104" cy="323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1500" dirty="0" smtClean="0">
                  <a:latin typeface="GE SS TV Bold" pitchFamily="18" charset="-78"/>
                  <a:ea typeface="GE SS TV Bold" pitchFamily="18" charset="-78"/>
                  <a:cs typeface="+mj-cs"/>
                </a:rPr>
                <a:t>صعوبة تجسيد الحدث في الواقع نظراً لتكلفته</a:t>
              </a:r>
              <a:endParaRPr lang="ar-JO" sz="1500" dirty="0">
                <a:latin typeface="GE SS TV Bold" pitchFamily="18" charset="-78"/>
                <a:ea typeface="GE SS TV Bold" pitchFamily="18" charset="-78"/>
                <a:cs typeface="+mj-cs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5004048" y="4509120"/>
            <a:ext cx="3744416" cy="432048"/>
            <a:chOff x="5004048" y="4509120"/>
            <a:chExt cx="3744416" cy="432048"/>
          </a:xfrm>
        </p:grpSpPr>
        <p:sp>
          <p:nvSpPr>
            <p:cNvPr id="15" name="شكل بيضاوي 14"/>
            <p:cNvSpPr/>
            <p:nvPr/>
          </p:nvSpPr>
          <p:spPr>
            <a:xfrm>
              <a:off x="8316464" y="4509120"/>
              <a:ext cx="432000" cy="43204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72000" rIns="108000" rtlCol="1" anchor="ctr"/>
            <a:lstStyle/>
            <a:p>
              <a:pPr algn="ctr"/>
              <a:r>
                <a:rPr lang="ar-JO" dirty="0" smtClean="0"/>
                <a:t>2</a:t>
              </a:r>
              <a:endParaRPr lang="ar-JO" dirty="0"/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5004048" y="4538060"/>
              <a:ext cx="3204104" cy="3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5004050" y="4556477"/>
              <a:ext cx="3188446" cy="323165"/>
            </a:xfrm>
            <a:prstGeom prst="rect">
              <a:avLst/>
            </a:prstGeom>
            <a:noFill/>
            <a:effectLst>
              <a:glow rad="63500">
                <a:schemeClr val="tx1">
                  <a:alpha val="40000"/>
                </a:schemeClr>
              </a:glo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1500" dirty="0" smtClean="0">
                  <a:latin typeface="GE SS TV Bold" pitchFamily="18" charset="-78"/>
                  <a:ea typeface="GE SS TV Bold" pitchFamily="18" charset="-78"/>
                  <a:cs typeface="+mj-cs"/>
                </a:rPr>
                <a:t>الحاجة إلى إجراء العديد من العمليات المعقدة</a:t>
              </a:r>
              <a:endParaRPr lang="ar-JO" sz="1500" dirty="0">
                <a:latin typeface="GE SS TV Bold" pitchFamily="18" charset="-78"/>
                <a:ea typeface="GE SS TV Bold" pitchFamily="18" charset="-78"/>
                <a:cs typeface="+mj-cs"/>
              </a:endParaRP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004050" y="4984236"/>
            <a:ext cx="3744414" cy="432048"/>
            <a:chOff x="5004050" y="4984236"/>
            <a:chExt cx="3744414" cy="432048"/>
          </a:xfrm>
        </p:grpSpPr>
        <p:sp>
          <p:nvSpPr>
            <p:cNvPr id="20" name="شكل بيضاوي 19"/>
            <p:cNvSpPr/>
            <p:nvPr/>
          </p:nvSpPr>
          <p:spPr>
            <a:xfrm>
              <a:off x="8316464" y="4984236"/>
              <a:ext cx="432000" cy="43204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72000" rIns="108000" rtlCol="1" anchor="ctr"/>
            <a:lstStyle/>
            <a:p>
              <a:pPr algn="ctr"/>
              <a:r>
                <a:rPr lang="ar-JO" dirty="0" smtClean="0"/>
                <a:t>3</a:t>
              </a:r>
              <a:endParaRPr lang="ar-JO" dirty="0"/>
            </a:p>
          </p:txBody>
        </p:sp>
        <p:sp>
          <p:nvSpPr>
            <p:cNvPr id="22" name="مستطيل مستدير الزوايا 21"/>
            <p:cNvSpPr/>
            <p:nvPr/>
          </p:nvSpPr>
          <p:spPr>
            <a:xfrm>
              <a:off x="5004050" y="5004160"/>
              <a:ext cx="3204102" cy="3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5004050" y="5022577"/>
              <a:ext cx="3232277" cy="3231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1500" dirty="0" smtClean="0">
                  <a:latin typeface="GE SS TV Bold" pitchFamily="18" charset="-78"/>
                  <a:ea typeface="GE SS TV Bold" pitchFamily="18" charset="-78"/>
                  <a:cs typeface="+mj-cs"/>
                </a:rPr>
                <a:t>الخطورة في التطبيق</a:t>
              </a:r>
              <a:endParaRPr lang="ar-JO" sz="1500" dirty="0">
                <a:latin typeface="GE SS TV Bold" pitchFamily="18" charset="-78"/>
                <a:ea typeface="GE SS TV Bold" pitchFamily="18" charset="-78"/>
                <a:cs typeface="+mj-cs"/>
              </a:endParaRPr>
            </a:p>
          </p:txBody>
        </p:sp>
      </p:grpSp>
      <p:pic>
        <p:nvPicPr>
          <p:cNvPr id="21" name="صورة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962" y="1878778"/>
            <a:ext cx="1014572" cy="10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1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4747188" y="3284984"/>
            <a:ext cx="4256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dirty="0" smtClean="0">
                <a:latin typeface="GE SS Unique Light" pitchFamily="18" charset="-78"/>
                <a:ea typeface="GE SS Unique Light" pitchFamily="18" charset="-78"/>
                <a:cs typeface="GE SS Unique Light" pitchFamily="18" charset="-78"/>
              </a:rPr>
              <a:t>فوائد المحاكاة</a:t>
            </a:r>
            <a:endParaRPr lang="ar-JO" sz="2400" dirty="0">
              <a:latin typeface="GE SS Unique Light" pitchFamily="18" charset="-78"/>
              <a:ea typeface="GE SS Unique Light" pitchFamily="18" charset="-78"/>
              <a:cs typeface="GE SS Unique Light" pitchFamily="18" charset="-78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5076056" y="3717032"/>
            <a:ext cx="36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5076056" y="3284984"/>
            <a:ext cx="36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88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4" name="مجموعة 22"/>
          <p:cNvGrpSpPr/>
          <p:nvPr/>
        </p:nvGrpSpPr>
        <p:grpSpPr>
          <a:xfrm>
            <a:off x="5544208" y="1844824"/>
            <a:ext cx="2628192" cy="1656184"/>
            <a:chOff x="5544208" y="1844824"/>
            <a:chExt cx="2628192" cy="1656184"/>
          </a:xfrm>
        </p:grpSpPr>
        <p:sp>
          <p:nvSpPr>
            <p:cNvPr id="3" name="شكل بيضاوي 2"/>
            <p:cNvSpPr/>
            <p:nvPr/>
          </p:nvSpPr>
          <p:spPr>
            <a:xfrm>
              <a:off x="7272400" y="2456992"/>
              <a:ext cx="900000" cy="90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7" name="شكل بيضاوي 6"/>
            <p:cNvSpPr/>
            <p:nvPr/>
          </p:nvSpPr>
          <p:spPr>
            <a:xfrm>
              <a:off x="5544208" y="2456992"/>
              <a:ext cx="900000" cy="90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6408304" y="1844824"/>
              <a:ext cx="900000" cy="900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7362400" y="254699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5634208" y="2546992"/>
              <a:ext cx="720000" cy="720000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2" name="شكل بيضاوي 11"/>
            <p:cNvSpPr/>
            <p:nvPr/>
          </p:nvSpPr>
          <p:spPr>
            <a:xfrm>
              <a:off x="6498304" y="1934824"/>
              <a:ext cx="720000" cy="720000"/>
            </a:xfrm>
            <a:prstGeom prst="ellipse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4" name="شكل بيضاوي 13"/>
            <p:cNvSpPr/>
            <p:nvPr/>
          </p:nvSpPr>
          <p:spPr>
            <a:xfrm>
              <a:off x="7542400" y="3141008"/>
              <a:ext cx="360000" cy="36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8" name="شكل بيضاوي 17"/>
            <p:cNvSpPr/>
            <p:nvPr/>
          </p:nvSpPr>
          <p:spPr>
            <a:xfrm>
              <a:off x="6678304" y="2492896"/>
              <a:ext cx="360000" cy="360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9" name="شكل بيضاوي 18"/>
            <p:cNvSpPr/>
            <p:nvPr/>
          </p:nvSpPr>
          <p:spPr>
            <a:xfrm>
              <a:off x="5814208" y="3141008"/>
              <a:ext cx="360000" cy="36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6556259" y="2056882"/>
              <a:ext cx="56214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Impact" panose="020B0806030902050204" pitchFamily="34" charset="0"/>
                  <a:ea typeface="GE SS TV Bold" pitchFamily="18" charset="-78"/>
                  <a:cs typeface="+mj-cs"/>
                </a:rPr>
                <a:t>01</a:t>
              </a:r>
              <a:endParaRPr lang="ar-JO" sz="2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GE SS TV Bold" pitchFamily="18" charset="-78"/>
                <a:cs typeface="+mj-cs"/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7441328" y="2706937"/>
              <a:ext cx="56214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Impact" panose="020B0806030902050204" pitchFamily="34" charset="0"/>
                  <a:ea typeface="GE SS TV Bold" pitchFamily="18" charset="-78"/>
                  <a:cs typeface="+mj-cs"/>
                </a:rPr>
                <a:t>02</a:t>
              </a:r>
              <a:endParaRPr lang="ar-JO" sz="2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GE SS TV Bold" pitchFamily="18" charset="-78"/>
                <a:cs typeface="+mj-cs"/>
              </a:endParaRPr>
            </a:p>
          </p:txBody>
        </p:sp>
        <p:sp>
          <p:nvSpPr>
            <p:cNvPr id="22" name="مربع نص 21"/>
            <p:cNvSpPr txBox="1"/>
            <p:nvPr/>
          </p:nvSpPr>
          <p:spPr>
            <a:xfrm>
              <a:off x="5713136" y="2713932"/>
              <a:ext cx="56214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Impact" panose="020B0806030902050204" pitchFamily="34" charset="0"/>
                  <a:ea typeface="GE SS TV Bold" pitchFamily="18" charset="-78"/>
                  <a:cs typeface="+mj-cs"/>
                </a:rPr>
                <a:t>03</a:t>
              </a:r>
              <a:endParaRPr lang="ar-JO" sz="2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GE SS TV Bold" pitchFamily="18" charset="-78"/>
                <a:cs typeface="+mj-cs"/>
              </a:endParaRPr>
            </a:p>
          </p:txBody>
        </p:sp>
      </p:grpSp>
      <p:sp>
        <p:nvSpPr>
          <p:cNvPr id="24" name="مربع نص 23"/>
          <p:cNvSpPr txBox="1"/>
          <p:nvPr/>
        </p:nvSpPr>
        <p:spPr>
          <a:xfrm>
            <a:off x="4572000" y="4022262"/>
            <a:ext cx="45720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b="1" u="sng" dirty="0" smtClean="0">
                <a:latin typeface="GE SS TV Bold" pitchFamily="18" charset="-78"/>
                <a:ea typeface="GE SS TV Bold" pitchFamily="18" charset="-78"/>
                <a:cs typeface="+mj-cs"/>
              </a:rPr>
              <a:t>تجنّب الأخطار في حلّ المشكلات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حيث يُمكن إجراء التجارب الخطيرة والتي يصعب تنفيذها في الحقيقة </a:t>
            </a:r>
            <a:b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أو يُمكن ارتكاب أخطاء دون أن يترتب عليها نتائج سلبية</a:t>
            </a:r>
            <a:endParaRPr lang="ar-JO" sz="15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572000" y="5072074"/>
            <a:ext cx="45720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b="1" u="sng" dirty="0" smtClean="0">
                <a:latin typeface="GE SS TV Bold" pitchFamily="18" charset="-78"/>
                <a:ea typeface="GE SS TV Bold" pitchFamily="18" charset="-78"/>
                <a:cs typeface="+mj-cs"/>
              </a:rPr>
              <a:t>توفير الوقت والمال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لأنّ التجارب الحقيقية تأخذ وقتاً طويلاً </a:t>
            </a:r>
            <a:b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وإذا فشلت ، فإنّ كلفتها عالية</a:t>
            </a:r>
            <a:endParaRPr lang="ar-JO" sz="15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572000" y="928670"/>
            <a:ext cx="4572000" cy="81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b="1" u="sng" dirty="0" smtClean="0">
                <a:latin typeface="GE SS TV Bold" pitchFamily="18" charset="-78"/>
                <a:ea typeface="GE SS TV Bold" pitchFamily="18" charset="-78"/>
                <a:cs typeface="+mj-cs"/>
              </a:rPr>
              <a:t>المرونة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توفّر المحاكاة المرونة في إجراء التغيّرات على التجارب وتكرارها</a:t>
            </a:r>
            <a:endParaRPr lang="ar-JO" sz="15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2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26" grpId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28392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360" y="2420888"/>
            <a:ext cx="3838096" cy="244761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276" y="3007489"/>
            <a:ext cx="183272" cy="18327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276" y="3223621"/>
            <a:ext cx="183272" cy="18327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276" y="5157192"/>
            <a:ext cx="183272" cy="1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5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8" name="مربع نص 27"/>
          <p:cNvSpPr txBox="1"/>
          <p:nvPr/>
        </p:nvSpPr>
        <p:spPr>
          <a:xfrm>
            <a:off x="4788024" y="3996353"/>
            <a:ext cx="41764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تعاون مع زملائك لتنفيذ 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النشاط (1-1)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فوائد المحاكاة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سجّل ما توصلتم إليه على دفترك !!!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115832"/>
            <a:ext cx="2250174" cy="15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5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4747188" y="3284984"/>
            <a:ext cx="4256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dirty="0" smtClean="0">
                <a:latin typeface="GE SS Unique Light" pitchFamily="18" charset="-78"/>
                <a:ea typeface="GE SS Unique Light" pitchFamily="18" charset="-78"/>
                <a:cs typeface="GE SS Unique Light" pitchFamily="18" charset="-78"/>
              </a:rPr>
              <a:t>مجالات استخدام المحاكاة</a:t>
            </a:r>
            <a:endParaRPr lang="ar-JO" sz="2400" dirty="0">
              <a:latin typeface="GE SS Unique Light" pitchFamily="18" charset="-78"/>
              <a:ea typeface="GE SS Unique Light" pitchFamily="18" charset="-78"/>
              <a:cs typeface="GE SS Unique Light" pitchFamily="18" charset="-78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5076056" y="3717032"/>
            <a:ext cx="36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5076056" y="3284984"/>
            <a:ext cx="36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31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2" name="مجموعة 71"/>
          <p:cNvGrpSpPr/>
          <p:nvPr/>
        </p:nvGrpSpPr>
        <p:grpSpPr>
          <a:xfrm>
            <a:off x="5413685" y="1917117"/>
            <a:ext cx="2916387" cy="3168067"/>
            <a:chOff x="5413685" y="1609956"/>
            <a:chExt cx="2916387" cy="3168067"/>
          </a:xfrm>
        </p:grpSpPr>
        <p:grpSp>
          <p:nvGrpSpPr>
            <p:cNvPr id="3" name="مجموعة 62"/>
            <p:cNvGrpSpPr/>
            <p:nvPr/>
          </p:nvGrpSpPr>
          <p:grpSpPr>
            <a:xfrm>
              <a:off x="5454773" y="1609956"/>
              <a:ext cx="2766304" cy="3168067"/>
              <a:chOff x="5454773" y="1609956"/>
              <a:chExt cx="2766304" cy="3168067"/>
            </a:xfrm>
          </p:grpSpPr>
          <p:sp>
            <p:nvSpPr>
              <p:cNvPr id="43" name="شكل بيضاوي 42"/>
              <p:cNvSpPr/>
              <p:nvPr/>
            </p:nvSpPr>
            <p:spPr>
              <a:xfrm>
                <a:off x="6372200" y="2751852"/>
                <a:ext cx="900000" cy="900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44" name="شكل بيضاوي 43"/>
              <p:cNvSpPr/>
              <p:nvPr/>
            </p:nvSpPr>
            <p:spPr>
              <a:xfrm>
                <a:off x="7318173" y="3245812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effectLst>
                <a:glow rad="63500">
                  <a:schemeClr val="accent6"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45" name="شكل بيضاوي 44"/>
              <p:cNvSpPr/>
              <p:nvPr/>
            </p:nvSpPr>
            <p:spPr>
              <a:xfrm>
                <a:off x="5454773" y="2211203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effectLst>
                <a:glow rad="63500">
                  <a:schemeClr val="accent6"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46" name="شكل بيضاوي 45"/>
              <p:cNvSpPr/>
              <p:nvPr/>
            </p:nvSpPr>
            <p:spPr>
              <a:xfrm>
                <a:off x="6372200" y="3734007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effectLst>
                <a:glow rad="63500">
                  <a:schemeClr val="accent6"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47" name="شكل بيضاوي 46"/>
              <p:cNvSpPr/>
              <p:nvPr/>
            </p:nvSpPr>
            <p:spPr>
              <a:xfrm>
                <a:off x="7305713" y="2207935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effectLst>
                <a:glow rad="63500">
                  <a:schemeClr val="accent6"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48" name="شكل بيضاوي 47"/>
              <p:cNvSpPr/>
              <p:nvPr/>
            </p:nvSpPr>
            <p:spPr>
              <a:xfrm>
                <a:off x="5472200" y="3228610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effectLst>
                <a:glow rad="63500">
                  <a:schemeClr val="accent6"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49" name="شكل بيضاوي 48"/>
              <p:cNvSpPr/>
              <p:nvPr/>
            </p:nvSpPr>
            <p:spPr>
              <a:xfrm>
                <a:off x="6372200" y="1753972"/>
                <a:ext cx="900000" cy="900000"/>
              </a:xfrm>
              <a:prstGeom prst="ellipse">
                <a:avLst/>
              </a:prstGeom>
              <a:solidFill>
                <a:schemeClr val="bg1"/>
              </a:solidFill>
              <a:effectLst>
                <a:glow rad="63500">
                  <a:schemeClr val="accent6"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56" name="شكل بيضاوي 55"/>
              <p:cNvSpPr/>
              <p:nvPr/>
            </p:nvSpPr>
            <p:spPr>
              <a:xfrm>
                <a:off x="6426200" y="2811405"/>
                <a:ext cx="792000" cy="792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sp>
            <p:nvSpPr>
              <p:cNvPr id="57" name="شكل بيضاوي 56"/>
              <p:cNvSpPr/>
              <p:nvPr/>
            </p:nvSpPr>
            <p:spPr>
              <a:xfrm>
                <a:off x="7931593" y="2132856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Ins="126000" rtlCol="1" anchor="ctr"/>
              <a:lstStyle/>
              <a:p>
                <a:pPr algn="ctr"/>
                <a:r>
                  <a:rPr lang="ar-JO" sz="1600" dirty="0" smtClean="0"/>
                  <a:t>2</a:t>
                </a:r>
                <a:endParaRPr lang="ar-JO" sz="1600" dirty="0"/>
              </a:p>
            </p:txBody>
          </p:sp>
          <p:sp>
            <p:nvSpPr>
              <p:cNvPr id="58" name="شكل بيضاوي 57"/>
              <p:cNvSpPr/>
              <p:nvPr/>
            </p:nvSpPr>
            <p:spPr>
              <a:xfrm>
                <a:off x="5454773" y="214124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Ins="126000" rtlCol="1" anchor="ctr"/>
              <a:lstStyle/>
              <a:p>
                <a:pPr algn="ctr"/>
                <a:r>
                  <a:rPr lang="ar-JO" sz="1600" dirty="0" smtClean="0"/>
                  <a:t>3</a:t>
                </a:r>
                <a:endParaRPr lang="ar-JO" sz="1600" dirty="0"/>
              </a:p>
            </p:txBody>
          </p:sp>
          <p:sp>
            <p:nvSpPr>
              <p:cNvPr id="59" name="شكل بيضاوي 58"/>
              <p:cNvSpPr/>
              <p:nvPr/>
            </p:nvSpPr>
            <p:spPr>
              <a:xfrm>
                <a:off x="5454773" y="3867260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Ins="126000" rtlCol="1" anchor="ctr"/>
              <a:lstStyle/>
              <a:p>
                <a:pPr algn="ctr"/>
                <a:r>
                  <a:rPr lang="ar-JO" sz="1600" dirty="0" smtClean="0"/>
                  <a:t>5</a:t>
                </a:r>
                <a:endParaRPr lang="ar-JO" sz="1600" dirty="0"/>
              </a:p>
            </p:txBody>
          </p:sp>
          <p:sp>
            <p:nvSpPr>
              <p:cNvPr id="60" name="شكل بيضاوي 59"/>
              <p:cNvSpPr/>
              <p:nvPr/>
            </p:nvSpPr>
            <p:spPr>
              <a:xfrm>
                <a:off x="6696236" y="4489991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Ins="126000" rtlCol="1" anchor="ctr"/>
              <a:lstStyle/>
              <a:p>
                <a:pPr algn="ctr"/>
                <a:r>
                  <a:rPr lang="ar-JO" sz="1600" dirty="0" smtClean="0"/>
                  <a:t>6</a:t>
                </a:r>
                <a:endParaRPr lang="ar-JO" sz="1600" dirty="0"/>
              </a:p>
            </p:txBody>
          </p:sp>
          <p:sp>
            <p:nvSpPr>
              <p:cNvPr id="61" name="شكل بيضاوي 60"/>
              <p:cNvSpPr/>
              <p:nvPr/>
            </p:nvSpPr>
            <p:spPr>
              <a:xfrm>
                <a:off x="6678184" y="1609956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Ins="126000" rtlCol="1" anchor="ctr"/>
              <a:lstStyle/>
              <a:p>
                <a:pPr algn="ctr"/>
                <a:r>
                  <a:rPr lang="ar-JO" sz="1600" dirty="0" smtClean="0"/>
                  <a:t>1</a:t>
                </a:r>
                <a:endParaRPr lang="ar-JO" sz="1600" dirty="0"/>
              </a:p>
            </p:txBody>
          </p:sp>
          <p:sp>
            <p:nvSpPr>
              <p:cNvPr id="62" name="شكل بيضاوي 61"/>
              <p:cNvSpPr/>
              <p:nvPr/>
            </p:nvSpPr>
            <p:spPr>
              <a:xfrm>
                <a:off x="7933045" y="3865151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Ins="126000" rtlCol="1" anchor="ctr"/>
              <a:lstStyle/>
              <a:p>
                <a:pPr algn="ctr"/>
                <a:r>
                  <a:rPr lang="ar-JO" sz="1600" dirty="0" smtClean="0"/>
                  <a:t>4</a:t>
                </a:r>
                <a:endParaRPr lang="ar-JO" sz="1600" dirty="0"/>
              </a:p>
            </p:txBody>
          </p:sp>
        </p:grpSp>
        <p:sp>
          <p:nvSpPr>
            <p:cNvPr id="64" name="مربع نص 63"/>
            <p:cNvSpPr txBox="1"/>
            <p:nvPr/>
          </p:nvSpPr>
          <p:spPr>
            <a:xfrm>
              <a:off x="6450867" y="3045822"/>
              <a:ext cx="77876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dirty="0" smtClean="0">
                  <a:solidFill>
                    <a:schemeClr val="bg1"/>
                  </a:solidFill>
                  <a:latin typeface="GE SS TV Bold" pitchFamily="18" charset="-78"/>
                  <a:ea typeface="GE SS TV Bold" pitchFamily="18" charset="-78"/>
                  <a:cs typeface="GE SS TV Bold" pitchFamily="18" charset="-78"/>
                </a:rPr>
                <a:t>محاكاة</a:t>
              </a:r>
              <a:endParaRPr lang="ar-JO" dirty="0">
                <a:solidFill>
                  <a:schemeClr val="bg1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endParaRPr>
            </a:p>
          </p:txBody>
        </p:sp>
        <p:sp>
          <p:nvSpPr>
            <p:cNvPr id="65" name="مربع نص 64"/>
            <p:cNvSpPr txBox="1"/>
            <p:nvPr/>
          </p:nvSpPr>
          <p:spPr>
            <a:xfrm>
              <a:off x="6331112" y="2065472"/>
              <a:ext cx="9821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1200" dirty="0" smtClean="0">
                  <a:latin typeface="GE SS TV Bold" pitchFamily="18" charset="-78"/>
                  <a:ea typeface="GE SS TV Bold" pitchFamily="18" charset="-78"/>
                  <a:cs typeface="+mj-cs"/>
                </a:rPr>
                <a:t>ظروف الطيران</a:t>
              </a:r>
              <a:endParaRPr lang="ar-JO" sz="1200" dirty="0">
                <a:latin typeface="GE SS TV Bold" pitchFamily="18" charset="-78"/>
                <a:ea typeface="GE SS TV Bold" pitchFamily="18" charset="-78"/>
                <a:cs typeface="+mj-cs"/>
              </a:endParaRPr>
            </a:p>
          </p:txBody>
        </p:sp>
        <p:sp>
          <p:nvSpPr>
            <p:cNvPr id="66" name="مربع نص 65"/>
            <p:cNvSpPr txBox="1"/>
            <p:nvPr/>
          </p:nvSpPr>
          <p:spPr>
            <a:xfrm>
              <a:off x="7277085" y="2519435"/>
              <a:ext cx="9821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1200" dirty="0" smtClean="0">
                  <a:latin typeface="GE SS TV Bold" pitchFamily="18" charset="-78"/>
                  <a:ea typeface="GE SS TV Bold" pitchFamily="18" charset="-78"/>
                  <a:cs typeface="+mj-cs"/>
                </a:rPr>
                <a:t>التجارب العلمية</a:t>
              </a:r>
              <a:endParaRPr lang="ar-JO" sz="1200" dirty="0">
                <a:latin typeface="GE SS TV Bold" pitchFamily="18" charset="-78"/>
                <a:ea typeface="GE SS TV Bold" pitchFamily="18" charset="-78"/>
                <a:cs typeface="+mj-cs"/>
              </a:endParaRPr>
            </a:p>
          </p:txBody>
        </p:sp>
        <p:sp>
          <p:nvSpPr>
            <p:cNvPr id="67" name="مربع نص 66"/>
            <p:cNvSpPr txBox="1"/>
            <p:nvPr/>
          </p:nvSpPr>
          <p:spPr>
            <a:xfrm>
              <a:off x="5413685" y="2519434"/>
              <a:ext cx="9821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1200" dirty="0" smtClean="0">
                  <a:latin typeface="GE SS TV Bold" pitchFamily="18" charset="-78"/>
                  <a:ea typeface="GE SS TV Bold" pitchFamily="18" charset="-78"/>
                  <a:cs typeface="+mj-cs"/>
                </a:rPr>
                <a:t>المجال العسكري</a:t>
              </a:r>
              <a:endParaRPr lang="ar-JO" sz="1200" dirty="0">
                <a:latin typeface="GE SS TV Bold" pitchFamily="18" charset="-78"/>
                <a:ea typeface="GE SS TV Bold" pitchFamily="18" charset="-78"/>
                <a:cs typeface="+mj-cs"/>
              </a:endParaRPr>
            </a:p>
          </p:txBody>
        </p:sp>
        <p:sp>
          <p:nvSpPr>
            <p:cNvPr id="68" name="مربع نص 67"/>
            <p:cNvSpPr txBox="1"/>
            <p:nvPr/>
          </p:nvSpPr>
          <p:spPr>
            <a:xfrm>
              <a:off x="7206273" y="3385115"/>
              <a:ext cx="11237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1200" dirty="0" smtClean="0">
                  <a:latin typeface="GE SS TV Bold" pitchFamily="18" charset="-78"/>
                  <a:ea typeface="GE SS TV Bold" pitchFamily="18" charset="-78"/>
                  <a:cs typeface="+mj-cs"/>
                </a:rPr>
                <a:t>العمليات</a:t>
              </a:r>
              <a:br>
                <a:rPr lang="ar-JO" sz="1200" dirty="0" smtClean="0">
                  <a:latin typeface="GE SS TV Bold" pitchFamily="18" charset="-78"/>
                  <a:ea typeface="GE SS TV Bold" pitchFamily="18" charset="-78"/>
                  <a:cs typeface="+mj-cs"/>
                </a:rPr>
              </a:br>
              <a:r>
                <a:rPr lang="ar-JO" sz="1200" dirty="0" smtClean="0">
                  <a:latin typeface="GE SS TV Bold" pitchFamily="18" charset="-78"/>
                  <a:ea typeface="GE SS TV Bold" pitchFamily="18" charset="-78"/>
                  <a:cs typeface="+mj-cs"/>
                </a:rPr>
                <a:t>والتجارب النووية</a:t>
              </a:r>
              <a:endParaRPr lang="ar-JO" sz="1200" dirty="0">
                <a:latin typeface="GE SS TV Bold" pitchFamily="18" charset="-78"/>
                <a:ea typeface="GE SS TV Bold" pitchFamily="18" charset="-78"/>
                <a:cs typeface="+mj-cs"/>
              </a:endParaRPr>
            </a:p>
          </p:txBody>
        </p:sp>
        <p:sp>
          <p:nvSpPr>
            <p:cNvPr id="69" name="مربع نص 68"/>
            <p:cNvSpPr txBox="1"/>
            <p:nvPr/>
          </p:nvSpPr>
          <p:spPr>
            <a:xfrm>
              <a:off x="5413685" y="3540110"/>
              <a:ext cx="982176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1200" dirty="0" smtClean="0">
                  <a:latin typeface="GE SS TV Bold" pitchFamily="18" charset="-78"/>
                  <a:ea typeface="GE SS TV Bold" pitchFamily="18" charset="-78"/>
                  <a:cs typeface="+mj-cs"/>
                </a:rPr>
                <a:t>قيادة السيارات</a:t>
              </a:r>
              <a:endParaRPr lang="ar-JO" sz="1200" dirty="0">
                <a:latin typeface="GE SS TV Bold" pitchFamily="18" charset="-78"/>
                <a:ea typeface="GE SS TV Bold" pitchFamily="18" charset="-78"/>
                <a:cs typeface="+mj-cs"/>
              </a:endParaRPr>
            </a:p>
          </p:txBody>
        </p:sp>
        <p:sp>
          <p:nvSpPr>
            <p:cNvPr id="70" name="مربع نص 69"/>
            <p:cNvSpPr txBox="1"/>
            <p:nvPr/>
          </p:nvSpPr>
          <p:spPr>
            <a:xfrm>
              <a:off x="6349164" y="3953174"/>
              <a:ext cx="9821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1200" dirty="0" smtClean="0">
                  <a:latin typeface="GE SS TV Bold" pitchFamily="18" charset="-78"/>
                  <a:ea typeface="GE SS TV Bold" pitchFamily="18" charset="-78"/>
                  <a:cs typeface="+mj-cs"/>
                </a:rPr>
                <a:t>العمليات الجراحية</a:t>
              </a:r>
              <a:endParaRPr lang="ar-JO" sz="1200" dirty="0">
                <a:latin typeface="GE SS TV Bold" pitchFamily="18" charset="-78"/>
                <a:ea typeface="GE SS TV Bold" pitchFamily="18" charset="-78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32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4683540" y="3780329"/>
            <a:ext cx="42567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dirty="0" smtClean="0">
                <a:cs typeface="+mj-cs"/>
              </a:rPr>
              <a:t>أول ما أستخدم أسلوب المحاكاة كان في</a:t>
            </a:r>
            <a:r>
              <a:rPr lang="ar-JO" sz="1600" b="1" dirty="0" smtClean="0">
                <a:cs typeface="+mj-cs"/>
              </a:rPr>
              <a:t/>
            </a:r>
            <a:br>
              <a:rPr lang="ar-JO" sz="1600" b="1" dirty="0" smtClean="0">
                <a:cs typeface="+mj-cs"/>
              </a:rPr>
            </a:br>
            <a:r>
              <a:rPr lang="ar-JO" sz="1600" b="1" dirty="0" smtClean="0">
                <a:cs typeface="+mj-cs"/>
              </a:rPr>
              <a:t>المجالات العسكرية </a:t>
            </a:r>
            <a:br>
              <a:rPr lang="ar-JO" sz="1600" b="1" dirty="0" smtClean="0">
                <a:cs typeface="+mj-cs"/>
              </a:rPr>
            </a:br>
            <a:r>
              <a:rPr lang="ar-JO" sz="1600" dirty="0" smtClean="0">
                <a:cs typeface="+mj-cs"/>
              </a:rPr>
              <a:t>ثمّ انتقل إلى الحياة المدنية بمجالاتها المختلفة !!!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2658" y="1844825"/>
            <a:ext cx="179849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6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888" y="1685523"/>
            <a:ext cx="2105413" cy="1080121"/>
          </a:xfrm>
          <a:prstGeom prst="rect">
            <a:avLst/>
          </a:prstGeom>
        </p:spPr>
      </p:pic>
      <p:sp>
        <p:nvSpPr>
          <p:cNvPr id="6" name="سحابة 5"/>
          <p:cNvSpPr/>
          <p:nvPr/>
        </p:nvSpPr>
        <p:spPr>
          <a:xfrm>
            <a:off x="5898687" y="4951264"/>
            <a:ext cx="1955816" cy="568434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9" name="مربع نص 18"/>
          <p:cNvSpPr txBox="1"/>
          <p:nvPr/>
        </p:nvSpPr>
        <p:spPr>
          <a:xfrm>
            <a:off x="4609192" y="2971875"/>
            <a:ext cx="45348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محاكاة ظروف الطيران</a:t>
            </a:r>
            <a:endParaRPr lang="ar-JO" sz="2000" u="sng" dirty="0">
              <a:latin typeface="GE SS TV Bold" pitchFamily="18" charset="-78"/>
              <a:ea typeface="GE SS TV Bold" pitchFamily="18" charset="-78"/>
              <a:cs typeface="K Homa" panose="00000500000000000000" pitchFamily="2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cxnSp>
        <p:nvCxnSpPr>
          <p:cNvPr id="20" name="رابط مستقيم 19"/>
          <p:cNvCxnSpPr/>
          <p:nvPr/>
        </p:nvCxnSpPr>
        <p:spPr>
          <a:xfrm flipH="1">
            <a:off x="5898687" y="3331915"/>
            <a:ext cx="19558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4932040" y="3619947"/>
            <a:ext cx="3960440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Arial"/>
                <a:ea typeface="GE SS TV Bold" pitchFamily="18" charset="-78"/>
                <a:cs typeface="Arial"/>
              </a:rPr>
              <a:t>☼ 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الهدف منها :-</a:t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   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-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تدريب الطيارين على قيادة الطائرات </a:t>
            </a:r>
            <a:r>
              <a:rPr lang="ar-JO" sz="1600" u="sng" dirty="0" smtClean="0">
                <a:latin typeface="GE SS TV Bold" pitchFamily="18" charset="-78"/>
                <a:ea typeface="GE SS TV Bold" pitchFamily="18" charset="-78"/>
                <a:cs typeface="+mj-cs"/>
              </a:rPr>
              <a:t>في بداياتهم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.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- زيادة مهاراتهم للتعامل مع تأثيرات الطقس المختلفة.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- الحفاظ على الأرواح وتجنّب الكوارث الجويّة.</a:t>
            </a:r>
            <a:endParaRPr lang="ar-JO" sz="1600" u="sng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609193" y="5081593"/>
            <a:ext cx="453480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400" dirty="0" smtClean="0">
                <a:solidFill>
                  <a:schemeClr val="bg1"/>
                </a:solidFill>
                <a:latin typeface="Adobe نسخ Medium" pitchFamily="50" charset="-78"/>
                <a:ea typeface="GE SS TV Bold" pitchFamily="18" charset="-78"/>
                <a:cs typeface="DecoType Naskh" panose="02010400000000000000" pitchFamily="2" charset="-78"/>
              </a:rPr>
              <a:t>انظر الشكلين (1-2) و (1-3)</a:t>
            </a:r>
            <a:endParaRPr lang="ar-JO" sz="1400" u="sng" dirty="0">
              <a:solidFill>
                <a:schemeClr val="bg1"/>
              </a:solidFill>
              <a:latin typeface="Adobe نسخ Medium" pitchFamily="50" charset="-78"/>
              <a:ea typeface="GE SS TV Bold" pitchFamily="18" charset="-78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9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سحابة 5"/>
          <p:cNvSpPr/>
          <p:nvPr/>
        </p:nvSpPr>
        <p:spPr>
          <a:xfrm>
            <a:off x="5898687" y="4951264"/>
            <a:ext cx="1955816" cy="568434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9" name="مربع نص 18"/>
          <p:cNvSpPr txBox="1"/>
          <p:nvPr/>
        </p:nvSpPr>
        <p:spPr>
          <a:xfrm>
            <a:off x="4609192" y="2971875"/>
            <a:ext cx="45348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محاكاة التجارب العلميّة</a:t>
            </a:r>
            <a:endParaRPr lang="ar-JO" sz="2000" u="sng" dirty="0">
              <a:latin typeface="GE SS TV Bold" pitchFamily="18" charset="-78"/>
              <a:ea typeface="GE SS TV Bold" pitchFamily="18" charset="-78"/>
              <a:cs typeface="K Homa" panose="00000500000000000000" pitchFamily="2" charset="-78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5898687" y="3331915"/>
            <a:ext cx="19558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4572000" y="3619947"/>
            <a:ext cx="4320480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Arial"/>
                <a:ea typeface="GE SS TV Bold" pitchFamily="18" charset="-78"/>
                <a:cs typeface="Arial"/>
              </a:rPr>
              <a:t>☼ 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الهدف منها :-</a:t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   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-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إجراء التجارب العلميّة المختلفة 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   في الوقت الذي تفتقر فيه الكثير من المدارس إلى المختبرات 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   العلميّة المجهّزة بجميع الإمكانات اللازمة لإجراء التجارب.</a:t>
            </a:r>
            <a:endParaRPr lang="ar-JO" sz="1600" u="sng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609193" y="5081593"/>
            <a:ext cx="453480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400" dirty="0" smtClean="0">
                <a:solidFill>
                  <a:schemeClr val="bg1"/>
                </a:solidFill>
                <a:latin typeface="Adobe نسخ Medium" pitchFamily="50" charset="-78"/>
                <a:ea typeface="GE SS TV Bold" pitchFamily="18" charset="-78"/>
                <a:cs typeface="DecoType Naskh" panose="02010400000000000000" pitchFamily="2" charset="-78"/>
              </a:rPr>
              <a:t>انظر الشكل (1-4)</a:t>
            </a:r>
            <a:endParaRPr lang="ar-JO" sz="1400" u="sng" dirty="0">
              <a:solidFill>
                <a:schemeClr val="bg1"/>
              </a:solidFill>
              <a:latin typeface="Adobe نسخ Medium" pitchFamily="50" charset="-78"/>
              <a:ea typeface="GE SS TV Bold" pitchFamily="18" charset="-78"/>
              <a:cs typeface="DecoType Naskh" panose="020104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170" y="1257541"/>
            <a:ext cx="1336164" cy="15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3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7465" y="1314670"/>
            <a:ext cx="1898262" cy="154352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9" name="مربع نص 18"/>
          <p:cNvSpPr txBox="1"/>
          <p:nvPr/>
        </p:nvSpPr>
        <p:spPr>
          <a:xfrm>
            <a:off x="4609192" y="2971875"/>
            <a:ext cx="45348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المحاكاة في المجال العسكري</a:t>
            </a:r>
            <a:endParaRPr lang="ar-JO" sz="2000" u="sng" dirty="0">
              <a:latin typeface="GE SS TV Bold" pitchFamily="18" charset="-78"/>
              <a:ea typeface="GE SS TV Bold" pitchFamily="18" charset="-78"/>
              <a:cs typeface="K Homa" panose="00000500000000000000" pitchFamily="2" charset="-78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5652121" y="3331915"/>
            <a:ext cx="25202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4572000" y="3619947"/>
            <a:ext cx="4320480" cy="15850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Arial"/>
                <a:ea typeface="GE SS TV Bold" pitchFamily="18" charset="-78"/>
                <a:cs typeface="Arial"/>
              </a:rPr>
              <a:t>☼ 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الهدف منها :-</a:t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   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-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التغلّب على بعض المشاكل ، 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مثل /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   1. استخدام مساحات كبيرة من الأرض للتدرّب عليها.</a:t>
            </a:r>
            <a:b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   2. التعقيد المتزايد في جميع الأسلحة والمعدّات العسكرية</a:t>
            </a:r>
            <a:b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       وما ترتّب عليه من ارتفاع أسعارها وزيادة تكاليف تشغيلها.</a:t>
            </a:r>
            <a:b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   3. تقليل الخسائر البشرية.</a:t>
            </a:r>
            <a:endParaRPr lang="ar-JO" sz="1500" u="sng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811542" y="5159188"/>
            <a:ext cx="589920" cy="873956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647895" y="5085184"/>
            <a:ext cx="761303" cy="30777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JO" sz="1400" dirty="0" smtClean="0">
                <a:solidFill>
                  <a:srgbClr val="FF9900"/>
                </a:solidFill>
                <a:latin typeface="Arial"/>
                <a:ea typeface="GE SS TV Bold" pitchFamily="18" charset="-78"/>
                <a:cs typeface="K Homa" panose="00000500000000000000" pitchFamily="2" charset="-78"/>
              </a:rPr>
              <a:t>أمثلــــة</a:t>
            </a:r>
            <a:endParaRPr lang="ar-JO" sz="1400" u="sng" dirty="0">
              <a:solidFill>
                <a:srgbClr val="FF9900"/>
              </a:solidFill>
              <a:latin typeface="GE SS TV Bold" pitchFamily="18" charset="-78"/>
              <a:ea typeface="GE SS TV Bold" pitchFamily="18" charset="-78"/>
              <a:cs typeface="K Homa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741594"/>
            <a:ext cx="1986345" cy="108187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3844" y="2823468"/>
            <a:ext cx="1844040" cy="158496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408428"/>
            <a:ext cx="1546073" cy="129638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797129" y="1727163"/>
            <a:ext cx="1800200" cy="30777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JO" sz="14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قيادة طائرة </a:t>
            </a:r>
            <a:r>
              <a:rPr lang="ar-JO" sz="1200" dirty="0" smtClean="0">
                <a:latin typeface="Arial"/>
                <a:ea typeface="GE SS TV Bold" pitchFamily="18" charset="-78"/>
                <a:cs typeface="+mj-cs"/>
              </a:rPr>
              <a:t>( دون ركوبها )</a:t>
            </a:r>
            <a:endParaRPr lang="ar-JO" sz="1200" u="sng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434109" y="3462059"/>
            <a:ext cx="1602387" cy="52322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JO" sz="14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قيادة الدبابة</a:t>
            </a:r>
            <a:br>
              <a:rPr lang="ar-JO" sz="14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</a:br>
            <a:r>
              <a:rPr lang="ar-JO" sz="14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أو مركبة قتال</a:t>
            </a:r>
            <a:endParaRPr lang="ar-JO" sz="1400" u="sng" dirty="0">
              <a:latin typeface="GE SS TV Bold" pitchFamily="18" charset="-78"/>
              <a:ea typeface="GE SS TV Bold" pitchFamily="18" charset="-78"/>
              <a:cs typeface="K Homa" panose="00000500000000000000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844098" y="5691396"/>
            <a:ext cx="2178451" cy="307777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JO" sz="14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تعلّم الرّماية </a:t>
            </a:r>
            <a:r>
              <a:rPr lang="ar-JO" sz="1200" dirty="0" smtClean="0">
                <a:latin typeface="Arial"/>
                <a:ea typeface="GE SS TV Bold" pitchFamily="18" charset="-78"/>
                <a:cs typeface="+mj-cs"/>
              </a:rPr>
              <a:t>( دون ذخيرة حيّة )</a:t>
            </a:r>
            <a:endParaRPr lang="ar-JO" sz="1200" u="sng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4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5" name="مربع نص 34"/>
          <p:cNvSpPr txBox="1"/>
          <p:nvPr/>
        </p:nvSpPr>
        <p:spPr>
          <a:xfrm>
            <a:off x="4572000" y="3619947"/>
            <a:ext cx="4320480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Arial"/>
                <a:ea typeface="GE SS TV Bold" pitchFamily="18" charset="-78"/>
                <a:cs typeface="Arial"/>
              </a:rPr>
              <a:t>☼ 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مثال :-</a:t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   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-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التفجيرات الاختبارية للأسلحة النووية والتي كانت تُجرى 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   تحت الأرض.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>
                <a:latin typeface="Arial"/>
                <a:ea typeface="GE SS TV Bold" pitchFamily="18" charset="-78"/>
              </a:rPr>
              <a:t>☼ 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</a:rPr>
              <a:t>تهدف إلى :-</a:t>
            </a:r>
            <a:r>
              <a:rPr lang="ar-JO" sz="1600" b="1" dirty="0">
                <a:latin typeface="GE SS TV Bold" pitchFamily="18" charset="-78"/>
                <a:ea typeface="GE SS TV Bold" pitchFamily="18" charset="-78"/>
              </a:rPr>
              <a:t/>
            </a:r>
            <a:br>
              <a:rPr lang="ar-JO" sz="1600" b="1" dirty="0">
                <a:latin typeface="GE SS TV Bold" pitchFamily="18" charset="-78"/>
                <a:ea typeface="GE SS TV Bold" pitchFamily="18" charset="-78"/>
              </a:rPr>
            </a:br>
            <a:r>
              <a:rPr lang="ar-JO" sz="500" b="1" dirty="0">
                <a:latin typeface="GE SS TV Bold" pitchFamily="18" charset="-78"/>
                <a:ea typeface="GE SS TV Bold" pitchFamily="18" charset="-78"/>
              </a:rPr>
              <a:t/>
            </a:r>
            <a:br>
              <a:rPr lang="ar-JO" sz="500" b="1" dirty="0">
                <a:latin typeface="GE SS TV Bold" pitchFamily="18" charset="-78"/>
                <a:ea typeface="GE SS TV Bold" pitchFamily="18" charset="-78"/>
              </a:rPr>
            </a:br>
            <a:r>
              <a:rPr lang="ar-JO" sz="1600" b="1" dirty="0">
                <a:latin typeface="GE SS TV Bold" pitchFamily="18" charset="-78"/>
                <a:ea typeface="GE SS TV Bold" pitchFamily="18" charset="-78"/>
              </a:rPr>
              <a:t>     </a:t>
            </a:r>
            <a:r>
              <a:rPr lang="ar-JO" sz="1600" dirty="0">
                <a:latin typeface="GE SS TV Bold" pitchFamily="18" charset="-78"/>
                <a:ea typeface="GE SS TV Bold" pitchFamily="18" charset="-78"/>
              </a:rPr>
              <a:t>-</a:t>
            </a:r>
            <a:r>
              <a:rPr lang="ar-JO" sz="1600" b="1" dirty="0">
                <a:latin typeface="GE SS TV Bold" pitchFamily="18" charset="-78"/>
                <a:ea typeface="GE SS TV Bold" pitchFamily="18" charset="-78"/>
              </a:rPr>
              <a:t>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</a:rPr>
              <a:t>تقليل الأخطار الناجمة عن تلك التفجيرات.</a:t>
            </a:r>
            <a:r>
              <a:rPr lang="ar-JO" sz="1600" dirty="0">
                <a:latin typeface="GE SS TV Bold" pitchFamily="18" charset="-78"/>
                <a:ea typeface="GE SS TV Bold" pitchFamily="18" charset="-78"/>
              </a:rPr>
              <a:t/>
            </a:r>
            <a:br>
              <a:rPr lang="ar-JO" sz="1600" dirty="0">
                <a:latin typeface="GE SS TV Bold" pitchFamily="18" charset="-78"/>
                <a:ea typeface="GE SS TV Bold" pitchFamily="18" charset="-78"/>
              </a:rPr>
            </a:br>
            <a:endParaRPr lang="ar-JO" sz="1600" u="sng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639" y="1302532"/>
            <a:ext cx="1327202" cy="1532203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609192" y="2971875"/>
            <a:ext cx="45348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محاكاة العمليات والتجارب النووية</a:t>
            </a:r>
            <a:endParaRPr lang="ar-JO" sz="2000" u="sng" dirty="0">
              <a:latin typeface="GE SS TV Bold" pitchFamily="18" charset="-78"/>
              <a:ea typeface="GE SS TV Bold" pitchFamily="18" charset="-78"/>
              <a:cs typeface="K Homa" panose="00000500000000000000" pitchFamily="2" charset="-78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5436097" y="3331915"/>
            <a:ext cx="29523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80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9" name="مربع نص 18"/>
          <p:cNvSpPr txBox="1"/>
          <p:nvPr/>
        </p:nvSpPr>
        <p:spPr>
          <a:xfrm>
            <a:off x="4609192" y="2971875"/>
            <a:ext cx="45348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محاكاة قيادة السيارات</a:t>
            </a:r>
            <a:endParaRPr lang="ar-JO" sz="2000" u="sng" dirty="0">
              <a:latin typeface="GE SS TV Bold" pitchFamily="18" charset="-78"/>
              <a:ea typeface="GE SS TV Bold" pitchFamily="18" charset="-78"/>
              <a:cs typeface="K Homa" panose="00000500000000000000" pitchFamily="2" charset="-78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5898687" y="3331915"/>
            <a:ext cx="19558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4572000" y="3619947"/>
            <a:ext cx="4320480" cy="14003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Arial"/>
                <a:ea typeface="GE SS TV Bold" pitchFamily="18" charset="-78"/>
                <a:cs typeface="Arial"/>
              </a:rPr>
              <a:t>☼ 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الهدف منها :-</a:t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   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-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التقليل من الازدحام في الشوارع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- التقليل من الأخطار المحتملة عند تعلّم القيادة الحقيقية.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- توفير نفقات الوقود.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- التدريب على القيادة في الأجواء الطبيعية المختلفة.</a:t>
            </a:r>
            <a:endParaRPr lang="ar-JO" sz="1600" u="sng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844824"/>
            <a:ext cx="225288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9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5"/>
          <p:cNvGrpSpPr/>
          <p:nvPr/>
        </p:nvGrpSpPr>
        <p:grpSpPr>
          <a:xfrm>
            <a:off x="4284040" y="692696"/>
            <a:ext cx="648000" cy="5832576"/>
            <a:chOff x="4284040" y="692696"/>
            <a:chExt cx="648000" cy="5832576"/>
          </a:xfrm>
        </p:grpSpPr>
        <p:sp>
          <p:nvSpPr>
            <p:cNvPr id="5" name="مستطيل 4"/>
            <p:cNvSpPr/>
            <p:nvPr/>
          </p:nvSpPr>
          <p:spPr>
            <a:xfrm>
              <a:off x="4284040" y="1196752"/>
              <a:ext cx="648000" cy="4896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50" name="شكل بيضاوي 49"/>
            <p:cNvSpPr/>
            <p:nvPr/>
          </p:nvSpPr>
          <p:spPr>
            <a:xfrm>
              <a:off x="4284040" y="5877272"/>
              <a:ext cx="648000" cy="648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51" name="شكل بيضاوي 50"/>
            <p:cNvSpPr/>
            <p:nvPr/>
          </p:nvSpPr>
          <p:spPr>
            <a:xfrm>
              <a:off x="4284040" y="692696"/>
              <a:ext cx="648000" cy="648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915" y="1988840"/>
            <a:ext cx="2459595" cy="217579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471" y="4890757"/>
            <a:ext cx="1952561" cy="33844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5978" y="4365104"/>
            <a:ext cx="3224124" cy="6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6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147269"/>
            <a:ext cx="2182381" cy="177767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9" name="مربع نص 18"/>
          <p:cNvSpPr txBox="1"/>
          <p:nvPr/>
        </p:nvSpPr>
        <p:spPr>
          <a:xfrm>
            <a:off x="4609192" y="2971875"/>
            <a:ext cx="45348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00" dirty="0" smtClean="0">
                <a:latin typeface="Arial"/>
                <a:ea typeface="GE SS TV Bold" pitchFamily="18" charset="-78"/>
                <a:cs typeface="K Homa" panose="00000500000000000000" pitchFamily="2" charset="-78"/>
              </a:rPr>
              <a:t>محاكاة العمليات الجراحية والإسعاف</a:t>
            </a:r>
            <a:endParaRPr lang="ar-JO" sz="2000" u="sng" dirty="0">
              <a:latin typeface="GE SS TV Bold" pitchFamily="18" charset="-78"/>
              <a:ea typeface="GE SS TV Bold" pitchFamily="18" charset="-78"/>
              <a:cs typeface="K Homa" panose="00000500000000000000" pitchFamily="2" charset="-78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5364089" y="3331915"/>
            <a:ext cx="30963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مربع نص 34"/>
          <p:cNvSpPr txBox="1"/>
          <p:nvPr/>
        </p:nvSpPr>
        <p:spPr>
          <a:xfrm>
            <a:off x="4572000" y="3619947"/>
            <a:ext cx="4320480" cy="907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Arial"/>
                <a:ea typeface="GE SS TV Bold" pitchFamily="18" charset="-78"/>
                <a:cs typeface="Arial"/>
              </a:rPr>
              <a:t>☼ 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الهدف منها :-</a:t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/>
            </a:r>
            <a:br>
              <a:rPr lang="ar-JO" sz="5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   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-</a:t>
            </a: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تقليل الأخطاء الطبية البشرية.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     - تقليل التكلفة اللازمة لتوفير مستلزمات التدريب.</a:t>
            </a:r>
            <a:endParaRPr lang="ar-JO" sz="1600" u="sng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8" name="سحابة 7"/>
          <p:cNvSpPr/>
          <p:nvPr/>
        </p:nvSpPr>
        <p:spPr>
          <a:xfrm>
            <a:off x="5898687" y="4951264"/>
            <a:ext cx="1955816" cy="568434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مربع نص 9"/>
          <p:cNvSpPr txBox="1"/>
          <p:nvPr/>
        </p:nvSpPr>
        <p:spPr>
          <a:xfrm>
            <a:off x="4609193" y="5081593"/>
            <a:ext cx="453480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400" dirty="0" smtClean="0">
                <a:solidFill>
                  <a:schemeClr val="bg1"/>
                </a:solidFill>
                <a:latin typeface="Adobe نسخ Medium" pitchFamily="50" charset="-78"/>
                <a:ea typeface="GE SS TV Bold" pitchFamily="18" charset="-78"/>
                <a:cs typeface="DecoType Naskh" panose="02010400000000000000" pitchFamily="2" charset="-78"/>
              </a:rPr>
              <a:t>انظر الشكل (1-8)</a:t>
            </a:r>
            <a:endParaRPr lang="ar-JO" sz="1400" u="sng" dirty="0">
              <a:solidFill>
                <a:schemeClr val="bg1"/>
              </a:solidFill>
              <a:latin typeface="Adobe نسخ Medium" pitchFamily="50" charset="-78"/>
              <a:ea typeface="GE SS TV Bold" pitchFamily="18" charset="-78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8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5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مربع نص 7"/>
          <p:cNvSpPr txBox="1"/>
          <p:nvPr/>
        </p:nvSpPr>
        <p:spPr>
          <a:xfrm>
            <a:off x="4860032" y="3379930"/>
            <a:ext cx="38884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استعن بشبكة الانترنت للبحث عن</a:t>
            </a:r>
            <a:b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مجالات أخرى لاستخدام المحاكاة </a:t>
            </a:r>
            <a:b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</a:b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غير الواردة في الدرس !!!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5847" y="5419401"/>
            <a:ext cx="1354955" cy="37261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537" y="4077072"/>
            <a:ext cx="1564520" cy="156452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766" y="1696225"/>
            <a:ext cx="1601698" cy="1348798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802391" y="2185958"/>
            <a:ext cx="1785833" cy="369332"/>
          </a:xfrm>
          <a:prstGeom prst="rect">
            <a:avLst/>
          </a:prstGeom>
          <a:noFill/>
          <a:effectLst>
            <a:glow rad="228600">
              <a:schemeClr val="accent6">
                <a:lumMod val="50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قضية للبحث</a:t>
            </a:r>
            <a:endParaRPr lang="ar-J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4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5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مربع نص 4"/>
          <p:cNvSpPr txBox="1"/>
          <p:nvPr/>
        </p:nvSpPr>
        <p:spPr>
          <a:xfrm>
            <a:off x="5724128" y="4509120"/>
            <a:ext cx="22009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>
                <a:solidFill>
                  <a:schemeClr val="accent6">
                    <a:lumMod val="50000"/>
                  </a:schemeClr>
                </a:solidFill>
                <a:cs typeface="DecoType Thuluth" panose="02010000000000000000" pitchFamily="2" charset="-78"/>
              </a:rPr>
              <a:t>أ</a:t>
            </a:r>
            <a:r>
              <a:rPr lang="ar-JO" sz="2800" b="1" dirty="0" smtClean="0">
                <a:solidFill>
                  <a:schemeClr val="accent6">
                    <a:lumMod val="50000"/>
                  </a:schemeClr>
                </a:solidFill>
                <a:cs typeface="DecoType Thuluth" panose="02010000000000000000" pitchFamily="2" charset="-78"/>
              </a:rPr>
              <a:t>سئلة الدرس</a:t>
            </a:r>
            <a:endParaRPr lang="ar-JO" sz="2800" b="1" dirty="0">
              <a:solidFill>
                <a:schemeClr val="accent6">
                  <a:lumMod val="50000"/>
                </a:schemeClr>
              </a:solidFill>
              <a:cs typeface="DecoType Thuluth" panose="0201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141" y="1807059"/>
            <a:ext cx="2767616" cy="27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7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5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4889" y="1990782"/>
            <a:ext cx="443789" cy="712069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572000" y="2912164"/>
            <a:ext cx="4104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4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- النمذجة </a:t>
            </a:r>
            <a:r>
              <a:rPr lang="ar-JO" sz="1400" b="1" dirty="0" smtClean="0">
                <a:latin typeface="Adobe Arabic" pitchFamily="18" charset="-78"/>
                <a:ea typeface="GE SS TV Bold" pitchFamily="18" charset="-78"/>
                <a:cs typeface="Adobe Arabic" pitchFamily="18" charset="-78"/>
              </a:rPr>
              <a:t>←</a:t>
            </a:r>
            <a:r>
              <a:rPr lang="ar-JO" sz="1400" b="1" dirty="0" smtClean="0">
                <a:latin typeface="Calibri"/>
                <a:ea typeface="GE SS TV Bold" pitchFamily="18" charset="-78"/>
                <a:cs typeface="+mj-cs"/>
              </a:rPr>
              <a:t> </a:t>
            </a:r>
            <a:r>
              <a:rPr lang="ar-JO" sz="1400" dirty="0" smtClean="0">
                <a:latin typeface="Calibri"/>
                <a:ea typeface="GE SS TV Bold" pitchFamily="18" charset="-78"/>
                <a:cs typeface="+mj-cs"/>
              </a:rPr>
              <a:t>تصميم مجسّم </a:t>
            </a:r>
            <a:r>
              <a:rPr lang="ar-JO" sz="1400" dirty="0">
                <a:latin typeface="Calibri"/>
                <a:ea typeface="GE SS TV Bold" pitchFamily="18" charset="-78"/>
                <a:cs typeface="+mj-cs"/>
              </a:rPr>
              <a:t>على جهاز </a:t>
            </a:r>
            <a:r>
              <a:rPr lang="ar-JO" sz="1400" dirty="0" smtClean="0">
                <a:latin typeface="Calibri"/>
                <a:ea typeface="GE SS TV Bold" pitchFamily="18" charset="-78"/>
                <a:cs typeface="+mj-cs"/>
              </a:rPr>
              <a:t>الحاسوب</a:t>
            </a:r>
            <a:br>
              <a:rPr lang="ar-JO" sz="1400" dirty="0" smtClean="0">
                <a:latin typeface="Calibri"/>
                <a:ea typeface="GE SS TV Bold" pitchFamily="18" charset="-78"/>
                <a:cs typeface="+mj-cs"/>
              </a:rPr>
            </a:br>
            <a:r>
              <a:rPr lang="ar-JO" sz="1400" dirty="0" smtClean="0">
                <a:latin typeface="Calibri"/>
                <a:ea typeface="GE SS TV Bold" pitchFamily="18" charset="-78"/>
                <a:cs typeface="+mj-cs"/>
              </a:rPr>
              <a:t>       </a:t>
            </a:r>
            <a:r>
              <a:rPr lang="ar-JO" sz="1400" dirty="0">
                <a:latin typeface="Calibri"/>
                <a:ea typeface="GE SS TV Bold" pitchFamily="18" charset="-78"/>
                <a:cs typeface="+mj-cs"/>
              </a:rPr>
              <a:t>يمثل النظام الحقيقي من حيث الشكل والغرض الذي وضع </a:t>
            </a:r>
            <a:r>
              <a:rPr lang="ar-JO" sz="1400" dirty="0" smtClean="0">
                <a:latin typeface="Calibri"/>
                <a:ea typeface="GE SS TV Bold" pitchFamily="18" charset="-78"/>
                <a:cs typeface="+mj-cs"/>
              </a:rPr>
              <a:t>لأجله.</a:t>
            </a:r>
            <a:endParaRPr lang="ar-JO" sz="1400" dirty="0">
              <a:latin typeface="Calibri"/>
              <a:ea typeface="GE SS TV Bold" pitchFamily="18" charset="-78"/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572000" y="2420888"/>
            <a:ext cx="38884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السؤال الأول /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716016" y="3770456"/>
            <a:ext cx="397473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4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- المحاكاة </a:t>
            </a:r>
            <a:r>
              <a:rPr lang="ar-JO" sz="1400" b="1" dirty="0" smtClean="0">
                <a:latin typeface="Adobe Arabic" pitchFamily="18" charset="-78"/>
                <a:ea typeface="GE SS TV Bold" pitchFamily="18" charset="-78"/>
                <a:cs typeface="Adobe Arabic" pitchFamily="18" charset="-78"/>
              </a:rPr>
              <a:t>←</a:t>
            </a:r>
            <a:r>
              <a:rPr lang="ar-JO" sz="1400" b="1" dirty="0" smtClean="0">
                <a:latin typeface="Calibri"/>
                <a:ea typeface="GE SS TV Bold" pitchFamily="18" charset="-78"/>
                <a:cs typeface="+mj-cs"/>
              </a:rPr>
              <a:t> </a:t>
            </a:r>
            <a:r>
              <a:rPr lang="ar-JO" sz="1400" dirty="0">
                <a:cs typeface="+mj-cs"/>
              </a:rPr>
              <a:t>عملية تمثيل أو إنشاء مجموعة من المواقف تمثيلاً </a:t>
            </a:r>
            <a:r>
              <a:rPr lang="ar-JO" sz="1400" dirty="0" smtClean="0">
                <a:cs typeface="+mj-cs"/>
              </a:rPr>
              <a:t/>
            </a:r>
            <a:br>
              <a:rPr lang="ar-JO" sz="1400" dirty="0" smtClean="0">
                <a:cs typeface="+mj-cs"/>
              </a:rPr>
            </a:br>
            <a:r>
              <a:rPr lang="ar-JO" sz="1400" dirty="0" smtClean="0">
                <a:cs typeface="+mj-cs"/>
              </a:rPr>
              <a:t>       أو </a:t>
            </a:r>
            <a:r>
              <a:rPr lang="ar-JO" sz="1400" dirty="0">
                <a:cs typeface="+mj-cs"/>
              </a:rPr>
              <a:t>تقليداً لأحداث من واقع الحياة حتى يتيسر عرضها والتعمق </a:t>
            </a:r>
            <a:r>
              <a:rPr lang="ar-JO" sz="1400" dirty="0" smtClean="0">
                <a:cs typeface="+mj-cs"/>
              </a:rPr>
              <a:t/>
            </a:r>
            <a:br>
              <a:rPr lang="ar-JO" sz="1400" dirty="0" smtClean="0">
                <a:cs typeface="+mj-cs"/>
              </a:rPr>
            </a:br>
            <a:r>
              <a:rPr lang="ar-JO" sz="1400" dirty="0" smtClean="0">
                <a:cs typeface="+mj-cs"/>
              </a:rPr>
              <a:t>       فيها </a:t>
            </a:r>
            <a:r>
              <a:rPr lang="ar-JO" sz="1400" dirty="0">
                <a:cs typeface="+mj-cs"/>
              </a:rPr>
              <a:t>لاستكشاف أسرارها، والتعرف إلى نتائجها المحتملة عن </a:t>
            </a:r>
            <a:r>
              <a:rPr lang="ar-JO" sz="1400" dirty="0" smtClean="0">
                <a:cs typeface="+mj-cs"/>
              </a:rPr>
              <a:t/>
            </a:r>
            <a:br>
              <a:rPr lang="ar-JO" sz="1400" dirty="0" smtClean="0">
                <a:cs typeface="+mj-cs"/>
              </a:rPr>
            </a:br>
            <a:r>
              <a:rPr lang="ar-JO" sz="1400" dirty="0" smtClean="0">
                <a:cs typeface="+mj-cs"/>
              </a:rPr>
              <a:t>       قرب</a:t>
            </a:r>
            <a:r>
              <a:rPr lang="ar-JO" sz="1400" dirty="0">
                <a:cs typeface="+mj-cs"/>
              </a:rPr>
              <a:t>.</a:t>
            </a:r>
            <a:endParaRPr lang="ar-JO" sz="14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2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5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4889" y="1990782"/>
            <a:ext cx="443789" cy="712069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572000" y="2912164"/>
            <a:ext cx="4104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4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- </a:t>
            </a:r>
            <a:r>
              <a:rPr lang="ar-JO" sz="1400" dirty="0">
                <a:cs typeface="+mj-cs"/>
              </a:rPr>
              <a:t>تجريب النماذج من خلال محاكاة ذلك النموذج على الحاسوب </a:t>
            </a:r>
            <a:r>
              <a:rPr lang="ar-JO" sz="1400" dirty="0" smtClean="0">
                <a:cs typeface="+mj-cs"/>
              </a:rPr>
              <a:t> </a:t>
            </a:r>
            <a:br>
              <a:rPr lang="ar-JO" sz="1400" dirty="0" smtClean="0">
                <a:cs typeface="+mj-cs"/>
              </a:rPr>
            </a:br>
            <a:r>
              <a:rPr lang="ar-JO" sz="1400" dirty="0" smtClean="0">
                <a:cs typeface="+mj-cs"/>
              </a:rPr>
              <a:t>      والتدرّب </a:t>
            </a:r>
            <a:r>
              <a:rPr lang="ar-JO" sz="1400" dirty="0">
                <a:cs typeface="+mj-cs"/>
              </a:rPr>
              <a:t>على عمليات يصعب القيام بها في مواقف فعلية.</a:t>
            </a:r>
            <a:endParaRPr lang="ar-JO" sz="1400" dirty="0">
              <a:latin typeface="Calibri"/>
              <a:ea typeface="GE SS TV Bold" pitchFamily="18" charset="-78"/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572000" y="2420888"/>
            <a:ext cx="38884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السؤال الثاني /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الهدف من عملية المحاكاة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8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5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4889" y="1990782"/>
            <a:ext cx="443789" cy="712069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572000" y="2912164"/>
            <a:ext cx="41044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4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- </a:t>
            </a:r>
            <a:r>
              <a:rPr lang="ar-JO" sz="1400" dirty="0" smtClean="0">
                <a:cs typeface="+mj-cs"/>
              </a:rPr>
              <a:t>تجنّب الأخطار في حلّ المشكلات.</a:t>
            </a:r>
            <a:br>
              <a:rPr lang="ar-JO" sz="1400" dirty="0" smtClean="0">
                <a:cs typeface="+mj-cs"/>
              </a:rPr>
            </a:br>
            <a:r>
              <a:rPr lang="ar-JO" sz="1400" dirty="0" smtClean="0">
                <a:cs typeface="+mj-cs"/>
              </a:rPr>
              <a:t>- توفير الوقت والمال.</a:t>
            </a:r>
            <a:br>
              <a:rPr lang="ar-JO" sz="1400" dirty="0" smtClean="0">
                <a:cs typeface="+mj-cs"/>
              </a:rPr>
            </a:br>
            <a:r>
              <a:rPr lang="ar-JO" sz="1400" dirty="0" smtClean="0">
                <a:cs typeface="+mj-cs"/>
              </a:rPr>
              <a:t>- توفير المرونة في إجراء التغيّرات على التجارب وتكرارها.</a:t>
            </a:r>
            <a:endParaRPr lang="ar-JO" sz="1400" dirty="0">
              <a:latin typeface="Calibri"/>
              <a:ea typeface="GE SS TV Bold" pitchFamily="18" charset="-78"/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572000" y="2420888"/>
            <a:ext cx="38884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السؤال الثالث /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فوائد المحاكاة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3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5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4889" y="1990782"/>
            <a:ext cx="443789" cy="712069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572000" y="2912164"/>
            <a:ext cx="41044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4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- </a:t>
            </a:r>
            <a:r>
              <a:rPr lang="ar-JO" sz="1400" dirty="0" smtClean="0">
                <a:cs typeface="+mj-cs"/>
              </a:rPr>
              <a:t>محاكاة ظروف الطيران.</a:t>
            </a:r>
            <a:br>
              <a:rPr lang="ar-JO" sz="1400" dirty="0" smtClean="0">
                <a:cs typeface="+mj-cs"/>
              </a:rPr>
            </a:br>
            <a:r>
              <a:rPr lang="ar-JO" sz="1400" dirty="0" smtClean="0">
                <a:cs typeface="+mj-cs"/>
              </a:rPr>
              <a:t>- محاكاة التجارب العلمية.</a:t>
            </a:r>
            <a:br>
              <a:rPr lang="ar-JO" sz="1400" dirty="0" smtClean="0">
                <a:cs typeface="+mj-cs"/>
              </a:rPr>
            </a:br>
            <a:r>
              <a:rPr lang="ar-JO" sz="1400" dirty="0" smtClean="0">
                <a:cs typeface="+mj-cs"/>
              </a:rPr>
              <a:t>- المحاكاة في المجال العسكري.</a:t>
            </a:r>
            <a:br>
              <a:rPr lang="ar-JO" sz="1400" dirty="0" smtClean="0">
                <a:cs typeface="+mj-cs"/>
              </a:rPr>
            </a:br>
            <a:r>
              <a:rPr lang="ar-JO" sz="1400" dirty="0" smtClean="0">
                <a:cs typeface="+mj-cs"/>
              </a:rPr>
              <a:t>- محاكاة العمليات والتجارب النووية.</a:t>
            </a:r>
            <a:endParaRPr lang="ar-JO" sz="1400" dirty="0">
              <a:latin typeface="Calibri"/>
              <a:ea typeface="GE SS TV Bold" pitchFamily="18" charset="-78"/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572000" y="2420888"/>
            <a:ext cx="38884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السؤال الرابع / </a:t>
            </a:r>
            <a:r>
              <a:rPr lang="ar-JO" sz="1600" dirty="0" smtClean="0">
                <a:latin typeface="GE SS TV Bold" pitchFamily="18" charset="-78"/>
                <a:ea typeface="GE SS TV Bold" pitchFamily="18" charset="-78"/>
                <a:cs typeface="+mj-cs"/>
              </a:rPr>
              <a:t>من مجالات استخدام المحاكاة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5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4889" y="1990782"/>
            <a:ext cx="443789" cy="712069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572000" y="2912164"/>
            <a:ext cx="41044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400" dirty="0" smtClean="0">
                <a:latin typeface="GE SS TV Bold" pitchFamily="18" charset="-78"/>
                <a:ea typeface="GE SS TV Bold" pitchFamily="18" charset="-78"/>
              </a:rPr>
              <a:t>-</a:t>
            </a:r>
            <a:r>
              <a:rPr lang="ar-JO" sz="1400" b="1" dirty="0" smtClean="0">
                <a:latin typeface="GE SS TV Bold" pitchFamily="18" charset="-78"/>
                <a:ea typeface="GE SS TV Bold" pitchFamily="18" charset="-78"/>
              </a:rPr>
              <a:t> </a:t>
            </a:r>
            <a:r>
              <a:rPr lang="ar-JO" sz="1400" dirty="0">
                <a:latin typeface="GE SS TV Bold" pitchFamily="18" charset="-78"/>
                <a:ea typeface="GE SS TV Bold" pitchFamily="18" charset="-78"/>
              </a:rPr>
              <a:t>التقليل من الازدحام في الشوارع</a:t>
            </a:r>
            <a:br>
              <a:rPr lang="ar-JO" sz="1400" dirty="0">
                <a:latin typeface="GE SS TV Bold" pitchFamily="18" charset="-78"/>
                <a:ea typeface="GE SS TV Bold" pitchFamily="18" charset="-78"/>
              </a:rPr>
            </a:br>
            <a:r>
              <a:rPr lang="ar-JO" sz="1400" dirty="0" smtClean="0">
                <a:latin typeface="GE SS TV Bold" pitchFamily="18" charset="-78"/>
                <a:ea typeface="GE SS TV Bold" pitchFamily="18" charset="-78"/>
              </a:rPr>
              <a:t>- </a:t>
            </a:r>
            <a:r>
              <a:rPr lang="ar-JO" sz="1400" dirty="0">
                <a:latin typeface="GE SS TV Bold" pitchFamily="18" charset="-78"/>
                <a:ea typeface="GE SS TV Bold" pitchFamily="18" charset="-78"/>
              </a:rPr>
              <a:t>التقليل من الأخطار المحتملة عند تعلّم القيادة الحقيقية.</a:t>
            </a:r>
            <a:br>
              <a:rPr lang="ar-JO" sz="1400" dirty="0">
                <a:latin typeface="GE SS TV Bold" pitchFamily="18" charset="-78"/>
                <a:ea typeface="GE SS TV Bold" pitchFamily="18" charset="-78"/>
              </a:rPr>
            </a:br>
            <a:r>
              <a:rPr lang="ar-JO" sz="1400" dirty="0" smtClean="0">
                <a:latin typeface="GE SS TV Bold" pitchFamily="18" charset="-78"/>
                <a:ea typeface="GE SS TV Bold" pitchFamily="18" charset="-78"/>
              </a:rPr>
              <a:t>- </a:t>
            </a:r>
            <a:r>
              <a:rPr lang="ar-JO" sz="1400" dirty="0">
                <a:latin typeface="GE SS TV Bold" pitchFamily="18" charset="-78"/>
                <a:ea typeface="GE SS TV Bold" pitchFamily="18" charset="-78"/>
              </a:rPr>
              <a:t>توفير نفقات الوقود.</a:t>
            </a:r>
            <a:br>
              <a:rPr lang="ar-JO" sz="1400" dirty="0">
                <a:latin typeface="GE SS TV Bold" pitchFamily="18" charset="-78"/>
                <a:ea typeface="GE SS TV Bold" pitchFamily="18" charset="-78"/>
              </a:rPr>
            </a:br>
            <a:r>
              <a:rPr lang="ar-JO" sz="1400" dirty="0" smtClean="0">
                <a:latin typeface="GE SS TV Bold" pitchFamily="18" charset="-78"/>
                <a:ea typeface="GE SS TV Bold" pitchFamily="18" charset="-78"/>
              </a:rPr>
              <a:t>- </a:t>
            </a:r>
            <a:r>
              <a:rPr lang="ar-JO" sz="1400" dirty="0">
                <a:latin typeface="GE SS TV Bold" pitchFamily="18" charset="-78"/>
                <a:ea typeface="GE SS TV Bold" pitchFamily="18" charset="-78"/>
              </a:rPr>
              <a:t>التدريب على القيادة في الأجواء الطبيعية المختلفة.</a:t>
            </a:r>
            <a:endParaRPr lang="ar-JO" sz="1400" dirty="0">
              <a:latin typeface="Calibri"/>
              <a:ea typeface="GE SS TV Bold" pitchFamily="18" charset="-78"/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572000" y="2420888"/>
            <a:ext cx="38884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600" b="1" dirty="0" smtClean="0">
                <a:latin typeface="GE SS TV Bold" pitchFamily="18" charset="-78"/>
                <a:ea typeface="GE SS TV Bold" pitchFamily="18" charset="-78"/>
                <a:cs typeface="+mj-cs"/>
              </a:rPr>
              <a:t>السؤال الخامس /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365104"/>
            <a:ext cx="936104" cy="117044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45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 46"/>
          <p:cNvSpPr>
            <a:spLocks noChangeAspect="1"/>
          </p:cNvSpPr>
          <p:nvPr/>
        </p:nvSpPr>
        <p:spPr>
          <a:xfrm>
            <a:off x="539552" y="1340768"/>
            <a:ext cx="3528392" cy="45503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8" name="مربع نص 47"/>
          <p:cNvSpPr txBox="1"/>
          <p:nvPr/>
        </p:nvSpPr>
        <p:spPr>
          <a:xfrm>
            <a:off x="539552" y="2060848"/>
            <a:ext cx="35283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 smtClean="0">
                <a:latin typeface="Arial"/>
                <a:cs typeface="Arial"/>
              </a:rPr>
              <a:t>☼</a:t>
            </a:r>
            <a:r>
              <a:rPr lang="ar-JO" sz="2000" dirty="0" smtClean="0"/>
              <a:t> </a:t>
            </a:r>
            <a:r>
              <a:rPr lang="ar-JO" sz="2000" dirty="0">
                <a:latin typeface="Adobe Arabic" pitchFamily="18" charset="-78"/>
                <a:cs typeface="Adobe Arabic" pitchFamily="18" charset="-78"/>
              </a:rPr>
              <a:t>يُعرّف الطالب مفهوم </a:t>
            </a:r>
            <a:r>
              <a:rPr lang="ar-JO" sz="2000" dirty="0">
                <a:solidFill>
                  <a:srgbClr val="3333FF"/>
                </a:solidFill>
                <a:latin typeface="Adobe Arabic" pitchFamily="18" charset="-78"/>
                <a:cs typeface="Adobe Arabic" pitchFamily="18" charset="-78"/>
              </a:rPr>
              <a:t>النمذجة </a:t>
            </a:r>
            <a:r>
              <a:rPr lang="ar-JO" sz="2000" dirty="0">
                <a:latin typeface="Adobe Arabic" pitchFamily="18" charset="-78"/>
                <a:cs typeface="Adobe Arabic" pitchFamily="18" charset="-78"/>
              </a:rPr>
              <a:t>و </a:t>
            </a:r>
            <a:r>
              <a:rPr lang="ar-JO" sz="2000" dirty="0" smtClean="0">
                <a:solidFill>
                  <a:srgbClr val="008000"/>
                </a:solidFill>
                <a:latin typeface="Adobe Arabic" pitchFamily="18" charset="-78"/>
                <a:cs typeface="Adobe Arabic" pitchFamily="18" charset="-78"/>
              </a:rPr>
              <a:t>المحاكاة.</a:t>
            </a:r>
            <a:endParaRPr lang="ar-JO" sz="2000" dirty="0">
              <a:solidFill>
                <a:srgbClr val="008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539552" y="2348880"/>
            <a:ext cx="35283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JO" sz="2000" b="1" dirty="0">
                <a:latin typeface="Adobe Arabic" pitchFamily="18" charset="-78"/>
                <a:cs typeface="Adobe Arabic" pitchFamily="18" charset="-78"/>
              </a:rPr>
              <a:t>☼</a:t>
            </a:r>
            <a:r>
              <a:rPr lang="ar-JO" sz="20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JO" sz="2000" dirty="0">
                <a:latin typeface="Adobe Arabic" pitchFamily="18" charset="-78"/>
                <a:cs typeface="Adobe Arabic" pitchFamily="18" charset="-78"/>
              </a:rPr>
              <a:t>يُدرك أهمية </a:t>
            </a:r>
            <a:r>
              <a:rPr lang="ar-JO" sz="2000" dirty="0" smtClean="0">
                <a:latin typeface="Adobe Arabic" pitchFamily="18" charset="-78"/>
                <a:cs typeface="Adobe Arabic" pitchFamily="18" charset="-78"/>
              </a:rPr>
              <a:t>المحاكاة.</a:t>
            </a:r>
            <a:endParaRPr lang="ar-JO" sz="20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83568" y="2636912"/>
            <a:ext cx="3384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>
                <a:latin typeface="Adobe Arabic" pitchFamily="18" charset="-78"/>
                <a:cs typeface="Adobe Arabic" pitchFamily="18" charset="-78"/>
              </a:rPr>
              <a:t>☼</a:t>
            </a:r>
            <a:r>
              <a:rPr lang="ar-JO" sz="20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JO" sz="2000" dirty="0">
                <a:latin typeface="Adobe Arabic" pitchFamily="18" charset="-78"/>
                <a:cs typeface="Adobe Arabic" pitchFamily="18" charset="-78"/>
              </a:rPr>
              <a:t>يتعرّف فوائد </a:t>
            </a:r>
            <a:r>
              <a:rPr lang="ar-JO" sz="2000" dirty="0" smtClean="0">
                <a:latin typeface="Adobe Arabic" pitchFamily="18" charset="-78"/>
                <a:cs typeface="Adobe Arabic" pitchFamily="18" charset="-78"/>
              </a:rPr>
              <a:t>المحاكاة.</a:t>
            </a:r>
            <a:endParaRPr lang="en-US" sz="20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95536" y="2924944"/>
            <a:ext cx="36724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b="1" dirty="0">
                <a:latin typeface="Adobe Arabic" pitchFamily="18" charset="-78"/>
                <a:cs typeface="Adobe Arabic" pitchFamily="18" charset="-78"/>
              </a:rPr>
              <a:t>☼</a:t>
            </a:r>
            <a:r>
              <a:rPr lang="ar-JO" sz="20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JO" sz="2000" dirty="0">
                <a:latin typeface="Adobe Arabic" pitchFamily="18" charset="-78"/>
                <a:cs typeface="Adobe Arabic" pitchFamily="18" charset="-78"/>
              </a:rPr>
              <a:t>يتعرّف مجالات استخدام </a:t>
            </a:r>
            <a:r>
              <a:rPr lang="ar-JO" sz="2000" dirty="0" smtClean="0">
                <a:latin typeface="Adobe Arabic" pitchFamily="18" charset="-78"/>
                <a:cs typeface="Adobe Arabic" pitchFamily="18" charset="-78"/>
              </a:rPr>
              <a:t>المحاكاة</a:t>
            </a:r>
            <a:br>
              <a:rPr lang="ar-JO" sz="2000" dirty="0" smtClean="0">
                <a:latin typeface="Adobe Arabic" pitchFamily="18" charset="-78"/>
                <a:cs typeface="Adobe Arabic" pitchFamily="18" charset="-78"/>
              </a:rPr>
            </a:br>
            <a:r>
              <a:rPr lang="ar-JO" sz="2000" dirty="0" smtClean="0">
                <a:latin typeface="Adobe Arabic" pitchFamily="18" charset="-78"/>
                <a:cs typeface="Adobe Arabic" pitchFamily="18" charset="-78"/>
              </a:rPr>
              <a:t>      </a:t>
            </a:r>
            <a:r>
              <a:rPr lang="ar-JO" sz="2000" dirty="0">
                <a:latin typeface="Adobe Arabic" pitchFamily="18" charset="-78"/>
                <a:cs typeface="Adobe Arabic" pitchFamily="18" charset="-78"/>
              </a:rPr>
              <a:t>ويضرب الأمثلة </a:t>
            </a:r>
            <a:r>
              <a:rPr lang="ar-JO" sz="2000" dirty="0" smtClean="0">
                <a:latin typeface="Adobe Arabic" pitchFamily="18" charset="-78"/>
                <a:cs typeface="Adobe Arabic" pitchFamily="18" charset="-78"/>
              </a:rPr>
              <a:t>عليها.</a:t>
            </a:r>
            <a:endParaRPr lang="en-US" sz="20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087" y="2318317"/>
            <a:ext cx="4348457" cy="2550843"/>
          </a:xfrm>
          <a:prstGeom prst="rect">
            <a:avLst/>
          </a:prstGeom>
        </p:spPr>
      </p:pic>
      <p:pic>
        <p:nvPicPr>
          <p:cNvPr id="9" name="صورة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933056"/>
            <a:ext cx="2016224" cy="16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مربع نص 4"/>
          <p:cNvSpPr txBox="1"/>
          <p:nvPr/>
        </p:nvSpPr>
        <p:spPr>
          <a:xfrm>
            <a:off x="4707755" y="3429000"/>
            <a:ext cx="42567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اقرأ الصفحة الأولى من الدرس </a:t>
            </a:r>
            <a:r>
              <a:rPr lang="ar-JO" dirty="0" smtClean="0">
                <a:solidFill>
                  <a:srgbClr val="008000"/>
                </a:solidFill>
                <a:latin typeface="GE SS TV Bold" pitchFamily="18" charset="-78"/>
                <a:ea typeface="GE SS TV Bold" pitchFamily="18" charset="-78"/>
                <a:cs typeface="GE SS TV Bold" pitchFamily="18" charset="-78"/>
              </a:rPr>
              <a:t>قراءة صامتة</a:t>
            </a:r>
            <a:endParaRPr lang="ar-JO" dirty="0">
              <a:latin typeface="GE SS TV Bold" pitchFamily="18" charset="-78"/>
              <a:ea typeface="GE SS TV Bold" pitchFamily="18" charset="-78"/>
              <a:cs typeface="GE SS TV Bold" pitchFamily="18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6964" y="2348880"/>
            <a:ext cx="958311" cy="9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1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4747188" y="3284984"/>
            <a:ext cx="42567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dirty="0" smtClean="0">
                <a:latin typeface="GE SS Unique Light" pitchFamily="18" charset="-78"/>
                <a:ea typeface="GE SS Unique Light" pitchFamily="18" charset="-78"/>
                <a:cs typeface="GE SS Unique Light" pitchFamily="18" charset="-78"/>
              </a:rPr>
              <a:t>مفهوم النمذجة والمحاكاة</a:t>
            </a:r>
            <a:endParaRPr lang="ar-JO" sz="2400" dirty="0">
              <a:latin typeface="GE SS Unique Light" pitchFamily="18" charset="-78"/>
              <a:ea typeface="GE SS Unique Light" pitchFamily="18" charset="-78"/>
              <a:cs typeface="GE SS Unique Light" pitchFamily="18" charset="-78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5076056" y="3717032"/>
            <a:ext cx="36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5076056" y="3284984"/>
            <a:ext cx="36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8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567" y="1768612"/>
            <a:ext cx="1765376" cy="166038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4683540" y="3780329"/>
            <a:ext cx="42567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b="1" dirty="0">
                <a:cs typeface="+mj-cs"/>
              </a:rPr>
              <a:t>انظر إلى الصور </a:t>
            </a:r>
            <a:r>
              <a:rPr lang="ar-JO" sz="1600" b="1" dirty="0" smtClean="0">
                <a:cs typeface="+mj-cs"/>
              </a:rPr>
              <a:t>الآتية </a:t>
            </a:r>
            <a:r>
              <a:rPr lang="ar-JO" sz="1600" b="1" dirty="0">
                <a:cs typeface="+mj-cs"/>
              </a:rPr>
              <a:t>،</a:t>
            </a:r>
            <a:r>
              <a:rPr lang="ar-JO" sz="1600" dirty="0">
                <a:cs typeface="+mj-cs"/>
              </a:rPr>
              <a:t> تعرّف عليها </a:t>
            </a:r>
            <a:r>
              <a:rPr lang="ar-JO" sz="1600" dirty="0" smtClean="0">
                <a:cs typeface="+mj-cs"/>
              </a:rPr>
              <a:t/>
            </a:r>
            <a:br>
              <a:rPr lang="ar-JO" sz="1600" dirty="0" smtClean="0">
                <a:cs typeface="+mj-cs"/>
              </a:rPr>
            </a:br>
            <a:r>
              <a:rPr lang="ar-JO" sz="1600" dirty="0" smtClean="0">
                <a:cs typeface="+mj-cs"/>
              </a:rPr>
              <a:t>وحاول </a:t>
            </a:r>
            <a:r>
              <a:rPr lang="ar-JO" sz="1600" dirty="0">
                <a:cs typeface="+mj-cs"/>
              </a:rPr>
              <a:t>الإجابة عن الأسئلة التي </a:t>
            </a:r>
            <a:r>
              <a:rPr lang="ar-JO" sz="1600" dirty="0" smtClean="0">
                <a:cs typeface="+mj-cs"/>
              </a:rPr>
              <a:t>ستطرح </a:t>
            </a:r>
            <a:r>
              <a:rPr lang="ar-JO" sz="1600" dirty="0">
                <a:cs typeface="+mj-cs"/>
              </a:rPr>
              <a:t>لاحقاً </a:t>
            </a:r>
            <a:r>
              <a:rPr lang="ar-JO" sz="1600" dirty="0" smtClean="0">
                <a:cs typeface="+mj-cs"/>
              </a:rPr>
              <a:t>...</a:t>
            </a:r>
            <a:endParaRPr lang="ar-JO" sz="1600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grpSp>
        <p:nvGrpSpPr>
          <p:cNvPr id="4" name="مجموعة 16"/>
          <p:cNvGrpSpPr/>
          <p:nvPr/>
        </p:nvGrpSpPr>
        <p:grpSpPr>
          <a:xfrm>
            <a:off x="6227299" y="5013176"/>
            <a:ext cx="1032194" cy="425632"/>
            <a:chOff x="6227299" y="5373216"/>
            <a:chExt cx="1032194" cy="425632"/>
          </a:xfrm>
          <a:solidFill>
            <a:schemeClr val="accent6">
              <a:lumMod val="50000"/>
            </a:schemeClr>
          </a:solidFill>
        </p:grpSpPr>
        <p:sp>
          <p:nvSpPr>
            <p:cNvPr id="18" name="مستطيل مستدير الزوايا 17"/>
            <p:cNvSpPr/>
            <p:nvPr/>
          </p:nvSpPr>
          <p:spPr>
            <a:xfrm>
              <a:off x="6227299" y="5373216"/>
              <a:ext cx="1032194" cy="425632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19" name="سهم مسنن إلى اليمين 18"/>
            <p:cNvSpPr/>
            <p:nvPr/>
          </p:nvSpPr>
          <p:spPr>
            <a:xfrm flipH="1">
              <a:off x="6444000" y="5424032"/>
              <a:ext cx="612000" cy="324000"/>
            </a:xfrm>
            <a:prstGeom prst="notchedRightArrow">
              <a:avLst>
                <a:gd name="adj1" fmla="val 34670"/>
                <a:gd name="adj2" fmla="val 75552"/>
              </a:avLst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</p:grpSp>
      <p:sp>
        <p:nvSpPr>
          <p:cNvPr id="20" name="مربع نص 19"/>
          <p:cNvSpPr txBox="1"/>
          <p:nvPr/>
        </p:nvSpPr>
        <p:spPr>
          <a:xfrm>
            <a:off x="6012160" y="5445224"/>
            <a:ext cx="156936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GE SS TV Bold" pitchFamily="18" charset="-78"/>
                <a:cs typeface="Arial"/>
              </a:rPr>
              <a:t>انظر الشريحة التالية</a:t>
            </a:r>
            <a:endParaRPr lang="ar-JO" sz="1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3" name="مجموعة 6"/>
          <p:cNvGrpSpPr/>
          <p:nvPr/>
        </p:nvGrpSpPr>
        <p:grpSpPr>
          <a:xfrm>
            <a:off x="5814488" y="1628800"/>
            <a:ext cx="1925864" cy="3998372"/>
            <a:chOff x="5796136" y="1772816"/>
            <a:chExt cx="1925864" cy="3998372"/>
          </a:xfrm>
        </p:grpSpPr>
        <p:pic>
          <p:nvPicPr>
            <p:cNvPr id="13" name="Picture 4" descr="نمذجة يد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8900" y="4511188"/>
              <a:ext cx="1800000" cy="1260000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  <a:extLst/>
          </p:spPr>
        </p:pic>
        <p:pic>
          <p:nvPicPr>
            <p:cNvPr id="10" name="صورة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68144" y="3140968"/>
              <a:ext cx="1800000" cy="1260000"/>
            </a:xfrm>
            <a:prstGeom prst="rect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1" name="صورة 1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68144" y="1772816"/>
              <a:ext cx="1800000" cy="1260000"/>
            </a:xfrm>
            <a:prstGeom prst="rect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</p:pic>
        <p:cxnSp>
          <p:nvCxnSpPr>
            <p:cNvPr id="5" name="رابط مستقيم 4"/>
            <p:cNvCxnSpPr/>
            <p:nvPr/>
          </p:nvCxnSpPr>
          <p:spPr>
            <a:xfrm>
              <a:off x="7722000" y="1772816"/>
              <a:ext cx="0" cy="399837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>
              <a:off x="5796136" y="1772816"/>
              <a:ext cx="0" cy="3998372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392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40768"/>
            <a:ext cx="3517034" cy="4550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2" name="مجموعة 1"/>
          <p:cNvGrpSpPr/>
          <p:nvPr/>
        </p:nvGrpSpPr>
        <p:grpSpPr>
          <a:xfrm>
            <a:off x="5251703" y="3825915"/>
            <a:ext cx="3136721" cy="683205"/>
            <a:chOff x="5251703" y="3825915"/>
            <a:chExt cx="3136721" cy="683205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5251703" y="3825915"/>
              <a:ext cx="3136721" cy="648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cxnSp>
          <p:nvCxnSpPr>
            <p:cNvPr id="6" name="رابط مستقيم 5"/>
            <p:cNvCxnSpPr/>
            <p:nvPr/>
          </p:nvCxnSpPr>
          <p:spPr>
            <a:xfrm flipH="1">
              <a:off x="5364088" y="4509120"/>
              <a:ext cx="2896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/>
          <p:cNvSpPr txBox="1"/>
          <p:nvPr/>
        </p:nvSpPr>
        <p:spPr>
          <a:xfrm>
            <a:off x="4860032" y="3091898"/>
            <a:ext cx="38884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600" dirty="0">
                <a:cs typeface="+mj-cs"/>
              </a:rPr>
              <a:t>هل ما شاهدته في الصور السابقة </a:t>
            </a:r>
            <a:r>
              <a:rPr lang="ar-JO" sz="1600" b="1" dirty="0" smtClean="0">
                <a:cs typeface="+mj-cs"/>
              </a:rPr>
              <a:t>حقيقي</a:t>
            </a:r>
            <a:r>
              <a:rPr lang="ar-JO" sz="1600" dirty="0" smtClean="0">
                <a:cs typeface="+mj-cs"/>
              </a:rPr>
              <a:t/>
            </a:r>
            <a:br>
              <a:rPr lang="ar-JO" sz="1600" dirty="0" smtClean="0">
                <a:cs typeface="+mj-cs"/>
              </a:rPr>
            </a:br>
            <a:r>
              <a:rPr lang="ar-JO" sz="1600" dirty="0" smtClean="0">
                <a:cs typeface="+mj-cs"/>
              </a:rPr>
              <a:t>أم </a:t>
            </a:r>
            <a:r>
              <a:rPr lang="ar-JO" sz="1600" dirty="0">
                <a:cs typeface="+mj-cs"/>
              </a:rPr>
              <a:t>مُجرّد </a:t>
            </a:r>
            <a:r>
              <a:rPr lang="ar-JO" sz="1600" b="1" dirty="0">
                <a:cs typeface="+mj-cs"/>
              </a:rPr>
              <a:t>مجسّمات غير حقيقية ؟؟؟</a:t>
            </a:r>
            <a:endParaRPr lang="ar-JO" sz="1600" b="1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962" y="1878778"/>
            <a:ext cx="1014572" cy="1014572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5263966" y="3988368"/>
            <a:ext cx="3080564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1500" dirty="0" smtClean="0">
                <a:latin typeface="GE SS TV Bold" pitchFamily="18" charset="-78"/>
                <a:ea typeface="GE SS TV Bold" pitchFamily="18" charset="-78"/>
                <a:cs typeface="+mj-cs"/>
              </a:rPr>
              <a:t>هي مجرّد مجسّمات غير حقيقية</a:t>
            </a:r>
            <a:endParaRPr lang="ar-JO" sz="1500" b="1" dirty="0">
              <a:latin typeface="GE SS TV Bold" pitchFamily="18" charset="-78"/>
              <a:ea typeface="GE SS TV Bold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5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عرض على الشاشة (3:4)‏</PresentationFormat>
  <Paragraphs>119</Paragraphs>
  <Slides>37</Slides>
  <Notes>23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mabsoot mwaise</dc:creator>
  <cp:lastModifiedBy>mabsoot mwaise</cp:lastModifiedBy>
  <cp:revision>1</cp:revision>
  <dcterms:created xsi:type="dcterms:W3CDTF">2022-09-28T11:25:28Z</dcterms:created>
  <dcterms:modified xsi:type="dcterms:W3CDTF">2022-09-28T11:26:04Z</dcterms:modified>
</cp:coreProperties>
</file>