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sldIdLst>
    <p:sldId id="256" r:id="rId2"/>
    <p:sldId id="285" r:id="rId3"/>
    <p:sldId id="286" r:id="rId4"/>
    <p:sldId id="257"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0" r:id="rId23"/>
    <p:sldId id="277" r:id="rId24"/>
    <p:sldId id="278" r:id="rId25"/>
    <p:sldId id="279" r:id="rId26"/>
    <p:sldId id="283" r:id="rId27"/>
    <p:sldId id="281" r:id="rId28"/>
    <p:sldId id="282" r:id="rId29"/>
    <p:sldId id="284" r:id="rId30"/>
    <p:sldId id="28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843499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024392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C9A9D5-FCC8-45D0-B6E8-B0B41C434CC5}"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42915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141235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C9A9D5-FCC8-45D0-B6E8-B0B41C434CC5}"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99550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274354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528610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3185618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440160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4F008D-1C12-44BD-8CC9-6DFCBAF34470}" type="datetimeFigureOut">
              <a:rPr lang="en-US" smtClean="0"/>
              <a:t>11/11/2022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416440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85972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4F008D-1C12-44BD-8CC9-6DFCBAF34470}" type="datetimeFigureOut">
              <a:rPr lang="en-US" smtClean="0"/>
              <a:t>11/11/2022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1609515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4F008D-1C12-44BD-8CC9-6DFCBAF34470}" type="datetimeFigureOut">
              <a:rPr lang="en-US" smtClean="0"/>
              <a:t>11/11/2022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1195906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4F008D-1C12-44BD-8CC9-6DFCBAF34470}" type="datetimeFigureOut">
              <a:rPr lang="en-US" smtClean="0"/>
              <a:t>11/11/2022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48226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4041235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54F008D-1C12-44BD-8CC9-6DFCBAF34470}" type="datetimeFigureOut">
              <a:rPr lang="en-US" smtClean="0"/>
              <a:t>11/11/2022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C9A9D5-FCC8-45D0-B6E8-B0B41C434CC5}" type="slidenum">
              <a:rPr lang="en-US" smtClean="0"/>
              <a:t>‹#›</a:t>
            </a:fld>
            <a:endParaRPr lang="en-US"/>
          </a:p>
        </p:txBody>
      </p:sp>
    </p:spTree>
    <p:extLst>
      <p:ext uri="{BB962C8B-B14F-4D97-AF65-F5344CB8AC3E}">
        <p14:creationId xmlns:p14="http://schemas.microsoft.com/office/powerpoint/2010/main" val="239375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54F008D-1C12-44BD-8CC9-6DFCBAF34470}" type="datetimeFigureOut">
              <a:rPr lang="en-US" smtClean="0"/>
              <a:t>11/11/2022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C9A9D5-FCC8-45D0-B6E8-B0B41C434CC5}" type="slidenum">
              <a:rPr lang="en-US" smtClean="0"/>
              <a:t>‹#›</a:t>
            </a:fld>
            <a:endParaRPr lang="en-US"/>
          </a:p>
        </p:txBody>
      </p:sp>
    </p:spTree>
    <p:extLst>
      <p:ext uri="{BB962C8B-B14F-4D97-AF65-F5344CB8AC3E}">
        <p14:creationId xmlns:p14="http://schemas.microsoft.com/office/powerpoint/2010/main" val="2485449522"/>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 id="2147483815" r:id="rId14"/>
    <p:sldLayoutId id="2147483816" r:id="rId15"/>
    <p:sldLayoutId id="2147483817"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982288"/>
            <a:ext cx="8915399" cy="2262781"/>
          </a:xfrm>
        </p:spPr>
        <p:txBody>
          <a:bodyPr/>
          <a:lstStyle/>
          <a:p>
            <a:pPr algn="ctr"/>
            <a:r>
              <a:rPr lang="ar-JO" dirty="0" smtClean="0">
                <a:solidFill>
                  <a:schemeClr val="tx1"/>
                </a:solidFill>
                <a:latin typeface="Adobe Arabic" panose="02040503050201020203" pitchFamily="18" charset="-78"/>
                <a:cs typeface="Adobe Arabic" panose="02040503050201020203" pitchFamily="18" charset="-78"/>
              </a:rPr>
              <a:t>تدريب على كتاب الديمقراطية </a:t>
            </a:r>
            <a:br>
              <a:rPr lang="ar-JO" dirty="0" smtClean="0">
                <a:solidFill>
                  <a:schemeClr val="tx1"/>
                </a:solidFill>
                <a:latin typeface="Adobe Arabic" panose="02040503050201020203" pitchFamily="18" charset="-78"/>
                <a:cs typeface="Adobe Arabic" panose="02040503050201020203" pitchFamily="18" charset="-78"/>
              </a:rPr>
            </a:br>
            <a:r>
              <a:rPr lang="ar-JO" dirty="0" smtClean="0">
                <a:solidFill>
                  <a:schemeClr val="tx1"/>
                </a:solidFill>
                <a:latin typeface="Adobe Arabic" panose="02040503050201020203" pitchFamily="18" charset="-78"/>
                <a:cs typeface="Adobe Arabic" panose="02040503050201020203" pitchFamily="18" charset="-78"/>
              </a:rPr>
              <a:t>والمشاركة في الحياة العامة </a:t>
            </a:r>
            <a:endParaRPr lang="en-US" dirty="0">
              <a:solidFill>
                <a:schemeClr val="tx1"/>
              </a:solidFill>
              <a:latin typeface="Adobe Arabic" panose="02040503050201020203" pitchFamily="18" charset="-78"/>
              <a:cs typeface="Adobe Arabic" panose="02040503050201020203" pitchFamily="18" charset="-78"/>
            </a:endParaRPr>
          </a:p>
        </p:txBody>
      </p:sp>
      <p:sp>
        <p:nvSpPr>
          <p:cNvPr id="3" name="Subtitle 2"/>
          <p:cNvSpPr>
            <a:spLocks noGrp="1"/>
          </p:cNvSpPr>
          <p:nvPr>
            <p:ph type="subTitle" idx="1"/>
          </p:nvPr>
        </p:nvSpPr>
        <p:spPr>
          <a:xfrm>
            <a:off x="2589212" y="4245069"/>
            <a:ext cx="8915399" cy="1126283"/>
          </a:xfrm>
        </p:spPr>
        <p:txBody>
          <a:bodyPr>
            <a:noAutofit/>
          </a:bodyPr>
          <a:lstStyle/>
          <a:p>
            <a:pPr algn="ctr" rtl="1"/>
            <a:r>
              <a:rPr lang="ar-JO" sz="3200" b="1" dirty="0" smtClean="0">
                <a:solidFill>
                  <a:schemeClr val="tx1"/>
                </a:solidFill>
                <a:latin typeface="Adobe Arabic" panose="02040503050201020203" pitchFamily="18" charset="-78"/>
                <a:cs typeface="Adobe Arabic" panose="02040503050201020203" pitchFamily="18" charset="-78"/>
              </a:rPr>
              <a:t>9-12 تشرين أول 2022</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3" y="222069"/>
            <a:ext cx="1751012" cy="122790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9435" y="222069"/>
            <a:ext cx="1905000" cy="1227909"/>
          </a:xfrm>
          <a:prstGeom prst="rect">
            <a:avLst/>
          </a:prstGeom>
        </p:spPr>
      </p:pic>
    </p:spTree>
    <p:extLst>
      <p:ext uri="{BB962C8B-B14F-4D97-AF65-F5344CB8AC3E}">
        <p14:creationId xmlns:p14="http://schemas.microsoft.com/office/powerpoint/2010/main" val="9016113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algn="ctr" rtl="1">
              <a:spcBef>
                <a:spcPts val="0"/>
              </a:spcBef>
              <a:spcAft>
                <a:spcPts val="0"/>
              </a:spcAft>
            </a:pPr>
            <a:r>
              <a:rPr lang="ar-JO" sz="3800" b="1"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مفهوم المواطنة على صعيد العلاقة بين الفرد </a:t>
            </a:r>
            <a:r>
              <a:rPr lang="ar-JO" sz="3800" b="1"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والسلطة كما كفله الدستور الأردني</a:t>
            </a:r>
            <a:r>
              <a:rPr lang="en-US" sz="3800" b="1"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t/>
            </a:r>
            <a:br>
              <a:rPr lang="en-US" sz="3800" b="1"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br>
            <a:endParaRPr lang="en-US" sz="3800" b="1"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314892" y="1905000"/>
            <a:ext cx="8915400" cy="3777622"/>
          </a:xfrm>
        </p:spPr>
        <p:txBody>
          <a:bodyPr>
            <a:noAutofit/>
          </a:bodyPr>
          <a:lstStyle/>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المادة 14:</a:t>
            </a:r>
          </a:p>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تحمي الدولة حرية القيام بشعائر الأديان والعقائد طبقا للعادات المرعية في المملكة ما لم تكن مخلة بالنظام العام أو منافية للأداب.</a:t>
            </a:r>
          </a:p>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المادة 6 :</a:t>
            </a:r>
          </a:p>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1-الأردنيون أمام القانون سواء لا تمييز بينهم في الحقوق والواجبات وإن اختلفوا في العرق أو اللغة أو الدين.</a:t>
            </a:r>
          </a:p>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2-تكفل الدولة العمل والتعليم ضمن حدود إمكانياتها وتكفل الطمأنينة وتكافؤ الفرص لجميع الأردنيين</a:t>
            </a:r>
          </a:p>
          <a:p>
            <a:pPr algn="r" rtl="1">
              <a:buFont typeface="Arial" panose="020B0604020202020204" pitchFamily="34" charset="0"/>
              <a:buChar char="•"/>
            </a:pP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572781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88978"/>
            <a:ext cx="8911687" cy="1280890"/>
          </a:xfrm>
        </p:spPr>
        <p:txBody>
          <a:bodyPr>
            <a:normAutofit/>
          </a:bodyPr>
          <a:lstStyle/>
          <a:p>
            <a:pPr algn="ctr"/>
            <a:r>
              <a:rPr lang="ar-JO" sz="3800" dirty="0">
                <a:solidFill>
                  <a:prstClr val="black"/>
                </a:solidFill>
                <a:latin typeface="Adobe Arabic" panose="02040503050201020203" pitchFamily="18" charset="-78"/>
                <a:cs typeface="Adobe Arabic" panose="02040503050201020203" pitchFamily="18" charset="-78"/>
              </a:rPr>
              <a:t>المهام المطلوبة من المجموعات</a:t>
            </a:r>
            <a:endParaRPr lang="en-US" sz="3800" dirty="0">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85499" y="1669868"/>
            <a:ext cx="8915400" cy="3777622"/>
          </a:xfrm>
        </p:spPr>
        <p:txBody>
          <a:bodyPr>
            <a:normAutofit/>
          </a:bodyPr>
          <a:lstStyle/>
          <a:p>
            <a:pPr marL="114300" marR="0" indent="-457200" algn="r" rtl="1">
              <a:spcBef>
                <a:spcPts val="0"/>
              </a:spcBef>
              <a:spcAft>
                <a:spcPts val="0"/>
              </a:spcAft>
              <a:buFont typeface="Arial" panose="020B0604020202020204" pitchFamily="34" charset="0"/>
              <a:buChar char="•"/>
            </a:pPr>
            <a:r>
              <a:rPr lang="ar-JO" sz="28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"1":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هو المقصود بالوطنية مع إعطاء أمثلة توضيحية</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L="114300" marR="0" indent="-45720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800" u="sng"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8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"2":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هو المقصود بالإنتماء مع إعطاء أمثلة توضيحية </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L="114300" marR="0" indent="-45720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spcBef>
                <a:spcPts val="0"/>
              </a:spcBef>
              <a:buFont typeface="Arial" panose="020B0604020202020204" pitchFamily="34" charset="0"/>
              <a:buChar char="•"/>
            </a:pP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"3": المطلوب توضيح</a:t>
            </a:r>
            <a:r>
              <a:rPr lang="ar-JO"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العلاقة بين المفاهيم التالية: المواطنة وسيادة القانون </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indent="0" algn="r" rtl="1">
              <a:spcBef>
                <a:spcPts val="0"/>
              </a:spcBef>
              <a:buNone/>
            </a:pPr>
            <a:r>
              <a:rPr lang="ar-JO"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والديمقراطية والمساواة أمام القانون.</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lgn="r">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19888794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تمرين حول أهمية الدستور</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637081" y="1584960"/>
            <a:ext cx="8915400" cy="3777622"/>
          </a:xfrm>
        </p:spPr>
        <p:txBody>
          <a:bodyPr>
            <a:normAutofit/>
          </a:bodyPr>
          <a:lstStyle/>
          <a:p>
            <a:pPr algn="r" rtl="1">
              <a:buFont typeface="Arial" panose="020B0604020202020204" pitchFamily="34" charset="0"/>
              <a:buChar char="•"/>
            </a:pPr>
            <a:r>
              <a:rPr lang="ar-JO" sz="2800" dirty="0" smtClean="0">
                <a:latin typeface="Adobe Arabic" panose="02040503050201020203" pitchFamily="18" charset="-78"/>
                <a:cs typeface="Adobe Arabic" panose="02040503050201020203" pitchFamily="18" charset="-78"/>
              </a:rPr>
              <a:t>تخيل عزيزي المشارك/ة بوجود مجتمع ملتزم بالدستور ومجتمع آخر غير ملتزم ثم دون على ورقة فليب شارت الجدول التالي أهم الأفكار والخصائص لكل من المجتمعين:</a:t>
            </a:r>
            <a:endParaRPr lang="en-US" sz="2800" dirty="0">
              <a:latin typeface="Adobe Arabic" panose="02040503050201020203" pitchFamily="18" charset="-78"/>
              <a:cs typeface="Adobe Arabic" panose="02040503050201020203" pitchFamily="18"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120835398"/>
              </p:ext>
            </p:extLst>
          </p:nvPr>
        </p:nvGraphicFramePr>
        <p:xfrm>
          <a:off x="2589211" y="2865850"/>
          <a:ext cx="9011139" cy="3225005"/>
        </p:xfrm>
        <a:graphic>
          <a:graphicData uri="http://schemas.openxmlformats.org/drawingml/2006/table">
            <a:tbl>
              <a:tblPr firstRow="1" bandRow="1">
                <a:tableStyleId>{5940675A-B579-460E-94D1-54222C63F5DA}</a:tableStyleId>
              </a:tblPr>
              <a:tblGrid>
                <a:gridCol w="4480169">
                  <a:extLst>
                    <a:ext uri="{9D8B030D-6E8A-4147-A177-3AD203B41FA5}">
                      <a16:colId xmlns="" xmlns:a16="http://schemas.microsoft.com/office/drawing/2014/main" val="2712991780"/>
                    </a:ext>
                  </a:extLst>
                </a:gridCol>
                <a:gridCol w="3571875">
                  <a:extLst>
                    <a:ext uri="{9D8B030D-6E8A-4147-A177-3AD203B41FA5}">
                      <a16:colId xmlns="" xmlns:a16="http://schemas.microsoft.com/office/drawing/2014/main" val="3217702850"/>
                    </a:ext>
                  </a:extLst>
                </a:gridCol>
                <a:gridCol w="959095">
                  <a:extLst>
                    <a:ext uri="{9D8B030D-6E8A-4147-A177-3AD203B41FA5}">
                      <a16:colId xmlns="" xmlns:a16="http://schemas.microsoft.com/office/drawing/2014/main" val="571877153"/>
                    </a:ext>
                  </a:extLst>
                </a:gridCol>
              </a:tblGrid>
              <a:tr h="645001">
                <a:tc>
                  <a:txBody>
                    <a:bodyPr/>
                    <a:lstStyle/>
                    <a:p>
                      <a:pPr algn="ctr"/>
                      <a:r>
                        <a:rPr kumimoji="0" lang="ar-JO" sz="2800" u="none" strike="noStrike" kern="1200" cap="none" spc="0" normalizeH="0" baseline="0" noProof="0" dirty="0" smtClean="0">
                          <a:ln>
                            <a:noFill/>
                          </a:ln>
                          <a:effectLst/>
                          <a:uLnTx/>
                          <a:uFillTx/>
                          <a:latin typeface="Adobe Arabic" panose="02040503050201020203" pitchFamily="18" charset="-78"/>
                          <a:cs typeface="Adobe Arabic" panose="02040503050201020203" pitchFamily="18" charset="-78"/>
                        </a:rPr>
                        <a:t>مجتمع غير ملتزم بالدستور </a:t>
                      </a:r>
                      <a:endParaRPr lang="en-US" sz="2800" dirty="0">
                        <a:solidFill>
                          <a:schemeClr val="bg1"/>
                        </a:solidFill>
                        <a:latin typeface="Adobe Arabic" panose="02040503050201020203" pitchFamily="18" charset="-78"/>
                        <a:cs typeface="Adobe Arabic" panose="02040503050201020203" pitchFamily="18" charset="-78"/>
                      </a:endParaRPr>
                    </a:p>
                  </a:txBody>
                  <a:tcPr/>
                </a:tc>
                <a:tc>
                  <a:txBody>
                    <a:bodyPr/>
                    <a:lstStyle/>
                    <a:p>
                      <a:pPr algn="ctr"/>
                      <a:r>
                        <a:rPr kumimoji="0" lang="ar-JO" sz="2800" u="none" strike="noStrike" kern="1200" cap="none" spc="0" normalizeH="0" baseline="0" noProof="0" dirty="0" smtClean="0">
                          <a:ln>
                            <a:noFill/>
                          </a:ln>
                          <a:effectLst/>
                          <a:uLnTx/>
                          <a:uFillTx/>
                          <a:latin typeface="Adobe Arabic" panose="02040503050201020203" pitchFamily="18" charset="-78"/>
                          <a:cs typeface="Adobe Arabic" panose="02040503050201020203" pitchFamily="18" charset="-78"/>
                        </a:rPr>
                        <a:t>مجتمع ملتزم بالدستور </a:t>
                      </a:r>
                      <a:endParaRPr lang="en-US" sz="2800" dirty="0">
                        <a:solidFill>
                          <a:schemeClr val="bg1"/>
                        </a:solidFill>
                        <a:latin typeface="Adobe Arabic" panose="02040503050201020203" pitchFamily="18" charset="-78"/>
                        <a:cs typeface="Adobe Arabic" panose="02040503050201020203" pitchFamily="18" charset="-78"/>
                      </a:endParaRPr>
                    </a:p>
                  </a:txBody>
                  <a:tcPr/>
                </a:tc>
                <a:tc>
                  <a:txBody>
                    <a:bodyPr/>
                    <a:lstStyle/>
                    <a:p>
                      <a:r>
                        <a:rPr lang="ar-JO" sz="2800" dirty="0" smtClean="0">
                          <a:latin typeface="Adobe Arabic" panose="02040503050201020203" pitchFamily="18" charset="-78"/>
                          <a:cs typeface="Adobe Arabic" panose="02040503050201020203" pitchFamily="18" charset="-78"/>
                        </a:rPr>
                        <a:t>الرقم</a:t>
                      </a:r>
                      <a:endParaRPr lang="en-US" sz="2800" dirty="0">
                        <a:latin typeface="Adobe Arabic" panose="02040503050201020203" pitchFamily="18" charset="-78"/>
                        <a:cs typeface="Adobe Arabic" panose="02040503050201020203" pitchFamily="18" charset="-78"/>
                      </a:endParaRPr>
                    </a:p>
                  </a:txBody>
                  <a:tcPr/>
                </a:tc>
                <a:extLst>
                  <a:ext uri="{0D108BD9-81ED-4DB2-BD59-A6C34878D82A}">
                    <a16:rowId xmlns="" xmlns:a16="http://schemas.microsoft.com/office/drawing/2014/main" val="4111880955"/>
                  </a:ext>
                </a:extLst>
              </a:tr>
              <a:tr h="645001">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 xmlns:a16="http://schemas.microsoft.com/office/drawing/2014/main" val="756202198"/>
                  </a:ext>
                </a:extLst>
              </a:tr>
              <a:tr h="645001">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884039319"/>
                  </a:ext>
                </a:extLst>
              </a:tr>
              <a:tr h="645001">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 xmlns:a16="http://schemas.microsoft.com/office/drawing/2014/main" val="2577366133"/>
                  </a:ext>
                </a:extLst>
              </a:tr>
              <a:tr h="645001">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 xmlns:a16="http://schemas.microsoft.com/office/drawing/2014/main" val="3425246453"/>
                  </a:ext>
                </a:extLst>
              </a:tr>
            </a:tbl>
          </a:graphicData>
        </a:graphic>
      </p:graphicFrame>
    </p:spTree>
    <p:extLst>
      <p:ext uri="{BB962C8B-B14F-4D97-AF65-F5344CB8AC3E}">
        <p14:creationId xmlns:p14="http://schemas.microsoft.com/office/powerpoint/2010/main" val="212104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عزيزي المشارك/ة....برأيك ما هي مميزات الدولة المدنية؟</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92925" y="1905000"/>
            <a:ext cx="8915400" cy="3777622"/>
          </a:xfrm>
        </p:spPr>
        <p:txBody>
          <a:bodyPr>
            <a:normAutofit/>
          </a:bodyPr>
          <a:lstStyle/>
          <a:p>
            <a:pPr marL="0" indent="0" algn="ctr">
              <a:buNone/>
            </a:pPr>
            <a:r>
              <a:rPr lang="ar-JO" sz="3600" dirty="0" smtClean="0">
                <a:solidFill>
                  <a:schemeClr val="tx1"/>
                </a:solidFill>
                <a:latin typeface="Adobe Arabic" panose="02040503050201020203" pitchFamily="18" charset="-78"/>
                <a:cs typeface="Adobe Arabic" panose="02040503050201020203" pitchFamily="18" charset="-78"/>
              </a:rPr>
              <a:t>يرجى العودة الى كتاب الصف العاشر صفحة 30 ومناقشىة ما جاء في الورقة النقاشية السادسة لجلالة الملك عبدالله الثاني بن الحسين.</a:t>
            </a:r>
            <a:endParaRPr lang="en-US" sz="36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789197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6537" y="382447"/>
            <a:ext cx="8911687" cy="1280890"/>
          </a:xfrm>
        </p:spPr>
        <p:txBody>
          <a:bodyPr>
            <a:normAutofit/>
          </a:bodyPr>
          <a:lstStyle/>
          <a:p>
            <a:pPr algn="ctr"/>
            <a:r>
              <a:rPr lang="ar-JO" sz="3800" dirty="0">
                <a:solidFill>
                  <a:schemeClr val="tx1"/>
                </a:solidFill>
                <a:latin typeface="Adobe Arabic" panose="02040503050201020203" pitchFamily="18" charset="-78"/>
                <a:cs typeface="Adobe Arabic" panose="02040503050201020203" pitchFamily="18" charset="-78"/>
              </a:rPr>
              <a:t>المهام المطلوبة من المجموعات</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1645920" y="1663337"/>
            <a:ext cx="9858692" cy="3777622"/>
          </a:xfrm>
        </p:spPr>
        <p:txBody>
          <a:bodyPr>
            <a:normAutofit lnSpcReduction="10000"/>
          </a:bodyPr>
          <a:lstStyle/>
          <a:p>
            <a:pPr marL="0" marR="0" algn="r" rtl="1">
              <a:spcBef>
                <a:spcPts val="0"/>
              </a:spcBef>
              <a:spcAft>
                <a:spcPts val="0"/>
              </a:spcAft>
              <a:buFont typeface="Arial" panose="020B0604020202020204" pitchFamily="34" charset="0"/>
              <a:buChar char="•"/>
            </a:pPr>
            <a:r>
              <a:rPr lang="ar-JO" sz="2800" u="sng" dirty="0">
                <a:latin typeface="Adobe Arabic" panose="02040503050201020203" pitchFamily="18" charset="-78"/>
                <a:ea typeface="Times New Roman" panose="02020603050405020304" pitchFamily="18" charset="0"/>
                <a:cs typeface="Adobe Arabic" panose="02040503050201020203" pitchFamily="18" charset="-78"/>
              </a:rPr>
              <a:t>مجموعة رقم "1": </a:t>
            </a:r>
            <a:r>
              <a:rPr lang="ar-JO" sz="2800" dirty="0">
                <a:latin typeface="Adobe Arabic" panose="02040503050201020203" pitchFamily="18" charset="-78"/>
                <a:ea typeface="Times New Roman" panose="02020603050405020304" pitchFamily="18" charset="0"/>
                <a:cs typeface="Adobe Arabic" panose="02040503050201020203" pitchFamily="18" charset="-78"/>
              </a:rPr>
              <a:t>ما هو دور المحكمة الدستورية في تطبيق سيادة القانون</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a:t>
            </a:r>
          </a:p>
          <a:p>
            <a:pPr marL="0" marR="0" algn="r" rtl="1">
              <a:spcBef>
                <a:spcPts val="0"/>
              </a:spcBef>
              <a:spcAft>
                <a:spcPts val="0"/>
              </a:spcAft>
              <a:buFont typeface="Arial" panose="020B0604020202020204" pitchFamily="34" charset="0"/>
              <a:buChar char="•"/>
            </a:pP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 </a:t>
            </a:r>
            <a:r>
              <a:rPr lang="ar-JO" sz="2800" u="sng" dirty="0">
                <a:latin typeface="Adobe Arabic" panose="02040503050201020203" pitchFamily="18" charset="-78"/>
                <a:ea typeface="Times New Roman" panose="02020603050405020304" pitchFamily="18" charset="0"/>
                <a:cs typeface="Adobe Arabic" panose="02040503050201020203" pitchFamily="18" charset="-78"/>
              </a:rPr>
              <a:t>مجموعة رقم "2": </a:t>
            </a:r>
            <a:r>
              <a:rPr lang="ar-JO" sz="2800" dirty="0">
                <a:latin typeface="Adobe Arabic" panose="02040503050201020203" pitchFamily="18" charset="-78"/>
                <a:ea typeface="Times New Roman" panose="02020603050405020304" pitchFamily="18" charset="0"/>
                <a:cs typeface="Adobe Arabic" panose="02040503050201020203" pitchFamily="18" charset="-78"/>
              </a:rPr>
              <a:t>ما هو دور الهيئة المستقلة للإنتخابات في تطبيق سيادة القانون </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a:t>
            </a:r>
          </a:p>
          <a:p>
            <a:pPr marL="0" marR="0" algn="r" rtl="1">
              <a:spcBef>
                <a:spcPts val="0"/>
              </a:spcBef>
              <a:spcAft>
                <a:spcPts val="0"/>
              </a:spcAft>
              <a:buFont typeface="Arial" panose="020B0604020202020204" pitchFamily="34" charset="0"/>
              <a:buChar char="•"/>
            </a:pP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just" rtl="1">
              <a:spcBef>
                <a:spcPts val="0"/>
              </a:spcBef>
              <a:spcAft>
                <a:spcPts val="0"/>
              </a:spcAft>
              <a:buFont typeface="Arial" panose="020B0604020202020204" pitchFamily="34" charset="0"/>
              <a:buChar char="•"/>
            </a:pPr>
            <a:r>
              <a:rPr lang="ar-JO" sz="2800" dirty="0" smtClean="0">
                <a:latin typeface="Adobe Arabic" panose="02040503050201020203" pitchFamily="18" charset="-78"/>
                <a:ea typeface="Calibri" panose="020F0502020204030204" pitchFamily="34" charset="0"/>
                <a:cs typeface="Adobe Arabic" panose="02040503050201020203" pitchFamily="18" charset="-78"/>
              </a:rPr>
              <a:t> </a:t>
            </a:r>
            <a:r>
              <a:rPr lang="ar-JO" sz="2800" u="sng" dirty="0">
                <a:latin typeface="Adobe Arabic" panose="02040503050201020203" pitchFamily="18" charset="-78"/>
                <a:ea typeface="Calibri" panose="020F0502020204030204" pitchFamily="34" charset="0"/>
                <a:cs typeface="Adobe Arabic" panose="02040503050201020203" pitchFamily="18" charset="-78"/>
              </a:rPr>
              <a:t>مجموعة رقم "3":</a:t>
            </a:r>
            <a:r>
              <a:rPr lang="ar-JO" sz="2800" u="sng" dirty="0" smtClean="0">
                <a:effectLst/>
                <a:latin typeface="Adobe Arabic" panose="02040503050201020203" pitchFamily="18" charset="-78"/>
                <a:ea typeface="Calibri" panose="020F0502020204030204" pitchFamily="34" charset="0"/>
                <a:cs typeface="Adobe Arabic" panose="02040503050201020203" pitchFamily="18" charset="-78"/>
              </a:rPr>
              <a:t> </a:t>
            </a:r>
            <a:r>
              <a:rPr lang="ar-JO" sz="2800" dirty="0">
                <a:latin typeface="Adobe Arabic" panose="02040503050201020203" pitchFamily="18" charset="-78"/>
                <a:ea typeface="Calibri" panose="020F0502020204030204" pitchFamily="34" charset="0"/>
                <a:cs typeface="Adobe Arabic" panose="02040503050201020203" pitchFamily="18" charset="-78"/>
              </a:rPr>
              <a:t>ما هو دور هيئة النزاهة ومكافحة الفساد في تطبيق سيادة القانون</a:t>
            </a:r>
            <a:r>
              <a:rPr lang="ar-JO" sz="2800" dirty="0" smtClean="0">
                <a:effectLst/>
                <a:latin typeface="Adobe Arabic" panose="02040503050201020203" pitchFamily="18" charset="-78"/>
                <a:ea typeface="Calibri" panose="020F0502020204030204" pitchFamily="34" charset="0"/>
                <a:cs typeface="Adobe Arabic" panose="02040503050201020203" pitchFamily="18" charset="-78"/>
              </a:rPr>
              <a:t> ؟</a:t>
            </a:r>
          </a:p>
          <a:p>
            <a:pPr marL="0" marR="0" algn="just" rtl="1">
              <a:spcBef>
                <a:spcPts val="0"/>
              </a:spcBef>
              <a:spcAft>
                <a:spcPts val="0"/>
              </a:spcAft>
              <a:buFont typeface="Arial" panose="020B0604020202020204" pitchFamily="34" charset="0"/>
              <a:buChar char="•"/>
            </a:pPr>
            <a:endParaRPr lang="en-US" sz="2800" dirty="0" smtClean="0">
              <a:effectLst/>
              <a:latin typeface="Adobe Arabic" panose="02040503050201020203" pitchFamily="18" charset="-78"/>
              <a:ea typeface="Calibri" panose="020F0502020204030204" pitchFamily="34" charset="0"/>
              <a:cs typeface="Adobe Arabic" panose="02040503050201020203" pitchFamily="18" charset="-78"/>
            </a:endParaRPr>
          </a:p>
          <a:p>
            <a:pPr marL="0" marR="0" algn="just" rtl="1">
              <a:spcBef>
                <a:spcPts val="0"/>
              </a:spcBef>
              <a:spcAft>
                <a:spcPts val="0"/>
              </a:spcAft>
              <a:buFont typeface="Arial" panose="020B0604020202020204" pitchFamily="34" charset="0"/>
              <a:buChar char="•"/>
            </a:pPr>
            <a:r>
              <a:rPr lang="ar-JO" sz="2800" dirty="0">
                <a:latin typeface="Adobe Arabic" panose="02040503050201020203" pitchFamily="18" charset="-78"/>
                <a:ea typeface="Calibri" panose="020F0502020204030204" pitchFamily="34" charset="0"/>
                <a:cs typeface="Adobe Arabic" panose="02040503050201020203" pitchFamily="18" charset="-78"/>
              </a:rPr>
              <a:t> </a:t>
            </a:r>
            <a:r>
              <a:rPr lang="ar-JO" sz="2800" u="sng" dirty="0" smtClean="0">
                <a:latin typeface="Adobe Arabic" panose="02040503050201020203" pitchFamily="18" charset="-78"/>
                <a:ea typeface="Calibri" panose="020F0502020204030204" pitchFamily="34" charset="0"/>
                <a:cs typeface="Adobe Arabic" panose="02040503050201020203" pitchFamily="18" charset="-78"/>
              </a:rPr>
              <a:t>مجموعة </a:t>
            </a:r>
            <a:r>
              <a:rPr lang="ar-JO" sz="2800" u="sng" dirty="0">
                <a:latin typeface="Adobe Arabic" panose="02040503050201020203" pitchFamily="18" charset="-78"/>
                <a:ea typeface="Calibri" panose="020F0502020204030204" pitchFamily="34" charset="0"/>
                <a:cs typeface="Adobe Arabic" panose="02040503050201020203" pitchFamily="18" charset="-78"/>
              </a:rPr>
              <a:t>رقم "4": </a:t>
            </a:r>
            <a:r>
              <a:rPr lang="ar-JO" sz="2800" dirty="0">
                <a:latin typeface="Adobe Arabic" panose="02040503050201020203" pitchFamily="18" charset="-78"/>
                <a:ea typeface="Calibri" panose="020F0502020204030204" pitchFamily="34" charset="0"/>
                <a:cs typeface="Adobe Arabic" panose="02040503050201020203" pitchFamily="18" charset="-78"/>
              </a:rPr>
              <a:t>المطلوب توضيح</a:t>
            </a:r>
            <a:r>
              <a:rPr lang="ar-JO" sz="2800" dirty="0" smtClean="0">
                <a:effectLst/>
                <a:latin typeface="Adobe Arabic" panose="02040503050201020203" pitchFamily="18" charset="-78"/>
                <a:ea typeface="Calibri" panose="020F0502020204030204" pitchFamily="34" charset="0"/>
                <a:cs typeface="Adobe Arabic" panose="02040503050201020203" pitchFamily="18" charset="-78"/>
              </a:rPr>
              <a:t> العلاقة بين مفهوم الدولة المدنية ومبدأ سيادة القانون ومبدأ المساواة أمام القانون ومبدأ الأمة مصدر  السلطات.     </a:t>
            </a:r>
            <a:endParaRPr lang="en-US" sz="2800" dirty="0" smtClean="0">
              <a:effectLst/>
              <a:latin typeface="Adobe Arabic" panose="02040503050201020203" pitchFamily="18" charset="-78"/>
              <a:ea typeface="Calibri" panose="020F0502020204030204" pitchFamily="34" charset="0"/>
              <a:cs typeface="Adobe Arabic" panose="02040503050201020203" pitchFamily="18" charset="-78"/>
            </a:endParaRPr>
          </a:p>
          <a:p>
            <a:pPr>
              <a:buFont typeface="Arial" panose="020B0604020202020204" pitchFamily="34" charset="0"/>
              <a:buChar char="•"/>
            </a:pP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16737114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0553"/>
          </a:xfrm>
        </p:spPr>
        <p:txBody>
          <a:bodyPr>
            <a:no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المشاركة في الحياة العامة</a:t>
            </a:r>
            <a:br>
              <a:rPr lang="ar-JO" sz="3800" dirty="0" smtClean="0">
                <a:solidFill>
                  <a:schemeClr val="tx1"/>
                </a:solidFill>
                <a:latin typeface="Adobe Arabic" panose="02040503050201020203" pitchFamily="18" charset="-78"/>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89212" y="1293223"/>
            <a:ext cx="8915400" cy="4617999"/>
          </a:xfrm>
        </p:spPr>
        <p:txBody>
          <a:bodyPr>
            <a:noAutofit/>
          </a:bodyPr>
          <a:lstStyle/>
          <a:p>
            <a:pPr marL="0" marR="0" algn="r" rtl="1">
              <a:spcBef>
                <a:spcPts val="0"/>
              </a:spcBef>
              <a:spcAft>
                <a:spcPts val="0"/>
              </a:spcAft>
            </a:pPr>
            <a:endParaRPr lang="ar-JO" sz="1600" b="1" dirty="0" smtClean="0">
              <a:latin typeface="Times New Roman" panose="02020603050405020304" pitchFamily="18" charset="0"/>
              <a:ea typeface="Times New Roman" panose="02020603050405020304" pitchFamily="18" charset="0"/>
            </a:endParaRPr>
          </a:p>
          <a:p>
            <a:pPr marL="0" indent="0" algn="ctr" rtl="1">
              <a:spcBef>
                <a:spcPts val="0"/>
              </a:spcBef>
              <a:buNone/>
            </a:pPr>
            <a:r>
              <a:rPr lang="ar-JO" sz="2400" dirty="0">
                <a:solidFill>
                  <a:schemeClr val="tx1"/>
                </a:solidFill>
                <a:latin typeface="Adobe Arabic" panose="02040503050201020203" pitchFamily="18" charset="-78"/>
                <a:cs typeface="Adobe Arabic" panose="02040503050201020203" pitchFamily="18" charset="-78"/>
              </a:rPr>
              <a:t>المهام المطلوبة من </a:t>
            </a:r>
            <a:r>
              <a:rPr lang="ar-JO" sz="2400" dirty="0" smtClean="0">
                <a:solidFill>
                  <a:schemeClr val="tx1"/>
                </a:solidFill>
                <a:latin typeface="Adobe Arabic" panose="02040503050201020203" pitchFamily="18" charset="-78"/>
                <a:cs typeface="Adobe Arabic" panose="02040503050201020203" pitchFamily="18" charset="-78"/>
              </a:rPr>
              <a:t>المجموعات</a:t>
            </a:r>
          </a:p>
          <a:p>
            <a:pPr marL="0" indent="0" algn="ctr" rtl="1">
              <a:spcBef>
                <a:spcPts val="0"/>
              </a:spcBef>
              <a:buNone/>
            </a:pPr>
            <a:endParaRPr lang="ar-JO" sz="2400" b="1" dirty="0" smtClean="0">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400" b="1" dirty="0" smtClean="0">
                <a:latin typeface="Adobe Arabic" panose="02040503050201020203" pitchFamily="18" charset="-78"/>
                <a:ea typeface="Times New Roman" panose="02020603050405020304" pitchFamily="18" charset="0"/>
                <a:cs typeface="Adobe Arabic" panose="02040503050201020203" pitchFamily="18" charset="-78"/>
              </a:rPr>
              <a:t>سؤال </a:t>
            </a:r>
            <a:r>
              <a:rPr lang="ar-SA" sz="2400" b="1" dirty="0">
                <a:latin typeface="Adobe Arabic" panose="02040503050201020203" pitchFamily="18" charset="-78"/>
                <a:ea typeface="Times New Roman" panose="02020603050405020304" pitchFamily="18" charset="0"/>
                <a:cs typeface="Adobe Arabic" panose="02040503050201020203" pitchFamily="18" charset="-78"/>
              </a:rPr>
              <a:t>المجموعة الأولى</a:t>
            </a:r>
            <a:r>
              <a:rPr lang="ar-SA" sz="2400" dirty="0">
                <a:latin typeface="Adobe Arabic" panose="02040503050201020203" pitchFamily="18" charset="-78"/>
                <a:ea typeface="Times New Roman" panose="02020603050405020304" pitchFamily="18" charset="0"/>
                <a:cs typeface="Adobe Arabic" panose="02040503050201020203" pitchFamily="18" charset="-78"/>
              </a:rPr>
              <a:t>: وما هو تعريف  مشاركة المواطنين في الحياة العامة؟وما هي أهمية مشاركة المواطنين في الحياة العامة</a:t>
            </a:r>
            <a:r>
              <a:rPr lang="ar-SA" sz="2400" dirty="0" smtClean="0">
                <a:latin typeface="Adobe Arabic" panose="02040503050201020203" pitchFamily="18" charset="-78"/>
                <a:ea typeface="Times New Roman" panose="02020603050405020304" pitchFamily="18" charset="0"/>
                <a:cs typeface="Adobe Arabic" panose="02040503050201020203" pitchFamily="18" charset="-78"/>
              </a:rPr>
              <a:t>؟</a:t>
            </a:r>
            <a:endParaRPr lang="ar-JO" sz="2400" dirty="0" smtClean="0">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endParaRPr lang="en-US" sz="24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400" b="1" dirty="0">
                <a:latin typeface="Adobe Arabic" panose="02040503050201020203" pitchFamily="18" charset="-78"/>
                <a:ea typeface="Times New Roman" panose="02020603050405020304" pitchFamily="18" charset="0"/>
                <a:cs typeface="Adobe Arabic" panose="02040503050201020203" pitchFamily="18" charset="-78"/>
              </a:rPr>
              <a:t>سؤال المجموعة الثانية</a:t>
            </a:r>
            <a:r>
              <a:rPr lang="ar-SA" sz="2400" dirty="0">
                <a:latin typeface="Adobe Arabic" panose="02040503050201020203" pitchFamily="18" charset="-78"/>
                <a:ea typeface="Times New Roman" panose="02020603050405020304" pitchFamily="18" charset="0"/>
                <a:cs typeface="Adobe Arabic" panose="02040503050201020203" pitchFamily="18" charset="-78"/>
              </a:rPr>
              <a:t>: برأيكم ما هي مجالات مشاركة المواطنين في الحياة العامة؟ مع ذكر أمثلة على كل مجال</a:t>
            </a:r>
            <a:r>
              <a:rPr lang="ar-SA" sz="2400" dirty="0" smtClean="0">
                <a:latin typeface="Adobe Arabic" panose="02040503050201020203" pitchFamily="18" charset="-78"/>
                <a:ea typeface="Times New Roman" panose="02020603050405020304" pitchFamily="18" charset="0"/>
                <a:cs typeface="Adobe Arabic" panose="02040503050201020203" pitchFamily="18" charset="-78"/>
              </a:rPr>
              <a:t>.</a:t>
            </a:r>
            <a:endParaRPr lang="ar-JO" sz="2400" dirty="0" smtClean="0">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endParaRPr lang="en-US" sz="24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400" b="1" dirty="0">
                <a:latin typeface="Adobe Arabic" panose="02040503050201020203" pitchFamily="18" charset="-78"/>
                <a:ea typeface="Times New Roman" panose="02020603050405020304" pitchFamily="18" charset="0"/>
                <a:cs typeface="Adobe Arabic" panose="02040503050201020203" pitchFamily="18" charset="-78"/>
              </a:rPr>
              <a:t>سؤال المجموعة الثالثة</a:t>
            </a:r>
            <a:r>
              <a:rPr lang="ar-SA" sz="2400" dirty="0">
                <a:latin typeface="Adobe Arabic" panose="02040503050201020203" pitchFamily="18" charset="-78"/>
                <a:ea typeface="Times New Roman" panose="02020603050405020304" pitchFamily="18" charset="0"/>
                <a:cs typeface="Adobe Arabic" panose="02040503050201020203" pitchFamily="18" charset="-78"/>
              </a:rPr>
              <a:t>: برأيكم ما هي فوائد المشاركة في الحياة العامة ؟ وما هي أضرار عزوف المواطنين عن المشاركة في الحياة العامة</a:t>
            </a:r>
            <a:r>
              <a:rPr lang="ar-SA" sz="2400" dirty="0" smtClean="0">
                <a:latin typeface="Adobe Arabic" panose="02040503050201020203" pitchFamily="18" charset="-78"/>
                <a:ea typeface="Times New Roman" panose="02020603050405020304" pitchFamily="18" charset="0"/>
                <a:cs typeface="Adobe Arabic" panose="02040503050201020203" pitchFamily="18" charset="-78"/>
              </a:rPr>
              <a:t>؟</a:t>
            </a:r>
            <a:endParaRPr lang="ar-JO" sz="2400" dirty="0" smtClean="0">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endParaRPr lang="en-US" sz="24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400" b="1" dirty="0" smtClean="0">
                <a:latin typeface="Adobe Arabic" panose="02040503050201020203" pitchFamily="18" charset="-78"/>
                <a:ea typeface="Times New Roman" panose="02020603050405020304" pitchFamily="18" charset="0"/>
                <a:cs typeface="Adobe Arabic" panose="02040503050201020203" pitchFamily="18" charset="-78"/>
              </a:rPr>
              <a:t>سؤال </a:t>
            </a:r>
            <a:r>
              <a:rPr lang="ar-SA" sz="2400" b="1" dirty="0">
                <a:latin typeface="Adobe Arabic" panose="02040503050201020203" pitchFamily="18" charset="-78"/>
                <a:ea typeface="Times New Roman" panose="02020603050405020304" pitchFamily="18" charset="0"/>
                <a:cs typeface="Adobe Arabic" panose="02040503050201020203" pitchFamily="18" charset="-78"/>
              </a:rPr>
              <a:t>المجموعة الرابعة</a:t>
            </a:r>
            <a:r>
              <a:rPr lang="ar-SA" sz="2400" dirty="0">
                <a:latin typeface="Adobe Arabic" panose="02040503050201020203" pitchFamily="18" charset="-78"/>
                <a:ea typeface="Times New Roman" panose="02020603050405020304" pitchFamily="18" charset="0"/>
                <a:cs typeface="Adobe Arabic" panose="02040503050201020203" pitchFamily="18" charset="-78"/>
              </a:rPr>
              <a:t>:برأيكم كيف يمكن أن تعزز المشاركة في الحياة العامة من المواطنة الفاعلة والوطنية؟</a:t>
            </a:r>
            <a:endParaRPr lang="en-US" sz="24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r" rtl="1">
              <a:spcBef>
                <a:spcPts val="0"/>
              </a:spcBef>
              <a:spcAft>
                <a:spcPts val="0"/>
              </a:spcAft>
              <a:buNone/>
            </a:pP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04945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348" y="402042"/>
            <a:ext cx="8911687" cy="1280890"/>
          </a:xfrm>
        </p:spPr>
        <p:txBody>
          <a:bodyPr>
            <a:normAutofit/>
          </a:bodyPr>
          <a:lstStyle/>
          <a:p>
            <a:pPr marL="0" marR="0" algn="ctr" rtl="1">
              <a:spcBef>
                <a:spcPts val="0"/>
              </a:spcBef>
              <a:spcAft>
                <a:spcPts val="0"/>
              </a:spcAft>
            </a:pPr>
            <a:r>
              <a:rPr lang="ar-SA"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الهوية الوطنية</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275704" y="1682932"/>
            <a:ext cx="8915400" cy="3777622"/>
          </a:xfrm>
        </p:spPr>
        <p:txBody>
          <a:bodyPr>
            <a:normAutofit lnSpcReduction="10000"/>
          </a:bodyPr>
          <a:lstStyle/>
          <a:p>
            <a:pPr marL="0" marR="0" algn="r" rtl="1">
              <a:spcBef>
                <a:spcPts val="0"/>
              </a:spcBef>
              <a:spcAft>
                <a:spcPts val="0"/>
              </a:spcAft>
              <a:buFont typeface="Arial" panose="020B0604020202020204" pitchFamily="34" charset="0"/>
              <a:buChar char="•"/>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الخصائص النفسية والاجتماعية والثقافية، والسمات المشتركة التي تتشكل عبر التاريخ، والتي تميز أبناء وطن ما</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r" rtl="1">
              <a:spcBef>
                <a:spcPts val="0"/>
              </a:spcBef>
              <a:spcAft>
                <a:spcPts val="0"/>
              </a:spcAft>
              <a:buNone/>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"الأردنيون يجمعهم الشعور الوطني والقومي الواحد، وقد أغنوا الهوية الوطنية الأردنية بتعدديتهم وتنوعهم، ومنحتهم هذه الهوية السمات والطبيعة المشتركة، وهم في الوقت نفسه يشتركون في ّ مصير واحد</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r" rtl="1">
              <a:spcBef>
                <a:spcPts val="0"/>
              </a:spcBef>
              <a:spcAft>
                <a:spcPts val="0"/>
              </a:spcAft>
              <a:buNone/>
            </a:pPr>
            <a:endParaRPr lang="ar-JO" sz="2800" dirty="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"يعد التنوع في المجتمع الأردني بمختلف أشكاله، عاملا مهم لإثراء الهوية الوطنية.ًّ"</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168509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6361" y="402042"/>
            <a:ext cx="8911687" cy="1280890"/>
          </a:xfrm>
        </p:spPr>
        <p:txBody>
          <a:bodyPr>
            <a:normAutofit fontScale="90000"/>
          </a:bodyPr>
          <a:lstStyle/>
          <a:p>
            <a:pPr marL="0" marR="0" algn="ctr" rtl="1">
              <a:spcBef>
                <a:spcPts val="0"/>
              </a:spcBef>
              <a:spcAft>
                <a:spcPts val="0"/>
              </a:spcAft>
            </a:pP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مقومات </a:t>
            </a:r>
            <a:r>
              <a:rPr lang="ar-SA"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وأركان الهوية الوطنية الأردنية وسماتها </a:t>
            </a: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الرئيسة</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pic>
        <p:nvPicPr>
          <p:cNvPr id="2050" name="Diagram 2"/>
          <p:cNvPicPr>
            <a:picLocks noChangeArrowheads="1"/>
          </p:cNvPicPr>
          <p:nvPr/>
        </p:nvPicPr>
        <p:blipFill>
          <a:blip r:embed="rId2">
            <a:extLst>
              <a:ext uri="{28A0092B-C50C-407E-A947-70E740481C1C}">
                <a14:useLocalDpi xmlns:a14="http://schemas.microsoft.com/office/drawing/2010/main" val="0"/>
              </a:ext>
            </a:extLst>
          </a:blip>
          <a:srcRect l="-9132" r="-9058" b="-1151"/>
          <a:stretch>
            <a:fillRect/>
          </a:stretch>
        </p:blipFill>
        <p:spPr bwMode="auto">
          <a:xfrm>
            <a:off x="3304453" y="1905000"/>
            <a:ext cx="7115504" cy="35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9331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gn="ctr" rtl="1">
              <a:spcBef>
                <a:spcPts val="0"/>
              </a:spcBef>
              <a:spcAft>
                <a:spcPts val="0"/>
              </a:spcAft>
            </a:pPr>
            <a:r>
              <a:rPr lang="en-US"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SA"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أهمية التكامل </a:t>
            </a: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والت</a:t>
            </a: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ن</a:t>
            </a: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وع </a:t>
            </a:r>
            <a:r>
              <a:rPr lang="ar-SA"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في </a:t>
            </a: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إ</a:t>
            </a: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طار الهوي</a:t>
            </a: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ة</a:t>
            </a:r>
            <a:r>
              <a:rPr lang="ar-SA"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الوطنية</a:t>
            </a: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الأردنية</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1528354" y="1397726"/>
            <a:ext cx="10159138" cy="4121611"/>
          </a:xfrm>
        </p:spPr>
        <p:txBody>
          <a:bodyPr>
            <a:noAutofit/>
          </a:bodyPr>
          <a:lstStyle/>
          <a:p>
            <a:pPr marL="0" marR="0" algn="r" rtl="1">
              <a:spcBef>
                <a:spcPts val="0"/>
              </a:spcBef>
              <a:spcAft>
                <a:spcPts val="0"/>
              </a:spcAft>
              <a:buFont typeface="Arial" panose="020B0604020202020204" pitchFamily="34" charset="0"/>
              <a:buChar char="•"/>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"رسخت الدولة الأردنية الموروث العريق ومبادئ العيش المشترك بين مختلف الأطياف، عبر سياسات منهجية حكيمة ، تقوم على أسس دستورية وقانونية تؤطر العلاقة بين المواطنين والدولة، وبين المواطنين  أنفسهم وفقا لمنظومة قيم المواطنة، والحقوق والواجبات."</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0" marR="0" algn="r" rtl="1">
              <a:spcBef>
                <a:spcPts val="0"/>
              </a:spcBef>
              <a:spcAft>
                <a:spcPts val="0"/>
              </a:spcAft>
              <a:buFont typeface="Arial" panose="020B0604020202020204" pitchFamily="34" charset="0"/>
              <a:buChar char="•"/>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إن التنوع الذي يتمتع به الأردن يعود إلى عمق التاريخ الإنساني، وإلى الإرث الحضاري والثقافي الذي يتمتع به الأردن منذ العصور القديمة، والذي استمرت أهميته الحضارية والثقافية عبر عصور الإسلام المتعاقبة ، وصولا إلى تأسيس الإمارة الأردنية عام 1921 ، التي تشكلت على أسس من الحداثة والمعاصرة والتنوع الثقافي؛ إذ أسهمت جميع القوميات التي تعيش على الأرض الأردنية في إرساء بناء الدولة الأردنية، وبناء الشخصية الوطنية الأردنية</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endPar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r" rtl="1">
              <a:spcBef>
                <a:spcPts val="0"/>
              </a:spcBef>
              <a:spcAft>
                <a:spcPts val="0"/>
              </a:spcAft>
              <a:buNone/>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algn="r" rtl="1">
              <a:spcBef>
                <a:spcPts val="0"/>
              </a:spcBef>
              <a:buFont typeface="Arial" panose="020B0604020202020204" pitchFamily="34" charset="0"/>
              <a:buChar char="•"/>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اللقاءات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الفكرية لمنتدى  الفكر العربي</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4667635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gn="ctr" rtl="1">
              <a:spcBef>
                <a:spcPts val="0"/>
              </a:spcBef>
              <a:spcAft>
                <a:spcPts val="0"/>
              </a:spcAft>
            </a:pPr>
            <a:r>
              <a:rPr lang="ar-SA" sz="3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الفرق بين الحزب العقائدي والحزب </a:t>
            </a:r>
            <a:r>
              <a:rPr lang="ar-SA" sz="3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البرامجي</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p:txBody>
          <a:bodyPr>
            <a:normAutofit/>
          </a:bodyPr>
          <a:lstStyle/>
          <a:p>
            <a:pPr marL="114300" marR="0" indent="-457200" algn="r" rtl="1">
              <a:spcBef>
                <a:spcPts val="0"/>
              </a:spcBef>
              <a:spcAft>
                <a:spcPts val="0"/>
              </a:spcAft>
              <a:buFont typeface="Arial" panose="020B0604020202020204" pitchFamily="34" charset="0"/>
              <a:buChar char="•"/>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"تنقسم الأحزاب السياسية الى </a:t>
            </a:r>
            <a:r>
              <a:rPr lang="ar-SA"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أحزاب عقائدية</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ترتكز حول عقيدة محددة،وتتخذ موقف تمليها عقيدة الحزب، والنوع الثاني هو الأحزاب البرامجية، وهي أحزاب ذات برامج وخطط إصلاحية متخصصة، وليس لها ارتباط بعقيدة معينة، وتقدم برامجها وتتبنى مواقفها بحسب ما تراه متناسبا مع ظروف المجتمع"</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537508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44128" y="804519"/>
            <a:ext cx="8445261" cy="5208092"/>
          </a:xfrm>
        </p:spPr>
      </p:pic>
    </p:spTree>
    <p:extLst>
      <p:ext uri="{BB962C8B-B14F-4D97-AF65-F5344CB8AC3E}">
        <p14:creationId xmlns:p14="http://schemas.microsoft.com/office/powerpoint/2010/main" val="34267581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أهمية الأحزاب في المجتمع</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p:txBody>
          <a:bodyPr>
            <a:normAutofit/>
          </a:bodyPr>
          <a:lstStyle/>
          <a:p>
            <a:pPr marL="0" marR="0" algn="r" rtl="1">
              <a:spcBef>
                <a:spcPts val="0"/>
              </a:spcBef>
              <a:spcAft>
                <a:spcPts val="0"/>
              </a:spcAft>
              <a:buFont typeface="Arial" panose="020B0604020202020204" pitchFamily="34" charset="0"/>
              <a:buChar char="•"/>
              <a:tabLst>
                <a:tab pos="1755775" algn="l"/>
              </a:tabLst>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تعتبر </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الأحز</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ب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السياسية أحد أبرز و أهم مكونات النظام السياسي وتؤدي </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دو</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را</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أساسيا في تشكيله،  وهي إحدى الوسائل التي تتبعها النخب السياسية للوصول الى السلطة وادارة النظام السياسي والحكومات في العديد من دول العالم الديمقراطي ،وبالتالي فإن الحكومات في الدول الديمقرطية تستمد قوتها من الأغلبية الحزبية التي تصل الى المجالس النيابية </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بالاقتر</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ع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العام"</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3352997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1850" y="388979"/>
            <a:ext cx="8911687" cy="1280890"/>
          </a:xfrm>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الإنتخابات</a:t>
            </a:r>
            <a:endParaRPr lang="en-US" sz="3800" dirty="0">
              <a:solidFill>
                <a:schemeClr val="tx1"/>
              </a:solidFill>
              <a:latin typeface="Adobe Arabic" panose="02040503050201020203" pitchFamily="18" charset="-78"/>
              <a:cs typeface="Adobe Arabic" panose="02040503050201020203" pitchFamily="18"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2617109"/>
              </p:ext>
            </p:extLst>
          </p:nvPr>
        </p:nvGraphicFramePr>
        <p:xfrm>
          <a:off x="1551707" y="1820092"/>
          <a:ext cx="10131972" cy="3082603"/>
        </p:xfrm>
        <a:graphic>
          <a:graphicData uri="http://schemas.openxmlformats.org/drawingml/2006/table">
            <a:tbl>
              <a:tblPr rtl="1" firstRow="1" firstCol="1" bandRow="1"/>
              <a:tblGrid>
                <a:gridCol w="5065986">
                  <a:extLst>
                    <a:ext uri="{9D8B030D-6E8A-4147-A177-3AD203B41FA5}">
                      <a16:colId xmlns="" xmlns:a16="http://schemas.microsoft.com/office/drawing/2014/main" val="1813653359"/>
                    </a:ext>
                  </a:extLst>
                </a:gridCol>
                <a:gridCol w="5065986">
                  <a:extLst>
                    <a:ext uri="{9D8B030D-6E8A-4147-A177-3AD203B41FA5}">
                      <a16:colId xmlns="" xmlns:a16="http://schemas.microsoft.com/office/drawing/2014/main" val="1663452340"/>
                    </a:ext>
                  </a:extLst>
                </a:gridCol>
              </a:tblGrid>
              <a:tr h="746233">
                <a:tc>
                  <a:txBody>
                    <a:bodyPr/>
                    <a:lstStyle/>
                    <a:p>
                      <a:pPr marL="0" marR="0" algn="ctr" rtl="1">
                        <a:lnSpc>
                          <a:spcPct val="150000"/>
                        </a:lnSpc>
                        <a:spcBef>
                          <a:spcPts val="0"/>
                        </a:spcBef>
                        <a:spcAft>
                          <a:spcPts val="0"/>
                        </a:spcAft>
                      </a:pPr>
                      <a:r>
                        <a:rPr lang="ar-JO" sz="2800" b="1" dirty="0">
                          <a:effectLst/>
                          <a:latin typeface="Adobe Arabic" panose="02040503050201020203" pitchFamily="18" charset="-78"/>
                          <a:ea typeface="Times New Roman" panose="02020603050405020304" pitchFamily="18" charset="0"/>
                          <a:cs typeface="Adobe Arabic" panose="02040503050201020203" pitchFamily="18" charset="-78"/>
                        </a:rPr>
                        <a:t>ما هي إيجابيات إنتخاب المرشح المناسب</a:t>
                      </a:r>
                      <a:endParaRPr lang="en-US" sz="2400" b="1" dirty="0">
                        <a:effectLst/>
                        <a:latin typeface="Adobe Arabic" panose="02040503050201020203" pitchFamily="18" charset="-78"/>
                        <a:ea typeface="Times New Roman" panose="02020603050405020304" pitchFamily="18" charset="0"/>
                        <a:cs typeface="Adobe Arabic" panose="02040503050201020203"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JO" sz="2800" b="1" dirty="0">
                          <a:effectLst/>
                          <a:latin typeface="Adobe Arabic" panose="02040503050201020203" pitchFamily="18" charset="-78"/>
                          <a:ea typeface="Times New Roman" panose="02020603050405020304" pitchFamily="18" charset="0"/>
                          <a:cs typeface="Adobe Arabic" panose="02040503050201020203" pitchFamily="18" charset="-78"/>
                        </a:rPr>
                        <a:t>ما هي سلبيات إختيار مرشح غير مناسب</a:t>
                      </a:r>
                      <a:endParaRPr lang="en-US" sz="2400" b="1" dirty="0">
                        <a:effectLst/>
                        <a:latin typeface="Adobe Arabic" panose="02040503050201020203" pitchFamily="18" charset="-78"/>
                        <a:ea typeface="Times New Roman" panose="02020603050405020304" pitchFamily="18" charset="0"/>
                        <a:cs typeface="Adobe Arabic" panose="02040503050201020203"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197682012"/>
                  </a:ext>
                </a:extLst>
              </a:tr>
              <a:tr h="467274">
                <a:tc>
                  <a:txBody>
                    <a:bodyPr/>
                    <a:lstStyle/>
                    <a:p>
                      <a:pPr marL="0" marR="0" algn="just" rtl="1">
                        <a:lnSpc>
                          <a:spcPct val="150000"/>
                        </a:lnSpc>
                        <a:spcBef>
                          <a:spcPts val="0"/>
                        </a:spcBef>
                        <a:spcAft>
                          <a:spcPts val="0"/>
                        </a:spcAft>
                      </a:pPr>
                      <a:r>
                        <a:rPr lang="ar-JO" sz="1400">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JO" sz="14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47383041"/>
                  </a:ext>
                </a:extLst>
              </a:tr>
              <a:tr h="467274">
                <a:tc>
                  <a:txBody>
                    <a:bodyPr/>
                    <a:lstStyle/>
                    <a:p>
                      <a:pPr marL="0" marR="0" algn="just" rtl="1">
                        <a:lnSpc>
                          <a:spcPct val="150000"/>
                        </a:lnSpc>
                        <a:spcBef>
                          <a:spcPts val="0"/>
                        </a:spcBef>
                        <a:spcAft>
                          <a:spcPts val="0"/>
                        </a:spcAft>
                      </a:pPr>
                      <a:r>
                        <a:rPr lang="ar-JO" sz="1400">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50000"/>
                        </a:lnSpc>
                        <a:spcBef>
                          <a:spcPts val="0"/>
                        </a:spcBef>
                        <a:spcAft>
                          <a:spcPts val="0"/>
                        </a:spcAft>
                      </a:pPr>
                      <a:r>
                        <a:rPr lang="ar-JO" sz="14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67553287"/>
                  </a:ext>
                </a:extLst>
              </a:tr>
              <a:tr h="467274">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845924068"/>
                  </a:ext>
                </a:extLst>
              </a:tr>
              <a:tr h="467274">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69633717"/>
                  </a:ext>
                </a:extLst>
              </a:tr>
              <a:tr h="467274">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50000"/>
                        </a:lnSpc>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64540219"/>
                  </a:ext>
                </a:extLst>
              </a:tr>
            </a:tbl>
          </a:graphicData>
        </a:graphic>
      </p:graphicFrame>
    </p:spTree>
    <p:extLst>
      <p:ext uri="{BB962C8B-B14F-4D97-AF65-F5344CB8AC3E}">
        <p14:creationId xmlns:p14="http://schemas.microsoft.com/office/powerpoint/2010/main" val="19823169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2480" y="447761"/>
            <a:ext cx="8911687" cy="1280890"/>
          </a:xfrm>
        </p:spPr>
        <p:txBody>
          <a:bodyPr/>
          <a:lstStyle/>
          <a:p>
            <a:pPr algn="ct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الأخلاق</a:t>
            </a:r>
            <a:endParaRPr lang="en-US" sz="3800" b="1"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288767" y="1728651"/>
            <a:ext cx="8915400" cy="3777622"/>
          </a:xfrm>
        </p:spPr>
        <p:txBody>
          <a:bodyPr>
            <a:normAutofit/>
          </a:bodyPr>
          <a:lstStyle/>
          <a:p>
            <a:pPr marL="0" marR="0" algn="r" rtl="1">
              <a:lnSpc>
                <a:spcPct val="150000"/>
              </a:lnSpc>
              <a:spcBef>
                <a:spcPts val="0"/>
              </a:spcBef>
              <a:spcAft>
                <a:spcPts val="0"/>
              </a:spcAft>
              <a:buFont typeface="Arial" panose="020B0604020202020204" pitchFamily="34" charset="0"/>
              <a:buChar char="•"/>
            </a:pPr>
            <a:r>
              <a:rPr lang="ar-JO" sz="2800" dirty="0">
                <a:latin typeface="Adobe Arabic" panose="02040503050201020203" pitchFamily="18" charset="-78"/>
                <a:ea typeface="Times New Roman" panose="02020603050405020304" pitchFamily="18" charset="0"/>
                <a:cs typeface="Adobe Arabic" panose="02040503050201020203" pitchFamily="18" charset="-78"/>
              </a:rPr>
              <a:t>يقول </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ابن </a:t>
            </a:r>
            <a:r>
              <a:rPr lang="ar-JO" sz="2800" dirty="0">
                <a:latin typeface="Adobe Arabic" panose="02040503050201020203" pitchFamily="18" charset="-78"/>
                <a:ea typeface="Times New Roman" panose="02020603050405020304" pitchFamily="18" charset="0"/>
                <a:cs typeface="Adobe Arabic" panose="02040503050201020203" pitchFamily="18" charset="-78"/>
              </a:rPr>
              <a:t>رشد: إن الأخلاق أساس سعادة البشر وسلامتهم، ومتى فّقدت الأخلاق حلَ الشقاء والتصارع والانهيار والدمار، ومن هنا جاءت الأديان لتعزيز الأخلاق وتنميتها وترقيتها ورعايتها وحمايتها. </a:t>
            </a:r>
            <a:endParaRPr lang="ar-JO" sz="2800" dirty="0" smtClean="0">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r" rtl="1">
              <a:lnSpc>
                <a:spcPct val="150000"/>
              </a:lnSpc>
              <a:spcBef>
                <a:spcPts val="0"/>
              </a:spcBef>
              <a:spcAft>
                <a:spcPts val="0"/>
              </a:spcAft>
              <a:buNone/>
            </a:pP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 </a:t>
            </a:r>
            <a:r>
              <a:rPr lang="ar-JO" sz="2800" dirty="0">
                <a:latin typeface="Adobe Arabic" panose="02040503050201020203" pitchFamily="18" charset="-78"/>
                <a:ea typeface="Times New Roman" panose="02020603050405020304" pitchFamily="18" charset="0"/>
                <a:cs typeface="Adobe Arabic" panose="02040503050201020203" pitchFamily="18" charset="-78"/>
              </a:rPr>
              <a:t>"</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منهج </a:t>
            </a:r>
            <a:r>
              <a:rPr lang="ar-JO" sz="2800" dirty="0">
                <a:latin typeface="Adobe Arabic" panose="02040503050201020203" pitchFamily="18" charset="-78"/>
                <a:ea typeface="Times New Roman" panose="02020603050405020304" pitchFamily="18" charset="0"/>
                <a:cs typeface="Adobe Arabic" panose="02040503050201020203" pitchFamily="18" charset="-78"/>
              </a:rPr>
              <a:t>تحصيل الأخلاق عند ابن </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رشد"</a:t>
            </a: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lgn="r">
              <a:buFont typeface="Arial" panose="020B0604020202020204" pitchFamily="34" charset="0"/>
              <a:buChar char="•"/>
            </a:pP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8823242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gn="ctr" rtl="1">
              <a:spcBef>
                <a:spcPts val="0"/>
              </a:spcBef>
              <a:spcAft>
                <a:spcPts val="0"/>
              </a:spcAft>
            </a:pPr>
            <a:r>
              <a:rPr lang="ar-SA" sz="3800" b="1" dirty="0">
                <a:solidFill>
                  <a:srgbClr val="000000"/>
                </a:solidFill>
                <a:latin typeface="Adobe Arabic" panose="02040503050201020203" pitchFamily="18" charset="-78"/>
                <a:ea typeface="Times New Roman" panose="02020603050405020304" pitchFamily="18" charset="0"/>
                <a:cs typeface="Adobe Arabic" panose="02040503050201020203" pitchFamily="18" charset="-78"/>
              </a:rPr>
              <a:t>أهمية الأخلاق للفرد والمجتمع</a:t>
            </a:r>
            <a:r>
              <a:rPr lang="en-US" sz="3800" dirty="0" smtClean="0">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p:txBody>
          <a:bodyPr>
            <a:normAutofit/>
          </a:bodyPr>
          <a:lstStyle/>
          <a:p>
            <a:pPr marL="514350" indent="-514350" algn="r" rtl="1">
              <a:spcBef>
                <a:spcPts val="0"/>
              </a:spcBef>
              <a:buFont typeface="+mj-lt"/>
              <a:buAutoNum type="arabicPeriod"/>
            </a:pP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الأخلاق تنمي اﻷﻟﻔﺔ والمحبة بين اﻟﻨﺎس. </a:t>
            </a: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نشر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اﻷﻣﻦ واﻷﻣﺎن بين اﻷﻓﺮاد </a:t>
            </a: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والمجتمع.</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تفعيل ثقافة البذل والعطاء بين أفراد المجتمع </a:t>
            </a: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ﺳﻴﺎدة اﻟﺘﻌﺎون واﻟﺘﻜﺎﻓﻞ الإجتماعي بين أﻓﺮاد المجتمع.</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الإسهام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في خدمة المجتمع .                      </a:t>
            </a:r>
            <a:endPar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r>
              <a:rPr lang="ar-SA"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نبذ </a:t>
            </a:r>
            <a:r>
              <a:rPr lang="ar-SA"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الفرقة والإختلاف.</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lgn="r" rtl="1">
              <a:spcBef>
                <a:spcPts val="0"/>
              </a:spcBef>
              <a:buFont typeface="+mj-lt"/>
              <a:buAutoNum type="arabicPeriod"/>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514350" indent="-514350">
              <a:buFont typeface="+mj-lt"/>
              <a:buAutoNum type="arabicPeriod"/>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5747535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28600" marR="0" algn="ctr" rtl="1">
              <a:spcBef>
                <a:spcPts val="0"/>
              </a:spcBef>
              <a:spcAft>
                <a:spcPts val="0"/>
              </a:spcAft>
            </a:pPr>
            <a:r>
              <a:rPr lang="ar-JO"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هل تكفي الأخلاق لإقامة العدل بين الناس؟</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89212" y="1598023"/>
            <a:ext cx="8915400" cy="3777622"/>
          </a:xfrm>
        </p:spPr>
        <p:txBody>
          <a:bodyPr>
            <a:normAutofit lnSpcReduction="10000"/>
          </a:bodyPr>
          <a:lstStyle/>
          <a:p>
            <a:pPr algn="r" rtl="1">
              <a:spcBef>
                <a:spcPts val="0"/>
              </a:spcBef>
              <a:buFont typeface="Arial" panose="020B0604020202020204" pitchFamily="34" charset="0"/>
              <a:buChar char="•"/>
            </a:pP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على </a:t>
            </a:r>
            <a:r>
              <a:rPr lang="ar-JO" sz="2800" dirty="0">
                <a:latin typeface="Adobe Arabic" panose="02040503050201020203" pitchFamily="18" charset="-78"/>
                <a:ea typeface="Times New Roman" panose="02020603050405020304" pitchFamily="18" charset="0"/>
                <a:cs typeface="Adobe Arabic" panose="02040503050201020203" pitchFamily="18" charset="-78"/>
              </a:rPr>
              <a:t>الرغم من أن الأخلاق تعد عنصرا أساسيا من عناصر وجود المجتمع وبقائه، ومقوما جوهريا من   مقومات كيانه وشخصيته، إلا أنه لا يستطيع أي مجتمع أن يبقى أو يستمر دون أن تحكمه مجموعة من ّ القواعد التي تنظم علاقات أفراده ببعضهم البعض، وتكون بمنزلة معايير ملزمة توجه سلوكه وتقومه.</a:t>
            </a: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spcBef>
                <a:spcPts val="0"/>
              </a:spcBef>
              <a:buFont typeface="Arial" panose="020B0604020202020204" pitchFamily="34" charset="0"/>
              <a:buChar char="•"/>
            </a:pP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spcBef>
                <a:spcPts val="0"/>
              </a:spcBef>
              <a:buFont typeface="Arial" panose="020B0604020202020204" pitchFamily="34" charset="0"/>
              <a:buChar char="•"/>
            </a:pPr>
            <a:r>
              <a:rPr lang="ar-JO" sz="2800" dirty="0">
                <a:latin typeface="Adobe Arabic" panose="02040503050201020203" pitchFamily="18" charset="-78"/>
                <a:ea typeface="Times New Roman" panose="02020603050405020304" pitchFamily="18" charset="0"/>
                <a:cs typeface="Adobe Arabic" panose="02040503050201020203" pitchFamily="18" charset="-78"/>
              </a:rPr>
              <a:t>الفضيلة عند مونتسكيو (صاحب كتاب روح القوانين) هي حب الوطن والمساواة بين مواطنيه. </a:t>
            </a:r>
            <a:r>
              <a:rPr lang="ar-JO" sz="2800" dirty="0" smtClean="0">
                <a:latin typeface="Adobe Arabic" panose="02040503050201020203" pitchFamily="18" charset="-78"/>
                <a:ea typeface="Times New Roman" panose="02020603050405020304" pitchFamily="18" charset="0"/>
                <a:cs typeface="Adobe Arabic" panose="02040503050201020203" pitchFamily="18" charset="-78"/>
              </a:rPr>
              <a:t>الديمقراطية </a:t>
            </a:r>
            <a:r>
              <a:rPr lang="ar-JO" sz="2800" dirty="0">
                <a:latin typeface="Adobe Arabic" panose="02040503050201020203" pitchFamily="18" charset="-78"/>
                <a:ea typeface="Times New Roman" panose="02020603050405020304" pitchFamily="18" charset="0"/>
                <a:cs typeface="Adobe Arabic" panose="02040503050201020203" pitchFamily="18" charset="-78"/>
              </a:rPr>
              <a:t>يجب أن تحقق مبدأ تكافؤ الفرص بين المواطنين.</a:t>
            </a: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586655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228600" marR="0" algn="ctr" rtl="1">
              <a:spcBef>
                <a:spcPts val="0"/>
              </a:spcBef>
              <a:spcAft>
                <a:spcPts val="0"/>
              </a:spcAft>
            </a:pPr>
            <a:r>
              <a:rPr lang="ar-JO"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علاقة الأخلاق بالسياسة وإدارة الدولة</a:t>
            </a:r>
            <a:endParaRPr lang="en-US" sz="3800" dirty="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p:txBody>
      </p:sp>
      <p:pic>
        <p:nvPicPr>
          <p:cNvPr id="4098" name="Diagram 7"/>
          <p:cNvPicPr>
            <a:picLocks noChangeArrowheads="1"/>
          </p:cNvPicPr>
          <p:nvPr/>
        </p:nvPicPr>
        <p:blipFill>
          <a:blip r:embed="rId2">
            <a:extLst>
              <a:ext uri="{28A0092B-C50C-407E-A947-70E740481C1C}">
                <a14:useLocalDpi xmlns:a14="http://schemas.microsoft.com/office/drawing/2010/main" val="0"/>
              </a:ext>
            </a:extLst>
          </a:blip>
          <a:srcRect l="-16507" r="-16750"/>
          <a:stretch>
            <a:fillRect/>
          </a:stretch>
        </p:blipFill>
        <p:spPr bwMode="auto">
          <a:xfrm>
            <a:off x="2883137" y="2192382"/>
            <a:ext cx="7462645" cy="3448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04758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799" y="323664"/>
            <a:ext cx="8911687" cy="1280890"/>
          </a:xfrm>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الأخلاق والسياسة</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1698171" y="1264555"/>
            <a:ext cx="10289766" cy="3777622"/>
          </a:xfrm>
        </p:spPr>
        <p:txBody>
          <a:bodyPr>
            <a:noAutofit/>
          </a:bodyPr>
          <a:lstStyle/>
          <a:p>
            <a:pPr marL="114300" marR="0" indent="-457200" algn="r" rtl="1">
              <a:spcBef>
                <a:spcPts val="0"/>
              </a:spcBef>
              <a:spcAft>
                <a:spcPts val="0"/>
              </a:spcAft>
              <a:buFont typeface="Arial" panose="020B0604020202020204" pitchFamily="34" charset="0"/>
              <a:buChar char="•"/>
            </a:pPr>
            <a:r>
              <a:rPr lang="ar-JO" sz="24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4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"1":</a:t>
            </a:r>
            <a:r>
              <a:rPr lang="ar-JO" sz="24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يطلب منها العودة  صفحة 36 من كتاب الديمقراطية والمشاركة في الحياة العامة  الصف 11  وقراءة النص المقتبس من الورقة النقاشية السادسة لجلالة الملك </a:t>
            </a:r>
            <a:r>
              <a:rPr lang="ar-JO" sz="24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والإجابة عن </a:t>
            </a:r>
            <a:r>
              <a:rPr lang="ar-JO" sz="24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السؤال في نهاية الصفحة  </a:t>
            </a:r>
            <a:r>
              <a:rPr lang="ar-JO" sz="24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p>
          <a:p>
            <a:pPr marL="114300" marR="0" indent="-457200" algn="r" rtl="1">
              <a:spcBef>
                <a:spcPts val="0"/>
              </a:spcBef>
              <a:spcAft>
                <a:spcPts val="0"/>
              </a:spcAft>
              <a:buFont typeface="Arial" panose="020B0604020202020204" pitchFamily="34" charset="0"/>
              <a:buChar char="•"/>
            </a:pPr>
            <a:endParaRPr lang="en-US" sz="24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just" rtl="1">
              <a:spcBef>
                <a:spcPts val="0"/>
              </a:spcBef>
              <a:spcAft>
                <a:spcPts val="0"/>
              </a:spcAft>
              <a:buFont typeface="Arial" panose="020B0604020202020204" pitchFamily="34" charset="0"/>
              <a:buChar char="•"/>
            </a:pP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   </a:t>
            </a:r>
            <a:r>
              <a:rPr lang="ar-JO" sz="2400" u="sng"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مجموعة رقم "2":</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 يطلب منها العودة  صفحة 37 من كتاب الديمقراطية والمشاركة في الحياة العامة  الصف 11، حول ديوان المحاسبة المطلوب شرح عنه </a:t>
            </a:r>
            <a:r>
              <a:rPr lang="ar-JO" sz="24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والإجابة علن </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السؤال في نهاية النص</a:t>
            </a:r>
            <a:r>
              <a:rPr lang="ar-JO" sz="24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a:t>
            </a:r>
          </a:p>
          <a:p>
            <a:pPr marL="114300" marR="0" indent="-457200" algn="just" rtl="1">
              <a:spcBef>
                <a:spcPts val="0"/>
              </a:spcBef>
              <a:spcAft>
                <a:spcPts val="0"/>
              </a:spcAft>
              <a:buFont typeface="Arial" panose="020B0604020202020204" pitchFamily="34" charset="0"/>
              <a:buChar char="•"/>
            </a:pPr>
            <a:endParaRPr lang="en-US" sz="24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endParaRPr>
          </a:p>
          <a:p>
            <a:pPr marL="114300" marR="0" indent="-457200" algn="just" rtl="1">
              <a:spcBef>
                <a:spcPts val="0"/>
              </a:spcBef>
              <a:spcAft>
                <a:spcPts val="0"/>
              </a:spcAft>
              <a:buFont typeface="Arial" panose="020B0604020202020204" pitchFamily="34" charset="0"/>
              <a:buChar char="•"/>
            </a:pP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   </a:t>
            </a:r>
            <a:r>
              <a:rPr lang="ar-JO" sz="2400" u="sng"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مجموعة رقم "3"</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a:t>
            </a:r>
            <a:r>
              <a:rPr lang="ar-JO" sz="24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t> </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يطلب منها العودة  صفحة 37 من كتاب الديمقراطية والمشاركة في الحياة العامة  الصف 11   ،حول هيئة النزاهة ومكافحة الفساد المطلوب الشرح عنه </a:t>
            </a:r>
            <a:r>
              <a:rPr lang="ar-JO" sz="24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والإجابة عن </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السؤال في نهاية النص </a:t>
            </a:r>
            <a:r>
              <a:rPr lang="ar-JO" sz="24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t> ؟</a:t>
            </a:r>
          </a:p>
          <a:p>
            <a:pPr marL="114300" marR="0" indent="-457200" algn="just" rtl="1">
              <a:spcBef>
                <a:spcPts val="0"/>
              </a:spcBef>
              <a:spcAft>
                <a:spcPts val="0"/>
              </a:spcAft>
              <a:buFont typeface="Arial" panose="020B0604020202020204" pitchFamily="34" charset="0"/>
              <a:buChar char="•"/>
            </a:pPr>
            <a:endParaRPr lang="en-US" sz="24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4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"4":</a:t>
            </a:r>
            <a:r>
              <a:rPr lang="ar-JO" sz="24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يطلب منها العودة  صفحة 37 من كتاب الديمقراطية والمشاركة في الحياة العامة  الصف 11   ،حول وحدة مكافحة الجرائم اللكترونية، المطلوب شرح عنه والاجابة </a:t>
            </a:r>
            <a:r>
              <a:rPr lang="ar-JO" sz="24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عن </a:t>
            </a:r>
            <a:r>
              <a:rPr lang="ar-JO" sz="24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السؤال في نهاية النص </a:t>
            </a:r>
            <a:r>
              <a:rPr lang="ar-JO" sz="24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endParaRPr lang="en-US" sz="24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069812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732" y="584921"/>
            <a:ext cx="10433458" cy="1280890"/>
          </a:xfrm>
        </p:spPr>
        <p:txBody>
          <a:bodyPr>
            <a:noAutofit/>
          </a:bodyPr>
          <a:lstStyle/>
          <a:p>
            <a:pPr marL="0" marR="0" algn="ctr" rtl="1">
              <a:lnSpc>
                <a:spcPct val="150000"/>
              </a:lnSpc>
              <a:spcBef>
                <a:spcPts val="0"/>
              </a:spcBef>
              <a:spcAft>
                <a:spcPts val="0"/>
              </a:spcAft>
            </a:pPr>
            <a:r>
              <a:rPr lang="ar-JO" sz="3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أهم التحديات والمنعطفات التاريخية التي مر بها الأردن خلال العقود </a:t>
            </a:r>
            <a:r>
              <a:rPr lang="ar-JO" sz="3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السابقة</a:t>
            </a:r>
            <a: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r>
            <a:br>
              <a:rPr lang="en-US" sz="3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pic>
        <p:nvPicPr>
          <p:cNvPr id="5122" name="Diagram 10"/>
          <p:cNvPicPr>
            <a:picLocks noChangeArrowheads="1"/>
          </p:cNvPicPr>
          <p:nvPr/>
        </p:nvPicPr>
        <p:blipFill>
          <a:blip r:embed="rId2">
            <a:extLst>
              <a:ext uri="{28A0092B-C50C-407E-A947-70E740481C1C}">
                <a14:useLocalDpi xmlns:a14="http://schemas.microsoft.com/office/drawing/2010/main" val="0"/>
              </a:ext>
            </a:extLst>
          </a:blip>
          <a:srcRect t="-18597" b="-18845"/>
          <a:stretch>
            <a:fillRect/>
          </a:stretch>
        </p:blipFill>
        <p:spPr bwMode="auto">
          <a:xfrm>
            <a:off x="1373778" y="2008826"/>
            <a:ext cx="10271234" cy="3279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64989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gn="ctr" rtl="1">
              <a:lnSpc>
                <a:spcPct val="150000"/>
              </a:lnSpc>
              <a:spcBef>
                <a:spcPts val="0"/>
              </a:spcBef>
              <a:spcAft>
                <a:spcPts val="0"/>
              </a:spcAft>
            </a:pPr>
            <a:r>
              <a:rPr lang="ar-JO" sz="3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الفرصة السكانية المتمثلة </a:t>
            </a:r>
            <a:r>
              <a:rPr lang="ar-JO" sz="3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بالشباب</a:t>
            </a:r>
            <a:endParaRPr lang="en-US" sz="3800" dirty="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p:txBody>
      </p:sp>
      <p:sp>
        <p:nvSpPr>
          <p:cNvPr id="3" name="Content Placeholder 2"/>
          <p:cNvSpPr>
            <a:spLocks noGrp="1"/>
          </p:cNvSpPr>
          <p:nvPr>
            <p:ph idx="1"/>
          </p:nvPr>
        </p:nvSpPr>
        <p:spPr/>
        <p:txBody>
          <a:bodyPr>
            <a:noAutofit/>
          </a:bodyPr>
          <a:lstStyle/>
          <a:p>
            <a:pPr algn="r" rtl="1">
              <a:spcBef>
                <a:spcPts val="0"/>
              </a:spcBef>
              <a:buFont typeface="Arial" panose="020B0604020202020204" pitchFamily="34" charset="0"/>
              <a:buChar char="•"/>
            </a:pPr>
            <a:r>
              <a:rPr lang="ar-JO" sz="3600" b="1" dirty="0">
                <a:latin typeface="Traditional Arabic" panose="02020603050405020304" pitchFamily="18" charset="-78"/>
                <a:ea typeface="Times New Roman" panose="02020603050405020304" pitchFamily="18" charset="0"/>
                <a:cs typeface="Traditional Arabic" panose="02020603050405020304" pitchFamily="18" charset="-78"/>
              </a:rPr>
              <a:t>ﻓﻠﻨﺒــﺪأ اﻟﻌــﺎم اﻷول في المئوية اﻟﺜﺎﻧﻴــﺔ ﻣــﻦ ﻋﻤــﺮ دوﻟﺘﻨــﺎ، ﻣﺼﻤــمين على اﻟﺒﻨــﺎء على ﻣــﺎ أﻧﺠــﺰه اﻵﺑــﺎء واﻷﺟــﺪاد؛ ﻟﻨﻜﻤــﻞ ﻣــسيرة اﻟﺘﻄﻮﻳــﺮ، وﻧﺘﺠــﺎوز ﻣــﺎ ﻧﻮاﺟــﻪ ﻣــﻦ تحديات، وﺑﺘﺨﻄﻴــﻂ ﻣﺴــﺘقبلي وﺑﺮؤﻳﺔ واﺿﺤﺔ.</a:t>
            </a:r>
            <a:endParaRPr lang="en-US" sz="3600" b="1" dirty="0" smtClean="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spcBef>
                <a:spcPts val="0"/>
              </a:spcBef>
              <a:buFont typeface="Arial" panose="020B0604020202020204" pitchFamily="34" charset="0"/>
              <a:buChar char="•"/>
            </a:pPr>
            <a:endParaRPr lang="en-US" sz="3600" b="1" dirty="0" smtClean="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marL="0" indent="0" algn="r" rtl="1">
              <a:spcBef>
                <a:spcPts val="0"/>
              </a:spcBef>
              <a:buNone/>
            </a:pPr>
            <a:r>
              <a:rPr lang="ar-JO" sz="3600" b="1" dirty="0" smtClean="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rPr>
              <a:t>	"ﺟﻼﻟﺔ </a:t>
            </a:r>
            <a:r>
              <a:rPr lang="ar-JO" sz="36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rPr>
              <a:t>الملك ﻋﺒﺪ اﷲ الثاني اﺑﻦ الحسين  في رﺳﺎﻟﺘﻪ الملكية ﺑﻤﻨﺎﺳﺒﺔ ﻋﻴﺪ </a:t>
            </a:r>
            <a:r>
              <a:rPr lang="ar-JO" sz="3600" b="1" dirty="0" smtClean="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rPr>
              <a:t>ﻣﻴﻼده"</a:t>
            </a:r>
            <a:endParaRPr lang="en-US" sz="3600" b="1" dirty="0" smtClean="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spcBef>
                <a:spcPts val="0"/>
              </a:spcBef>
              <a:buFont typeface="Arial" panose="020B0604020202020204" pitchFamily="34" charset="0"/>
              <a:buChar char="•"/>
            </a:pPr>
            <a:endParaRPr lang="en-US" sz="3600" b="1" dirty="0" smtClean="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r">
              <a:buFont typeface="Arial" panose="020B0604020202020204" pitchFamily="34" charset="0"/>
              <a:buChar char="•"/>
            </a:pPr>
            <a:endParaRPr lang="en-US" sz="36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1524015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8788" y="441230"/>
            <a:ext cx="8911687" cy="1280890"/>
          </a:xfrm>
        </p:spPr>
        <p:txBody>
          <a:bodyPr>
            <a:noAutofit/>
          </a:bodyPr>
          <a:lstStyle/>
          <a:p>
            <a:pPr algn="ctr" rtl="1"/>
            <a:r>
              <a:rPr lang="ar-JO" sz="3800" dirty="0">
                <a:solidFill>
                  <a:schemeClr val="tx1"/>
                </a:solidFill>
                <a:latin typeface="Adobe Arabic" panose="02040503050201020203" pitchFamily="18" charset="-78"/>
                <a:cs typeface="Adobe Arabic" panose="02040503050201020203" pitchFamily="18" charset="-78"/>
              </a:rPr>
              <a:t>الشباب هم مفتاح بناء مستقبل </a:t>
            </a:r>
            <a:r>
              <a:rPr lang="ar-JO" sz="3800" dirty="0" smtClean="0">
                <a:solidFill>
                  <a:schemeClr val="tx1"/>
                </a:solidFill>
                <a:latin typeface="Adobe Arabic" panose="02040503050201020203" pitchFamily="18" charset="-78"/>
                <a:cs typeface="Adobe Arabic" panose="02040503050201020203" pitchFamily="18" charset="-78"/>
              </a:rPr>
              <a:t>أفضل</a:t>
            </a:r>
            <a:r>
              <a:rPr lang="en-US" sz="3800" dirty="0">
                <a:solidFill>
                  <a:schemeClr val="tx1"/>
                </a:solidFill>
                <a:latin typeface="Adobe Arabic" panose="02040503050201020203" pitchFamily="18" charset="-78"/>
                <a:cs typeface="Adobe Arabic" panose="02040503050201020203" pitchFamily="18" charset="-78"/>
              </a:rPr>
              <a:t/>
            </a:r>
            <a:br>
              <a:rPr lang="en-US" sz="3800" dirty="0">
                <a:solidFill>
                  <a:schemeClr val="tx1"/>
                </a:solidFill>
                <a:latin typeface="Adobe Arabic" panose="02040503050201020203" pitchFamily="18" charset="-78"/>
                <a:cs typeface="Adobe Arabic" panose="02040503050201020203" pitchFamily="18" charset="-78"/>
              </a:rPr>
            </a:br>
            <a:r>
              <a:rPr lang="ar-JO" sz="3800" dirty="0">
                <a:solidFill>
                  <a:schemeClr val="tx1"/>
                </a:solidFill>
                <a:latin typeface="Adobe Arabic" panose="02040503050201020203" pitchFamily="18" charset="-78"/>
                <a:cs typeface="Adobe Arabic" panose="02040503050201020203" pitchFamily="18" charset="-78"/>
              </a:rPr>
              <a:t> </a:t>
            </a:r>
            <a:r>
              <a:rPr lang="en-US" sz="3800" dirty="0">
                <a:solidFill>
                  <a:schemeClr val="tx1"/>
                </a:solidFill>
                <a:latin typeface="Adobe Arabic" panose="02040503050201020203" pitchFamily="18" charset="-78"/>
                <a:cs typeface="Adobe Arabic" panose="02040503050201020203" pitchFamily="18" charset="-78"/>
              </a:rPr>
              <a:t/>
            </a:r>
            <a:br>
              <a:rPr lang="en-US" sz="3800" dirty="0">
                <a:solidFill>
                  <a:schemeClr val="tx1"/>
                </a:solidFill>
                <a:latin typeface="Adobe Arabic" panose="02040503050201020203" pitchFamily="18" charset="-78"/>
                <a:cs typeface="Adobe Arabic" panose="02040503050201020203" pitchFamily="18" charset="-78"/>
              </a:rPr>
            </a:b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419395" y="1722120"/>
            <a:ext cx="8915400" cy="3777622"/>
          </a:xfrm>
        </p:spPr>
        <p:txBody>
          <a:bodyPr>
            <a:normAutofit/>
          </a:bodyPr>
          <a:lstStyle/>
          <a:p>
            <a:pPr marL="114300" marR="0" indent="-457200" algn="r" rtl="1">
              <a:spcBef>
                <a:spcPts val="0"/>
              </a:spcBef>
              <a:spcAft>
                <a:spcPts val="0"/>
              </a:spcAft>
              <a:buFont typeface="Arial" panose="020B0604020202020204" pitchFamily="34" charset="0"/>
              <a:buChar char="•"/>
            </a:pPr>
            <a:r>
              <a:rPr lang="ar-JO" sz="2800" dirty="0">
                <a:latin typeface="Adobe Arabic" panose="02040503050201020203" pitchFamily="18" charset="-78"/>
                <a:ea typeface="Times New Roman" panose="02020603050405020304" pitchFamily="18" charset="0"/>
                <a:cs typeface="Adobe Arabic" panose="02040503050201020203" pitchFamily="18" charset="-78"/>
              </a:rPr>
              <a:t>غالبية سكان المملكة الأردنية الهاشمية هم من فئة الشباب.</a:t>
            </a: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800" dirty="0">
                <a:latin typeface="Adobe Arabic" panose="02040503050201020203" pitchFamily="18" charset="-78"/>
                <a:ea typeface="Times New Roman" panose="02020603050405020304" pitchFamily="18" charset="0"/>
                <a:cs typeface="Adobe Arabic" panose="02040503050201020203" pitchFamily="18" charset="-78"/>
              </a:rPr>
              <a:t>يحتاج شباب اليوم إلى فرصة حقيقية للمشاركة في العمليات السياسية والمساهمة في الحلول العملية التي تعزز التنمية، وعندما تمنح لهم الفرصة للتنظيم، والتعبير عن آرائهم، ولعب دور ذي مغزى في صنع القرار السياسي يظهر الشباب باستمرار استعدادهم وقدرتهم على تعزيز التغير ُ الإيجابي الدائم ، كما أنهم يصبحون أكثر ميلا على المطالبة بالديمقراطية، والدفاع عنها، واكتساب شعور أكبر بالانتماء.</a:t>
            </a: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spcBef>
                <a:spcPts val="0"/>
              </a:spcBef>
              <a:buFont typeface="Arial" panose="020B0604020202020204" pitchFamily="34" charset="0"/>
              <a:buChar char="•"/>
            </a:pPr>
            <a:endParaRPr lang="en-US" sz="2800" dirty="0" smtClean="0">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477007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ar-JO" sz="3600" dirty="0" smtClean="0">
                <a:latin typeface="Arial" panose="020B0604020202020204" pitchFamily="34" charset="0"/>
                <a:cs typeface="Arial" panose="020B0604020202020204" pitchFamily="34" charset="0"/>
              </a:rPr>
              <a:t>إعداد</a:t>
            </a:r>
          </a:p>
          <a:p>
            <a:pPr marL="0" indent="0" algn="ctr">
              <a:buNone/>
            </a:pPr>
            <a:r>
              <a:rPr lang="ar-JO" sz="3600" dirty="0" smtClean="0">
                <a:latin typeface="Arial" panose="020B0604020202020204" pitchFamily="34" charset="0"/>
                <a:cs typeface="Arial" panose="020B0604020202020204" pitchFamily="34" charset="0"/>
              </a:rPr>
              <a:t>معالي الدكتور محمد أبو رمان/ </a:t>
            </a:r>
            <a:r>
              <a:rPr lang="ar-JO" sz="3600" b="1" dirty="0" smtClean="0">
                <a:latin typeface="Arial" panose="020B0604020202020204" pitchFamily="34" charset="0"/>
                <a:cs typeface="Arial" panose="020B0604020202020204" pitchFamily="34" charset="0"/>
              </a:rPr>
              <a:t>رئيساً</a:t>
            </a:r>
          </a:p>
          <a:p>
            <a:pPr marL="0" indent="0" algn="ctr">
              <a:buNone/>
            </a:pPr>
            <a:r>
              <a:rPr lang="ar-JO" sz="3600" dirty="0" smtClean="0">
                <a:latin typeface="Arial" panose="020B0604020202020204" pitchFamily="34" charset="0"/>
                <a:cs typeface="Arial" panose="020B0604020202020204" pitchFamily="34" charset="0"/>
              </a:rPr>
              <a:t>الدكتورة أسمى فرحان الشراب/ </a:t>
            </a:r>
            <a:r>
              <a:rPr lang="ar-JO" sz="3600" b="1" dirty="0" smtClean="0">
                <a:latin typeface="Arial" panose="020B0604020202020204" pitchFamily="34" charset="0"/>
                <a:cs typeface="Arial" panose="020B0604020202020204" pitchFamily="34" charset="0"/>
              </a:rPr>
              <a:t>مقرراً</a:t>
            </a:r>
          </a:p>
          <a:p>
            <a:pPr marL="0" indent="0" algn="ctr">
              <a:buNone/>
            </a:pPr>
            <a:r>
              <a:rPr lang="ar-JO" sz="3600" dirty="0" smtClean="0">
                <a:latin typeface="Arial" panose="020B0604020202020204" pitchFamily="34" charset="0"/>
                <a:cs typeface="Arial" panose="020B0604020202020204" pitchFamily="34" charset="0"/>
              </a:rPr>
              <a:t>السـيد صالـح محمد أمين العمـري</a:t>
            </a:r>
          </a:p>
          <a:p>
            <a:pPr marL="0" indent="0" algn="ctr">
              <a:buNone/>
            </a:pPr>
            <a:r>
              <a:rPr lang="ar-JO" sz="3600" dirty="0" smtClean="0">
                <a:latin typeface="Arial" panose="020B0604020202020204" pitchFamily="34" charset="0"/>
                <a:cs typeface="Arial" panose="020B0604020202020204" pitchFamily="34" charset="0"/>
              </a:rPr>
              <a:t>السيــدة منــى عدنـان العلمـي</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65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ar-JO" sz="6000" dirty="0" smtClean="0"/>
              <a:t>شكراً</a:t>
            </a:r>
          </a:p>
          <a:p>
            <a:pPr marL="0" indent="0" algn="ctr">
              <a:buNone/>
            </a:pPr>
            <a:r>
              <a:rPr lang="ar-JO" sz="6000" dirty="0" smtClean="0"/>
              <a:t>على حسن الاستماع</a:t>
            </a:r>
            <a:endParaRPr lang="en-US" sz="6000" dirty="0"/>
          </a:p>
        </p:txBody>
      </p:sp>
    </p:spTree>
    <p:extLst>
      <p:ext uri="{BB962C8B-B14F-4D97-AF65-F5344CB8AC3E}">
        <p14:creationId xmlns:p14="http://schemas.microsoft.com/office/powerpoint/2010/main" val="1696659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5400" dirty="0" smtClean="0">
                <a:solidFill>
                  <a:srgbClr val="FF0000"/>
                </a:solidFill>
                <a:latin typeface="Adobe Arabic" panose="02040503050201020203" pitchFamily="18" charset="-78"/>
                <a:cs typeface="Adobe Arabic" panose="02040503050201020203" pitchFamily="18" charset="-78"/>
              </a:rPr>
              <a:t>النتاجات العامة للمادة التدريبية </a:t>
            </a:r>
            <a:endParaRPr lang="en-US" sz="5400" dirty="0">
              <a:solidFill>
                <a:srgbClr val="FF0000"/>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331634" y="1463899"/>
            <a:ext cx="8915400" cy="3777622"/>
          </a:xfrm>
        </p:spPr>
        <p:txBody>
          <a:bodyPr>
            <a:noAutofit/>
          </a:bodyPr>
          <a:lstStyle/>
          <a:p>
            <a:pPr marL="0" marR="0" indent="0" algn="just" rtl="1">
              <a:lnSpc>
                <a:spcPct val="150000"/>
              </a:lnSpc>
              <a:spcBef>
                <a:spcPts val="0"/>
              </a:spcBef>
              <a:spcAft>
                <a:spcPts val="0"/>
              </a:spcAft>
              <a:buNone/>
            </a:pPr>
            <a:r>
              <a:rPr lang="ar-JO"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رفع كفاءة</a:t>
            </a:r>
            <a:r>
              <a:rPr lang="ar-SA"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SA"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المشارك</a:t>
            </a:r>
            <a:r>
              <a:rPr lang="ar-JO"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ي</a:t>
            </a:r>
            <a:r>
              <a:rPr lang="ar-SA"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ن </a:t>
            </a:r>
            <a:r>
              <a:rPr lang="ar-SA"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المشاركات  ليتمكنوا من نقل المعارف والمهارات والإتجاهات السياسية إلى </a:t>
            </a:r>
            <a:r>
              <a:rPr lang="ar-SA"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a:t>
            </a:r>
            <a:r>
              <a:rPr lang="ar-JO"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ف</a:t>
            </a:r>
            <a:r>
              <a:rPr lang="ar-SA" sz="2800" b="1"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ئة </a:t>
            </a:r>
            <a:r>
              <a:rPr lang="ar-SA"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المستهدفة.</a:t>
            </a:r>
            <a:endParaRPr lang="en-US" sz="36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just" rtl="1">
              <a:lnSpc>
                <a:spcPct val="150000"/>
              </a:lnSpc>
              <a:spcBef>
                <a:spcPts val="0"/>
              </a:spcBef>
              <a:spcAft>
                <a:spcPts val="0"/>
              </a:spcAft>
              <a:buNone/>
            </a:pPr>
            <a:r>
              <a:rPr lang="ar-JO"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توظيف مفاهيم الديمقراطية والمشاركة السياسية وتنمية الإبداع لديهم لتطوير مهاراتهم.</a:t>
            </a:r>
            <a:endParaRPr lang="en-US" sz="36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just" rtl="1">
              <a:lnSpc>
                <a:spcPct val="150000"/>
              </a:lnSpc>
              <a:spcBef>
                <a:spcPts val="0"/>
              </a:spcBef>
              <a:spcAft>
                <a:spcPts val="0"/>
              </a:spcAft>
              <a:buNone/>
            </a:pPr>
            <a:r>
              <a:rPr lang="ar-JO"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-إنماء معارف الطلبة الديمقراطية وتعزيز قيم المواطنة وتحفيزهم على المشاركة في الحياة العامة.</a:t>
            </a:r>
            <a:endParaRPr lang="en-US" sz="36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0" marR="0" indent="0" algn="just" rtl="1">
              <a:lnSpc>
                <a:spcPct val="150000"/>
              </a:lnSpc>
              <a:spcBef>
                <a:spcPts val="0"/>
              </a:spcBef>
              <a:spcAft>
                <a:spcPts val="0"/>
              </a:spcAft>
              <a:buNone/>
            </a:pPr>
            <a:r>
              <a:rPr lang="ar-JO" sz="2800" b="1"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-تعزيز القيم المشتركة بين أفراد المجتمع الواحد ليمارسوا أدوارهم السياسية ،بما يضمن إنضمامهم في الأحزاب.</a:t>
            </a:r>
            <a:endParaRPr lang="en-US" sz="36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1814747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JO" sz="3200" dirty="0" smtClean="0">
                <a:solidFill>
                  <a:schemeClr val="tx1"/>
                </a:solidFill>
                <a:latin typeface="Adobe Arabic" panose="02040503050201020203" pitchFamily="18" charset="-78"/>
                <a:cs typeface="Adobe Arabic" panose="02040503050201020203" pitchFamily="18" charset="-78"/>
              </a:rPr>
              <a:t>المهام المطلوبة من المجموعات من خلال الإستعانة بالدرس الأول "الحياة السياسية في الأردن"الصف العاشر"</a:t>
            </a:r>
            <a:endParaRPr lang="en-US" sz="32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1936069" y="1754778"/>
            <a:ext cx="8915400" cy="3777622"/>
          </a:xfrm>
        </p:spPr>
        <p:txBody>
          <a:bodyPr>
            <a:noAutofit/>
          </a:bodyPr>
          <a:lstStyle/>
          <a:p>
            <a:pPr algn="r" rtl="1">
              <a:spcBef>
                <a:spcPts val="0"/>
              </a:spcBef>
              <a:buFont typeface="Arial" panose="020B0604020202020204" pitchFamily="34" charset="0"/>
              <a:buChar char="•"/>
            </a:pPr>
            <a:r>
              <a:rPr lang="ar-JO" sz="2000" u="sng"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مجموعة رقم "1": </a:t>
            </a:r>
            <a:r>
              <a:rPr lang="ar-JO"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ما هي </a:t>
            </a:r>
            <a:r>
              <a:rPr lang="ar-JO" sz="20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التحديات والصعوبات التي واجهت الأردن منذ مرحلة التأسيس إلى الآن</a:t>
            </a:r>
            <a:r>
              <a:rPr lang="ar-JO"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p>
          <a:p>
            <a:pPr algn="r" rtl="1">
              <a:spcBef>
                <a:spcPts val="0"/>
              </a:spcBef>
              <a:buFont typeface="Arial" panose="020B0604020202020204" pitchFamily="34" charset="0"/>
              <a:buChar char="•"/>
            </a:pPr>
            <a:endParaRPr lang="en-US"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lgn="r" rtl="1">
              <a:spcBef>
                <a:spcPts val="0"/>
              </a:spcBef>
              <a:buFont typeface="Arial" panose="020B0604020202020204" pitchFamily="34" charset="0"/>
              <a:buChar char="•"/>
            </a:pPr>
            <a:r>
              <a:rPr lang="ar-JO"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r>
              <a:rPr lang="ar-JO" sz="2000" u="sng"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مجموعة رقم "2": </a:t>
            </a:r>
            <a:r>
              <a:rPr lang="ar-JO" sz="20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هي أبرز محطات التطور السياسي  التي مرّ بها الأردن في عهد الملك المؤسس  المغفور له الملك عبدالله الأول</a:t>
            </a:r>
            <a:r>
              <a:rPr lang="ar-JO"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p>
          <a:p>
            <a:pPr algn="r" rtl="1">
              <a:spcBef>
                <a:spcPts val="0"/>
              </a:spcBef>
              <a:buFont typeface="Arial" panose="020B0604020202020204" pitchFamily="34" charset="0"/>
              <a:buChar char="•"/>
            </a:pPr>
            <a:endParaRPr lang="en-US"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just" rtl="1">
              <a:spcBef>
                <a:spcPts val="0"/>
              </a:spcBef>
              <a:spcAft>
                <a:spcPts val="0"/>
              </a:spcAft>
              <a:buFont typeface="Arial" panose="020B0604020202020204" pitchFamily="34" charset="0"/>
              <a:buChar char="•"/>
            </a:pPr>
            <a:r>
              <a:rPr lang="ar-JO" sz="2000" u="sng"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 </a:t>
            </a:r>
            <a:r>
              <a:rPr lang="ar-JO" sz="2000" u="sng"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مجموعة رقم "3": </a:t>
            </a:r>
            <a:r>
              <a:rPr lang="ar-JO" sz="20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ما هي أبرز محطات التطور السياسي  التي مرّ بها الأردن في عهد </a:t>
            </a:r>
            <a:r>
              <a:rPr lang="ar-JO" sz="20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المغفور لهما الملك </a:t>
            </a:r>
            <a:r>
              <a:rPr lang="ar-JO" sz="20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طلال والملك حسين</a:t>
            </a:r>
            <a:r>
              <a:rPr lang="ar-JO" sz="20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a:t>
            </a:r>
          </a:p>
          <a:p>
            <a:pPr marL="0" marR="0" algn="just" rtl="1">
              <a:spcBef>
                <a:spcPts val="0"/>
              </a:spcBef>
              <a:spcAft>
                <a:spcPts val="0"/>
              </a:spcAft>
              <a:buFont typeface="Arial" panose="020B0604020202020204" pitchFamily="34" charset="0"/>
              <a:buChar char="•"/>
            </a:pPr>
            <a:endParaRPr lang="en-US" sz="20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r>
              <a:rPr lang="ar-JO" sz="2000" u="sng"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مجموعة رقم "4</a:t>
            </a:r>
            <a:r>
              <a:rPr lang="ar-JO" sz="20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0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هي أبرز محطات التطور السياسي  التي مرّ بها الأردن في عهد الملك عبدالله الثاني</a:t>
            </a:r>
            <a:r>
              <a:rPr lang="ar-JO" sz="20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L="0" marR="0" algn="r" rtl="1">
              <a:spcBef>
                <a:spcPts val="0"/>
              </a:spcBef>
              <a:spcAft>
                <a:spcPts val="0"/>
              </a:spcAft>
              <a:buFont typeface="Arial" panose="020B0604020202020204" pitchFamily="34" charset="0"/>
              <a:buChar char="•"/>
            </a:pPr>
            <a:endParaRPr lang="en-US"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lvl="0" algn="just" rtl="1">
              <a:spcBef>
                <a:spcPts val="0"/>
              </a:spcBef>
              <a:spcAft>
                <a:spcPts val="0"/>
              </a:spcAft>
              <a:buFont typeface="Arial" panose="020B0604020202020204" pitchFamily="34" charset="0"/>
              <a:buChar char="•"/>
            </a:pPr>
            <a:r>
              <a:rPr lang="ar-JO" sz="20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  </a:t>
            </a:r>
            <a:r>
              <a:rPr lang="ar-JO" sz="2000" u="sng"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مجموعة رقم "5": </a:t>
            </a:r>
            <a:r>
              <a:rPr lang="ar-JO" sz="20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ما هو دور الموقع الجيو استراتيجي في التأثير على المسار الديمقراطي في </a:t>
            </a:r>
            <a:r>
              <a:rPr lang="ar-JO" sz="24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الأردن؛ </a:t>
            </a:r>
            <a:r>
              <a:rPr lang="ar-JO" sz="2000"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سواء التحديات الإقليمية والحروب والهجرات أو القضية الفلسطينية .</a:t>
            </a:r>
            <a:endParaRPr lang="en-US" sz="20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endParaRPr>
          </a:p>
          <a:p>
            <a:pPr marL="0" indent="0" algn="r" rtl="1">
              <a:spcBef>
                <a:spcPts val="0"/>
              </a:spcBef>
              <a:buNone/>
            </a:pPr>
            <a:endParaRPr lang="en-US" sz="20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983808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034" y="343258"/>
            <a:ext cx="8911687" cy="1280890"/>
          </a:xfrm>
        </p:spPr>
        <p:txBody>
          <a:bodyPr/>
          <a:lstStyle/>
          <a:p>
            <a:pPr algn="ctr"/>
            <a:r>
              <a:rPr lang="ar-JO" sz="40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الديمقراطية</a:t>
            </a:r>
            <a:endParaRPr lang="en-US"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92925" y="1624148"/>
            <a:ext cx="8915400" cy="3777622"/>
          </a:xfrm>
        </p:spPr>
        <p:txBody>
          <a:bodyPr>
            <a:noAutofit/>
          </a:bodyPr>
          <a:lstStyle/>
          <a:p>
            <a:pPr algn="r" rtl="1">
              <a:buFont typeface="Arial" panose="020B0604020202020204" pitchFamily="34" charset="0"/>
              <a:buChar char="•"/>
            </a:pPr>
            <a:r>
              <a:rPr lang="ar-JO" sz="3200" dirty="0" smtClean="0">
                <a:latin typeface="Adobe Arabic" panose="02040503050201020203" pitchFamily="18" charset="-78"/>
                <a:cs typeface="Adobe Arabic" panose="02040503050201020203" pitchFamily="18" charset="-78"/>
              </a:rPr>
              <a:t>-«</a:t>
            </a:r>
            <a:r>
              <a:rPr lang="ar-JO" sz="3200" dirty="0">
                <a:latin typeface="Adobe Arabic" panose="02040503050201020203" pitchFamily="18" charset="-78"/>
                <a:cs typeface="Adobe Arabic" panose="02040503050201020203" pitchFamily="18" charset="-78"/>
              </a:rPr>
              <a:t>حكم الشعب</a:t>
            </a:r>
            <a:r>
              <a:rPr lang="ar-JO" sz="3200" dirty="0" smtClean="0">
                <a:latin typeface="Adobe Arabic" panose="02040503050201020203" pitchFamily="18" charset="-78"/>
                <a:cs typeface="Adobe Arabic" panose="02040503050201020203" pitchFamily="18" charset="-78"/>
              </a:rPr>
              <a:t>» هي</a:t>
            </a:r>
            <a:r>
              <a:rPr lang="ar-JO" sz="3200" dirty="0">
                <a:latin typeface="Adobe Arabic" panose="02040503050201020203" pitchFamily="18" charset="-78"/>
                <a:cs typeface="Adobe Arabic" panose="02040503050201020203" pitchFamily="18" charset="-78"/>
              </a:rPr>
              <a:t> شكل من أشكال الحكم يشارك فيها جميع المواطنين المؤهلين على قدم المساواة </a:t>
            </a:r>
            <a:r>
              <a:rPr lang="ar-JO" sz="3200" dirty="0" smtClean="0">
                <a:latin typeface="Adobe Arabic" panose="02040503050201020203" pitchFamily="18" charset="-78"/>
                <a:cs typeface="Adobe Arabic" panose="02040503050201020203" pitchFamily="18" charset="-78"/>
              </a:rPr>
              <a:t>،إما </a:t>
            </a:r>
            <a:r>
              <a:rPr lang="ar-JO" sz="3200" dirty="0">
                <a:latin typeface="Adobe Arabic" panose="02040503050201020203" pitchFamily="18" charset="-78"/>
                <a:cs typeface="Adobe Arabic" panose="02040503050201020203" pitchFamily="18" charset="-78"/>
              </a:rPr>
              <a:t>مباشرة أو من خلال ممثلين عنهم منتخبين </a:t>
            </a:r>
            <a:r>
              <a:rPr lang="ar-JO" sz="3200" dirty="0" smtClean="0">
                <a:latin typeface="Adobe Arabic" panose="02040503050201020203" pitchFamily="18" charset="-78"/>
                <a:cs typeface="Adobe Arabic" panose="02040503050201020203" pitchFamily="18" charset="-78"/>
              </a:rPr>
              <a:t>.</a:t>
            </a:r>
          </a:p>
          <a:p>
            <a:pPr algn="r" rtl="1">
              <a:buFont typeface="Arial" panose="020B0604020202020204" pitchFamily="34" charset="0"/>
              <a:buChar char="•"/>
            </a:pPr>
            <a:r>
              <a:rPr lang="ar-JO" sz="3200" dirty="0" smtClean="0">
                <a:latin typeface="Adobe Arabic" panose="02040503050201020203" pitchFamily="18" charset="-78"/>
                <a:cs typeface="Adobe Arabic" panose="02040503050201020203" pitchFamily="18" charset="-78"/>
              </a:rPr>
              <a:t>الديمقراطية تقوم على منظومة  مترابطة بين القيم والمؤسسات والآليات ،وهي حكم الأغلبية مع إحترام حقوق الأقلية .</a:t>
            </a:r>
          </a:p>
          <a:p>
            <a:pPr algn="r" rtl="1">
              <a:buFont typeface="Arial" panose="020B0604020202020204" pitchFamily="34" charset="0"/>
              <a:buChar char="•"/>
            </a:pPr>
            <a:r>
              <a:rPr lang="ar-JO" sz="3200" dirty="0" smtClean="0">
                <a:latin typeface="Adobe Arabic" panose="02040503050201020203" pitchFamily="18" charset="-78"/>
                <a:cs typeface="Adobe Arabic" panose="02040503050201020203" pitchFamily="18" charset="-78"/>
              </a:rPr>
              <a:t>الديمقراطية تتضمن العديد من القيم منها :قيمة سيادة القانون،قيمة المواطنة ،وقيمة احترام التنوع ،،،،الخ</a:t>
            </a:r>
            <a:endParaRPr lang="en-US" sz="3200"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229919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4000" dirty="0">
                <a:solidFill>
                  <a:prstClr val="black"/>
                </a:solidFill>
                <a:latin typeface="Adobe Arabic" panose="02040503050201020203" pitchFamily="18" charset="-78"/>
                <a:cs typeface="Adobe Arabic" panose="02040503050201020203" pitchFamily="18" charset="-78"/>
              </a:rPr>
              <a:t>المهام المطلوبة من المجموعات</a:t>
            </a:r>
            <a:endParaRPr lang="en-US" sz="4000" dirty="0">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89212" y="1637211"/>
            <a:ext cx="8915400" cy="3777622"/>
          </a:xfrm>
        </p:spPr>
        <p:txBody>
          <a:bodyPr>
            <a:noAutofit/>
          </a:bodyPr>
          <a:lstStyle/>
          <a:p>
            <a:pPr marR="0" algn="r" rtl="1">
              <a:spcBef>
                <a:spcPts val="0"/>
              </a:spcBef>
              <a:spcAft>
                <a:spcPts val="0"/>
              </a:spcAft>
              <a:buFont typeface="Arial" panose="020B0604020202020204" pitchFamily="34" charset="0"/>
              <a:buChar char="•"/>
            </a:pP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8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"1":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هي صفات وخصائص النظام الديمقراطي</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R="0" algn="r" rtl="1">
              <a:spcBef>
                <a:spcPts val="0"/>
              </a:spcBef>
              <a:spcAft>
                <a:spcPts val="0"/>
              </a:spcAft>
              <a:buFont typeface="Arial" panose="020B0604020202020204" pitchFamily="34" charset="0"/>
              <a:buChar char="•"/>
            </a:pPr>
            <a:endParaRPr lang="en-US" sz="2800" u="sng"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r>
              <a:rPr lang="ar-JO" sz="2800" u="sng"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8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"2":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ما هي صفات وخصائص النظام </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غير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الديمقراطي</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just" rtl="1">
              <a:spcBef>
                <a:spcPts val="0"/>
              </a:spcBef>
              <a:spcAft>
                <a:spcPts val="0"/>
              </a:spcAft>
              <a:buFont typeface="Arial" panose="020B0604020202020204" pitchFamily="34" charset="0"/>
              <a:buChar char="•"/>
            </a:pPr>
            <a:r>
              <a:rPr lang="ar-JO" sz="2800" dirty="0" smtClean="0">
                <a:solidFill>
                  <a:schemeClr val="tx1"/>
                </a:solidFill>
                <a:latin typeface="Adobe Arabic" panose="02040503050201020203" pitchFamily="18" charset="-78"/>
                <a:ea typeface="Calibri" panose="020F0502020204030204" pitchFamily="34" charset="0"/>
                <a:cs typeface="Adobe Arabic" panose="02040503050201020203" pitchFamily="18" charset="-78"/>
              </a:rPr>
              <a:t> </a:t>
            </a:r>
            <a:r>
              <a:rPr lang="ar-JO" sz="2800" u="sng" dirty="0">
                <a:solidFill>
                  <a:schemeClr val="tx1"/>
                </a:solidFill>
                <a:latin typeface="Adobe Arabic" panose="02040503050201020203" pitchFamily="18" charset="-78"/>
                <a:ea typeface="Calibri" panose="020F0502020204030204" pitchFamily="34" charset="0"/>
                <a:cs typeface="Adobe Arabic" panose="02040503050201020203" pitchFamily="18" charset="-78"/>
              </a:rPr>
              <a:t>مجموعة رقم "3":</a:t>
            </a:r>
            <a:r>
              <a:rPr lang="ar-JO" sz="2800" u="sng"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t> </a:t>
            </a:r>
            <a:r>
              <a:rPr lang="ar-JO" sz="2800"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rPr>
              <a:t>ما المقصود بمبدأ الشعب مصدر السلطات، وكيف يتحقق ؟</a:t>
            </a:r>
          </a:p>
          <a:p>
            <a:pPr marR="0" algn="just" rtl="1">
              <a:spcBef>
                <a:spcPts val="0"/>
              </a:spcBef>
              <a:spcAft>
                <a:spcPts val="0"/>
              </a:spcAft>
              <a:buFont typeface="Arial" panose="020B0604020202020204" pitchFamily="34" charset="0"/>
              <a:buChar char="•"/>
            </a:pPr>
            <a:endParaRPr lang="en-US" sz="2800" u="sng" dirty="0" smtClean="0">
              <a:solidFill>
                <a:schemeClr val="tx1"/>
              </a:solidFill>
              <a:effectLst/>
              <a:latin typeface="Adobe Arabic" panose="02040503050201020203" pitchFamily="18" charset="-78"/>
              <a:ea typeface="Calibri" panose="020F0502020204030204" pitchFamily="34" charset="0"/>
              <a:cs typeface="Adobe Arabic" panose="02040503050201020203" pitchFamily="18" charset="-78"/>
            </a:endParaRPr>
          </a:p>
          <a:p>
            <a:pPr marR="0" algn="r" rtl="1">
              <a:spcBef>
                <a:spcPts val="0"/>
              </a:spcBef>
              <a:spcAft>
                <a:spcPts val="0"/>
              </a:spcAft>
              <a:buFont typeface="Arial" panose="020B0604020202020204" pitchFamily="34" charset="0"/>
              <a:buChar char="•"/>
            </a:pPr>
            <a:r>
              <a:rPr lang="ar-JO" sz="2800" u="sng"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 </a:t>
            </a:r>
            <a:r>
              <a:rPr lang="ar-JO" sz="2800" u="sng"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مجموعة رقم "4":</a:t>
            </a:r>
            <a:r>
              <a:rPr lang="ar-JO" sz="2800" u="sng"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r>
              <a:rPr lang="ar-JO"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ما هي أهمية  النظام الديمقراطي في تحقيق الاستقرار والازدهار للمجتمع؟</a:t>
            </a: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516732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6536" y="526139"/>
            <a:ext cx="8911687" cy="1280890"/>
          </a:xfrm>
        </p:spPr>
        <p:txBody>
          <a:bodyPr>
            <a:normAutofit/>
          </a:bodyPr>
          <a:lstStyle/>
          <a:p>
            <a:pPr algn="ctr"/>
            <a:r>
              <a:rPr lang="ar-JO" sz="3800" dirty="0" smtClean="0">
                <a:solidFill>
                  <a:schemeClr val="tx1"/>
                </a:solidFill>
                <a:latin typeface="Adobe Arabic" panose="02040503050201020203" pitchFamily="18" charset="-78"/>
                <a:cs typeface="Adobe Arabic" panose="02040503050201020203" pitchFamily="18" charset="-78"/>
              </a:rPr>
              <a:t>المواطنة</a:t>
            </a:r>
            <a:endParaRPr lang="en-US" sz="3800" dirty="0">
              <a:solidFill>
                <a:schemeClr val="tx1"/>
              </a:solidFill>
              <a:latin typeface="Adobe Arabic" panose="02040503050201020203" pitchFamily="18" charset="-78"/>
              <a:cs typeface="Adobe Arabic" panose="02040503050201020203" pitchFamily="18" charset="-78"/>
            </a:endParaRPr>
          </a:p>
        </p:txBody>
      </p:sp>
      <p:sp>
        <p:nvSpPr>
          <p:cNvPr id="3" name="Content Placeholder 2"/>
          <p:cNvSpPr>
            <a:spLocks noGrp="1"/>
          </p:cNvSpPr>
          <p:nvPr>
            <p:ph idx="1"/>
          </p:nvPr>
        </p:nvSpPr>
        <p:spPr>
          <a:xfrm>
            <a:off x="2589212" y="1519646"/>
            <a:ext cx="8915400" cy="3777622"/>
          </a:xfrm>
        </p:spPr>
        <p:txBody>
          <a:bodyPr>
            <a:noAutofit/>
          </a:bodyPr>
          <a:lstStyle/>
          <a:p>
            <a:pPr marL="114300" marR="0" indent="-457200" algn="r" rtl="1">
              <a:spcBef>
                <a:spcPts val="0"/>
              </a:spcBef>
              <a:spcAft>
                <a:spcPts val="0"/>
              </a:spcAft>
              <a:buFont typeface="Arial" panose="020B0604020202020204" pitchFamily="34" charset="0"/>
              <a:buChar char="•"/>
            </a:pP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المواطنة:هي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شعور عميق </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بالانتماء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الى أرض الوطن وأبناء الوطن، وهي إنتماء أوسع من الإنتماءات الضيقة الجهوية والفئوية والعشائرية</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p>
          <a:p>
            <a:pPr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المواطنة</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a:t>
            </a:r>
            <a:r>
              <a:rPr lang="ar-JO"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rPr>
              <a:t>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هي وضعية سياسية وقانونية، تتيح للمواطن في الدولة التمتع بالحقوق والحريات، </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وتكفل له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المساوة أمام القانون، وتكافؤ الفرص والأمن والأمان، وتفسح له مجال المشاركة الفاعلة في الحياة.</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L="114300" marR="0" indent="-457200" algn="r" rtl="1">
              <a:spcBef>
                <a:spcPts val="0"/>
              </a:spcBef>
              <a:spcAft>
                <a:spcPts val="0"/>
              </a:spcAft>
              <a:buFont typeface="Arial" panose="020B0604020202020204" pitchFamily="34" charset="0"/>
              <a:buChar char="•"/>
            </a:pP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-المواطنة:سلوك وممارسة تستند إلى قيم الحرية والتعدد وعدم التمييز، ومبادئها، وتنضبط بضوابط </a:t>
            </a:r>
            <a:r>
              <a:rPr lang="ar-JO" sz="2800" dirty="0" smtClean="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الإلتزام </a:t>
            </a:r>
            <a:r>
              <a:rPr lang="ar-JO" sz="2800" dirty="0">
                <a:solidFill>
                  <a:schemeClr val="tx1"/>
                </a:solidFill>
                <a:latin typeface="Adobe Arabic" panose="02040503050201020203" pitchFamily="18" charset="-78"/>
                <a:ea typeface="Times New Roman" panose="02020603050405020304" pitchFamily="18" charset="0"/>
                <a:cs typeface="Adobe Arabic" panose="02040503050201020203" pitchFamily="18" charset="-78"/>
              </a:rPr>
              <a:t>بالحق،والعدل،والشعوربالمسؤولية، وأداء الواجب،وهي رابطة سياسية قانونية بين الفرد والدولة.</a:t>
            </a: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marR="0" algn="r" rtl="1">
              <a:spcBef>
                <a:spcPts val="0"/>
              </a:spcBef>
              <a:spcAft>
                <a:spcPts val="0"/>
              </a:spcAft>
              <a:buFont typeface="Arial" panose="020B0604020202020204" pitchFamily="34" charset="0"/>
              <a:buChar char="•"/>
            </a:pPr>
            <a:endParaRPr lang="en-US" sz="2800" dirty="0" smtClean="0">
              <a:solidFill>
                <a:schemeClr val="tx1"/>
              </a:solidFill>
              <a:effectLst/>
              <a:latin typeface="Adobe Arabic" panose="02040503050201020203" pitchFamily="18" charset="-78"/>
              <a:ea typeface="Times New Roman" panose="02020603050405020304" pitchFamily="18" charset="0"/>
              <a:cs typeface="Adobe Arabic" panose="02040503050201020203" pitchFamily="18" charset="-78"/>
            </a:endParaRPr>
          </a:p>
          <a:p>
            <a:pPr>
              <a:buFont typeface="Arial" panose="020B0604020202020204" pitchFamily="34" charset="0"/>
              <a:buChar char="•"/>
            </a:pPr>
            <a:endParaRPr lang="en-US" sz="28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62862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274" y="1636541"/>
            <a:ext cx="10515600" cy="3351701"/>
          </a:xfrm>
        </p:spPr>
        <p:txBody>
          <a:bodyPr>
            <a:normAutofit/>
          </a:bodyPr>
          <a:lstStyle/>
          <a:p>
            <a:pPr marL="0" indent="0" algn="ctr" rtl="1">
              <a:spcBef>
                <a:spcPts val="0"/>
              </a:spcBef>
              <a:buNone/>
            </a:pPr>
            <a:r>
              <a:rPr lang="ar-JO" sz="4800" b="1" dirty="0" smtClean="0">
                <a:latin typeface="Adobe Arabic" panose="02040503050201020203" pitchFamily="18" charset="-78"/>
                <a:ea typeface="Calibri" panose="020F0502020204030204" pitchFamily="34" charset="0"/>
                <a:cs typeface="Adobe Arabic" panose="02040503050201020203" pitchFamily="18" charset="-78"/>
              </a:rPr>
              <a:t>" </a:t>
            </a:r>
            <a:r>
              <a:rPr lang="ar-JO" sz="4800" b="1" dirty="0">
                <a:latin typeface="Adobe Arabic" panose="02040503050201020203" pitchFamily="18" charset="-78"/>
                <a:ea typeface="Calibri" panose="020F0502020204030204" pitchFamily="34" charset="0"/>
                <a:cs typeface="Adobe Arabic" panose="02040503050201020203" pitchFamily="18" charset="-78"/>
              </a:rPr>
              <a:t>المواطنة هي عقد متبادل ومرتبط بما هو مطلوب من الفرد ومن السلطة على </a:t>
            </a:r>
            <a:r>
              <a:rPr lang="ar-JO" sz="4800" b="1" dirty="0" smtClean="0">
                <a:latin typeface="Adobe Arabic" panose="02040503050201020203" pitchFamily="18" charset="-78"/>
                <a:ea typeface="Calibri" panose="020F0502020204030204" pitchFamily="34" charset="0"/>
                <a:cs typeface="Adobe Arabic" panose="02040503050201020203" pitchFamily="18" charset="-78"/>
              </a:rPr>
              <a:t>السواء"</a:t>
            </a:r>
            <a:endParaRPr lang="en-US" sz="4800" dirty="0"/>
          </a:p>
        </p:txBody>
      </p:sp>
    </p:spTree>
    <p:extLst>
      <p:ext uri="{BB962C8B-B14F-4D97-AF65-F5344CB8AC3E}">
        <p14:creationId xmlns:p14="http://schemas.microsoft.com/office/powerpoint/2010/main" val="1902194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TM02892315[[fn=Wisp]]</Template>
  <TotalTime>376</TotalTime>
  <Words>1564</Words>
  <Application>Microsoft Office PowerPoint</Application>
  <PresentationFormat>Widescreen</PresentationFormat>
  <Paragraphs>138</Paragraphs>
  <Slides>30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Adobe Arabic</vt:lpstr>
      <vt:lpstr>Arial</vt:lpstr>
      <vt:lpstr>Calibri</vt:lpstr>
      <vt:lpstr>Century Gothic</vt:lpstr>
      <vt:lpstr>Tahoma</vt:lpstr>
      <vt:lpstr>Times New Roman</vt:lpstr>
      <vt:lpstr>Traditional Arabic</vt:lpstr>
      <vt:lpstr>Wingdings 3</vt:lpstr>
      <vt:lpstr>Wisp</vt:lpstr>
      <vt:lpstr>تدريب على كتاب الديمقراطية  والمشاركة في الحياة العامة </vt:lpstr>
      <vt:lpstr>PowerPoint Presentation</vt:lpstr>
      <vt:lpstr>PowerPoint Presentation</vt:lpstr>
      <vt:lpstr>النتاجات العامة للمادة التدريبية </vt:lpstr>
      <vt:lpstr>المهام المطلوبة من المجموعات من خلال الإستعانة بالدرس الأول "الحياة السياسية في الأردن"الصف العاشر"</vt:lpstr>
      <vt:lpstr>الديمقراطية</vt:lpstr>
      <vt:lpstr>المهام المطلوبة من المجموعات</vt:lpstr>
      <vt:lpstr>المواطنة</vt:lpstr>
      <vt:lpstr>PowerPoint Presentation</vt:lpstr>
      <vt:lpstr>مفهوم المواطنة على صعيد العلاقة بين الفرد والسلطة كما كفله الدستور الأردني </vt:lpstr>
      <vt:lpstr>المهام المطلوبة من المجموعات</vt:lpstr>
      <vt:lpstr>تمرين حول أهمية الدستور</vt:lpstr>
      <vt:lpstr>عزيزي المشارك/ة....برأيك ما هي مميزات الدولة المدنية؟</vt:lpstr>
      <vt:lpstr>المهام المطلوبة من المجموعات</vt:lpstr>
      <vt:lpstr>المشاركة في الحياة العامة </vt:lpstr>
      <vt:lpstr>الهوية الوطنية </vt:lpstr>
      <vt:lpstr>مقومات وأركان الهوية الوطنية الأردنية وسماتها الرئيسة </vt:lpstr>
      <vt:lpstr> أهمية التكامل والتنوع في إطار الهوية الوطنيةالأردنية </vt:lpstr>
      <vt:lpstr>الفرق بين الحزب العقائدي والحزب البرامجي </vt:lpstr>
      <vt:lpstr>أهمية الأحزاب في المجتمع</vt:lpstr>
      <vt:lpstr>الإنتخابات</vt:lpstr>
      <vt:lpstr>الأخلاق</vt:lpstr>
      <vt:lpstr>أهمية الأخلاق للفرد والمجتمع </vt:lpstr>
      <vt:lpstr>هل تكفي الأخلاق لإقامة العدل بين الناس؟ </vt:lpstr>
      <vt:lpstr>علاقة الأخلاق بالسياسة وإدارة الدولة</vt:lpstr>
      <vt:lpstr>الأخلاق والسياسة</vt:lpstr>
      <vt:lpstr>أهم التحديات والمنعطفات التاريخية التي مر بها الأردن خلال العقود السابقة </vt:lpstr>
      <vt:lpstr>الفرصة السكانية المتمثلة بالشباب</vt:lpstr>
      <vt:lpstr>الشباب هم مفتاح بناء مستقبل أفضل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تدريب على كتاب الديمقراطية و المشاركة في الحياة العامة</dc:title>
  <dc:creator>Mona Al Alami</dc:creator>
  <cp:lastModifiedBy>TOSHIBA</cp:lastModifiedBy>
  <cp:revision>70</cp:revision>
  <dcterms:created xsi:type="dcterms:W3CDTF">2022-10-02T07:29:44Z</dcterms:created>
  <dcterms:modified xsi:type="dcterms:W3CDTF">2022-11-11T11:43:28Z</dcterms:modified>
</cp:coreProperties>
</file>