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5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222617-AB2B-4DCD-8E91-DFF3115CB733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C086387-70E1-44CF-82AF-DAF2FBA19456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4FF4659-19C6-420C-8D66-6E84974010DD}" type="slidenum">
              <a:rPr lang="ar-SA" altLang="en-US"/>
              <a:pPr/>
              <a:t>1</a:t>
            </a:fld>
            <a:endParaRPr lang="ar-SA" altLang="en-US"/>
          </a:p>
        </p:txBody>
      </p:sp>
      <p:sp>
        <p:nvSpPr>
          <p:cNvPr id="1126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C1E6ECD-7B2D-4F47-B7A7-02DF71C58AEB}" type="slidenum">
              <a:rPr lang="ar-SA" altLang="en-US"/>
              <a:pPr/>
              <a:t>2</a:t>
            </a:fld>
            <a:endParaRPr lang="ar-SA" altLang="en-US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671ECF-36EE-419D-9C16-5E6B6F992E51}" type="slidenum">
              <a:rPr lang="ar-SA" altLang="en-US"/>
              <a:pPr/>
              <a:t>19</a:t>
            </a:fld>
            <a:endParaRPr lang="ar-SA" altLang="en-US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6D4635C-5F5E-443F-896D-C2C8448FE170}" type="slidenum">
              <a:rPr lang="ar-SA" altLang="en-US"/>
              <a:pPr/>
              <a:t>20</a:t>
            </a:fld>
            <a:endParaRPr lang="ar-SA" altLang="en-US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BF97F2-9EAC-4462-9F8D-8E8DF9E53CE8}" type="datetimeFigureOut">
              <a:rPr lang="ar-SA" smtClean="0"/>
              <a:t>15/09/1443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F77E0B-8917-481D-BAAB-1D4C3DF65AE0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7164387" cy="865188"/>
          </a:xfrm>
        </p:spPr>
        <p:txBody>
          <a:bodyPr/>
          <a:lstStyle/>
          <a:p>
            <a:pPr algn="ctr" eaLnBrk="1" hangingPunct="1"/>
            <a:r>
              <a:rPr lang="ar-JO" altLang="en-US" sz="4800" smtClean="0">
                <a:solidFill>
                  <a:srgbClr val="FF3300"/>
                </a:solidFill>
              </a:rPr>
              <a:t>السورة والآيات المكية والمدنية</a:t>
            </a:r>
            <a:endParaRPr lang="en-US" altLang="en-US" sz="48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2736850"/>
          </a:xfrm>
        </p:spPr>
        <p:txBody>
          <a:bodyPr>
            <a:normAutofit/>
          </a:bodyPr>
          <a:lstStyle/>
          <a:p>
            <a:pPr eaLnBrk="1" hangingPunct="1"/>
            <a:r>
              <a:rPr lang="ar-EG" altLang="en-US" sz="7200" smtClean="0"/>
              <a:t>ثالثها</a:t>
            </a:r>
            <a:br>
              <a:rPr lang="ar-EG" altLang="en-US" sz="7200" smtClean="0"/>
            </a:br>
            <a:r>
              <a:rPr lang="ar-EG" altLang="en-US" sz="7200" smtClean="0"/>
              <a:t> </a:t>
            </a:r>
            <a:r>
              <a:rPr lang="ar-SA" altLang="en-US" sz="7200" smtClean="0"/>
              <a:t>ما روعي فيه اعتبار المخاطبين </a:t>
            </a:r>
            <a:r>
              <a:rPr lang="ar-SA" altLang="en-US" sz="5400" smtClean="0"/>
              <a:t> </a:t>
            </a:r>
            <a:endParaRPr lang="en-US" altLang="en-US" sz="5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ext Box 2"/>
          <p:cNvSpPr txBox="1">
            <a:spLocks noChangeArrowheads="1"/>
          </p:cNvSpPr>
          <p:nvPr/>
        </p:nvSpPr>
        <p:spPr bwMode="auto">
          <a:xfrm>
            <a:off x="468313" y="430213"/>
            <a:ext cx="8208962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3600">
                <a:solidFill>
                  <a:srgbClr val="0000CC"/>
                </a:solidFill>
              </a:rPr>
              <a:t>وعليه فالمكي :</a:t>
            </a:r>
            <a:r>
              <a:rPr lang="ar-SA" altLang="en-US" sz="3600"/>
              <a:t> </a:t>
            </a:r>
          </a:p>
          <a:p>
            <a:pPr algn="ctr" rtl="1">
              <a:spcBef>
                <a:spcPct val="50000"/>
              </a:spcBef>
            </a:pPr>
            <a:r>
              <a:rPr lang="ar-SA" altLang="en-US" sz="6000"/>
              <a:t>ما كان الخطاب فيه لأهل مكة ب (ياأيها الناس) أو (يابنى آدم)</a:t>
            </a:r>
            <a:endParaRPr lang="en-US" altLang="en-US" sz="6000"/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539750" y="3500438"/>
            <a:ext cx="8208963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3600">
                <a:solidFill>
                  <a:srgbClr val="0000CC"/>
                </a:solidFill>
              </a:rPr>
              <a:t>والمدنى :</a:t>
            </a:r>
            <a:r>
              <a:rPr lang="ar-SA" altLang="en-US" sz="3600"/>
              <a:t> </a:t>
            </a:r>
          </a:p>
          <a:p>
            <a:pPr algn="ctr" rtl="1">
              <a:spcBef>
                <a:spcPct val="50000"/>
              </a:spcBef>
            </a:pPr>
            <a:r>
              <a:rPr lang="ar-SA" altLang="en-US" sz="6000"/>
              <a:t>ما كان الخطاب فيه لأهل المدينة ب (ياأيها الذين آمنوا)</a:t>
            </a:r>
            <a:endParaRPr lang="en-US" altLang="en-US" sz="6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17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17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0" grpId="0" build="allAtOnce"/>
      <p:bldP spid="21709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2736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ar-SA" altLang="en-US" sz="8800" smtClean="0"/>
              <a:t>وبالتأمل في هذه الاصطلاحات الثلاثة </a:t>
            </a:r>
            <a:br>
              <a:rPr lang="ar-SA" altLang="en-US" sz="8800" smtClean="0"/>
            </a:br>
            <a:r>
              <a:rPr lang="ar-SA" altLang="en-US" sz="8800" smtClean="0"/>
              <a:t>نقف على ما يلي : </a:t>
            </a:r>
            <a:endParaRPr lang="en-US" altLang="en-US" sz="8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34925" y="404813"/>
            <a:ext cx="9144000" cy="5403850"/>
          </a:xfrm>
        </p:spPr>
        <p:txBody>
          <a:bodyPr>
            <a:normAutofit fontScale="92500" lnSpcReduction="10000"/>
          </a:bodyPr>
          <a:lstStyle/>
          <a:p>
            <a:pPr marL="609600" indent="-609600" algn="justLow" eaLnBrk="1" hangingPunct="1">
              <a:buClr>
                <a:schemeClr val="accent1"/>
              </a:buClr>
              <a:buSzPct val="95000"/>
              <a:buFont typeface="Wingdings" pitchFamily="2" charset="2"/>
              <a:buAutoNum type="arabicPeriod"/>
            </a:pPr>
            <a:r>
              <a:rPr lang="ar-SA" altLang="en-US" sz="4000" smtClean="0">
                <a:solidFill>
                  <a:schemeClr val="accent1"/>
                </a:solidFill>
              </a:rPr>
              <a:t>أن التعريف الأول المبني على مراعاة زمان النزول هو أولى التعريفات وأصوبها وأدقها ، وذلك من جهتين :</a:t>
            </a:r>
          </a:p>
          <a:p>
            <a:pPr marL="990600" lvl="1" indent="-533400" algn="justLow" eaLnBrk="1" hangingPunct="1">
              <a:buClr>
                <a:srgbClr val="FF3300"/>
              </a:buClr>
              <a:buSzPct val="95000"/>
              <a:buFont typeface="Wingdings" pitchFamily="2" charset="2"/>
              <a:buAutoNum type="arabicPeriod"/>
            </a:pPr>
            <a:r>
              <a:rPr lang="ar-SA" altLang="en-US" sz="3600" smtClean="0">
                <a:solidFill>
                  <a:schemeClr val="tx2"/>
                </a:solidFill>
              </a:rPr>
              <a:t>استيعاب هذا التعريف للقرآن كله ، فالتقسيم الزمني لرسالة النبي </a:t>
            </a:r>
            <a:r>
              <a:rPr lang="en-US" altLang="en-US" sz="3600" smtClean="0">
                <a:solidFill>
                  <a:schemeClr val="tx2"/>
                </a:solidFill>
                <a:sym typeface="AGA Arabesque" pitchFamily="2" charset="2"/>
              </a:rPr>
              <a:t></a:t>
            </a:r>
            <a:r>
              <a:rPr lang="ar-SA" altLang="en-US" sz="3600" smtClean="0">
                <a:solidFill>
                  <a:schemeClr val="tx2"/>
                </a:solidFill>
              </a:rPr>
              <a:t> إلى ما قبل الهجرة وما بعدها لا يترك واسطة أو قسما ثالثا بين المكي والمدني ، فليس من القرآن شيئ إلا ونزل إما قبل الهجرة أو بعدها .</a:t>
            </a:r>
          </a:p>
          <a:p>
            <a:pPr marL="990600" lvl="1" indent="-533400" algn="justLow" eaLnBrk="1" hangingPunct="1">
              <a:buClr>
                <a:srgbClr val="FF3300"/>
              </a:buClr>
              <a:buSzPct val="95000"/>
              <a:buFont typeface="Wingdings" pitchFamily="2" charset="2"/>
              <a:buAutoNum type="arabicPeriod"/>
            </a:pPr>
            <a:r>
              <a:rPr lang="ar-SA" altLang="en-US" sz="3600" smtClean="0">
                <a:solidFill>
                  <a:schemeClr val="tx2"/>
                </a:solidFill>
              </a:rPr>
              <a:t>أن اعتبار الزمان في مسألة المكي والمدني أولى من اعتبار المكان ، لأن معرفة التدرج في التشريع ومعرفة الناسخ والمنسوخ وغيرها مما يستفاد من معرفة المكي والمدني ، كل ذلك متوقف على معرفة المتقدم والمتأخر زماناً ولا علاقة لذلك بالمكان .</a:t>
            </a:r>
            <a:r>
              <a:rPr lang="en-US" altLang="en-US" sz="3600" smtClean="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idx="1"/>
          </p:nvPr>
        </p:nvSpPr>
        <p:spPr>
          <a:xfrm>
            <a:off x="34925" y="404813"/>
            <a:ext cx="9144000" cy="5403850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buClr>
                <a:schemeClr val="accent1"/>
              </a:buClr>
              <a:buFont typeface="Wingdings" pitchFamily="2" charset="2"/>
              <a:buAutoNum type="arabicPeriod" startAt="2"/>
            </a:pPr>
            <a:r>
              <a:rPr lang="ar-SA" altLang="en-US" sz="5400" smtClean="0">
                <a:solidFill>
                  <a:schemeClr val="accent1"/>
                </a:solidFill>
              </a:rPr>
              <a:t>أما التعريف الثاني المبني على مراعاة مكان النزول فضابطه غير دقيق ، لأنه لا يستوعب القرآن كله بل يترك آيات لا يعرف كونها مكية أو مدنية ، ذلك أنها لم تنزل بمكة أو المدينة وإنما نزلت في أسفار بعيدة كما حدث في نزول سورة الأنفال فإن أكثرها قد نزل في بدر في موضع الغزوة نفسها</a:t>
            </a:r>
            <a:endParaRPr lang="ar-SA" altLang="en-US" sz="660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9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idx="1"/>
          </p:nvPr>
        </p:nvSpPr>
        <p:spPr>
          <a:xfrm>
            <a:off x="34925" y="404813"/>
            <a:ext cx="9144000" cy="540385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ar-SA" altLang="en-US" smtClean="0">
                <a:solidFill>
                  <a:schemeClr val="accent1"/>
                </a:solidFill>
              </a:rPr>
              <a:t>أما التعريف الثالث المبني على اعتبار المخاطب فهو أبعد من سابقه عن الدقة ، فالتعريف الدقيق شأنه أن يكون جامعا مانعا ، وهذا ليس بجامع ولا مانع 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ar-SA" altLang="en-US" smtClean="0">
                <a:solidFill>
                  <a:schemeClr val="accent1"/>
                </a:solidFill>
              </a:rPr>
              <a:t>أما أنه ليس بجامع</a:t>
            </a:r>
            <a:r>
              <a:rPr lang="ar-SA" altLang="en-US" smtClean="0"/>
              <a:t> : فلأن هناك من سور القرآن ما لم يرد فيه خطاب حتى يتبين نوع المخاطب مثل سورة الشمس : </a:t>
            </a:r>
            <a:r>
              <a:rPr lang="en-US" altLang="en-US" b="1" smtClean="0">
                <a:sym typeface="AGA Arabesque" pitchFamily="2" charset="2"/>
              </a:rPr>
              <a:t></a:t>
            </a:r>
            <a:r>
              <a:rPr lang="ar-SA" altLang="en-US" b="1" smtClean="0">
                <a:solidFill>
                  <a:srgbClr val="FF3300"/>
                </a:solidFill>
              </a:rPr>
              <a:t>وَالشَّمْسِ</a:t>
            </a:r>
            <a:r>
              <a:rPr lang="en-US" altLang="en-US" b="1" smtClean="0">
                <a:solidFill>
                  <a:srgbClr val="FF3300"/>
                </a:solidFill>
              </a:rPr>
              <a:t> </a:t>
            </a:r>
            <a:r>
              <a:rPr lang="ar-SA" altLang="en-US" b="1" smtClean="0">
                <a:solidFill>
                  <a:srgbClr val="FF3300"/>
                </a:solidFill>
              </a:rPr>
              <a:t>وَضُحَاهَا . وَالْقَمَرِ إِذَا تَلاهَا</a:t>
            </a:r>
            <a:r>
              <a:rPr lang="en-US" altLang="en-US" b="1" smtClean="0">
                <a:sym typeface="AGA Arabesque" pitchFamily="2" charset="2"/>
              </a:rPr>
              <a:t></a:t>
            </a:r>
            <a:r>
              <a:rPr lang="ar-EG" altLang="en-US" b="1" smtClean="0"/>
              <a:t> </a:t>
            </a:r>
            <a:r>
              <a:rPr lang="ar-SA" altLang="en-US" smtClean="0"/>
              <a:t>الآيات ، وسورة العصر : </a:t>
            </a:r>
            <a:r>
              <a:rPr lang="en-US" altLang="en-US" b="1" smtClean="0">
                <a:sym typeface="AGA Arabesque" pitchFamily="2" charset="2"/>
              </a:rPr>
              <a:t></a:t>
            </a:r>
            <a:r>
              <a:rPr lang="ar-SA" altLang="en-US" b="1" smtClean="0">
                <a:solidFill>
                  <a:srgbClr val="FF3300"/>
                </a:solidFill>
              </a:rPr>
              <a:t>وَالْعَصْرِ . إِنَّ الإِنسَانَ لَفِي خُسْرٍ . إِلاَّ الَّذِينَ آمَنُوا وَعَمِلُوا الصَّالِحَاتِ</a:t>
            </a:r>
            <a:r>
              <a:rPr lang="en-US" altLang="en-US" b="1" smtClean="0">
                <a:solidFill>
                  <a:srgbClr val="FF3300"/>
                </a:solidFill>
              </a:rPr>
              <a:t> </a:t>
            </a:r>
            <a:r>
              <a:rPr lang="ar-SA" altLang="en-US" b="1" smtClean="0">
                <a:solidFill>
                  <a:srgbClr val="FF3300"/>
                </a:solidFill>
              </a:rPr>
              <a:t>وَتَوَاصَوْا بِالْحَقِّ</a:t>
            </a:r>
            <a:r>
              <a:rPr lang="en-US" altLang="en-US" b="1" smtClean="0">
                <a:solidFill>
                  <a:srgbClr val="FF3300"/>
                </a:solidFill>
              </a:rPr>
              <a:t> </a:t>
            </a:r>
            <a:r>
              <a:rPr lang="ar-SA" altLang="en-US" b="1" smtClean="0">
                <a:solidFill>
                  <a:srgbClr val="FF3300"/>
                </a:solidFill>
              </a:rPr>
              <a:t>وَتَوَاصَوْا بِالصَّبْرِ</a:t>
            </a:r>
            <a:r>
              <a:rPr lang="ar-SA" altLang="en-US" b="1" smtClean="0"/>
              <a:t> </a:t>
            </a:r>
            <a:r>
              <a:rPr lang="en-US" altLang="en-US" b="1" smtClean="0">
                <a:sym typeface="AGA Arabesque" pitchFamily="2" charset="2"/>
              </a:rPr>
              <a:t></a:t>
            </a:r>
            <a:r>
              <a:rPr lang="ar-SA" altLang="en-US" smtClean="0"/>
              <a:t> كما أن هناك من السور ما جاء الخطاب فيه خاصاً برسول الله </a:t>
            </a:r>
            <a:r>
              <a:rPr lang="en-US" altLang="en-US" smtClean="0">
                <a:sym typeface="AGA Arabesque" pitchFamily="2" charset="2"/>
              </a:rPr>
              <a:t></a:t>
            </a:r>
            <a:r>
              <a:rPr lang="ar-SA" altLang="en-US" smtClean="0"/>
              <a:t> مثل : سورة الكوثر وسورة البروج وسورة الشرح : </a:t>
            </a:r>
            <a:r>
              <a:rPr lang="en-US" altLang="en-US" b="1" smtClean="0">
                <a:sym typeface="AGA Arabesque" pitchFamily="2" charset="2"/>
              </a:rPr>
              <a:t></a:t>
            </a:r>
            <a:r>
              <a:rPr lang="ar-SA" altLang="en-US" b="1" smtClean="0">
                <a:solidFill>
                  <a:srgbClr val="FF3300"/>
                </a:solidFill>
              </a:rPr>
              <a:t>أَلَمْ نَشْرَحْ لَكَ صَدْرَكَ</a:t>
            </a:r>
            <a:r>
              <a:rPr lang="en-US" altLang="en-US" b="1" smtClean="0">
                <a:sym typeface="AGA Arabesque" pitchFamily="2" charset="2"/>
              </a:rPr>
              <a:t></a:t>
            </a:r>
            <a:r>
              <a:rPr lang="ar-SA" altLang="en-US" smtClean="0"/>
              <a:t> الآيات 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ar-SA" altLang="en-US" smtClean="0">
                <a:solidFill>
                  <a:schemeClr val="accent1"/>
                </a:solidFill>
              </a:rPr>
              <a:t>وأما أنه ليس بمانع</a:t>
            </a:r>
            <a:r>
              <a:rPr lang="ar-SA" altLang="en-US" smtClean="0"/>
              <a:t> فلأن هناك سوراً مدنية افتتحت بالخطاب بـ {</a:t>
            </a:r>
            <a:r>
              <a:rPr lang="ar-SA" altLang="en-US" smtClean="0">
                <a:solidFill>
                  <a:srgbClr val="FF3300"/>
                </a:solidFill>
              </a:rPr>
              <a:t>يا أيها الناس</a:t>
            </a:r>
            <a:r>
              <a:rPr lang="ar-SA" altLang="en-US" smtClean="0"/>
              <a:t>} مثل سورة النساء كما أن في سورة البقرة المدنية قول الله تعالى : </a:t>
            </a:r>
            <a:r>
              <a:rPr lang="en-US" altLang="en-US" b="1" smtClean="0">
                <a:sym typeface="AGA Arabesque" pitchFamily="2" charset="2"/>
              </a:rPr>
              <a:t></a:t>
            </a:r>
            <a:r>
              <a:rPr lang="ar-SA" altLang="en-US" b="1" smtClean="0">
                <a:solidFill>
                  <a:srgbClr val="FF3300"/>
                </a:solidFill>
              </a:rPr>
              <a:t>يَا</a:t>
            </a:r>
            <a:r>
              <a:rPr lang="ar-SA" altLang="en-US" b="1" smtClean="0"/>
              <a:t> </a:t>
            </a:r>
            <a:r>
              <a:rPr lang="ar-SA" altLang="en-US" b="1" smtClean="0">
                <a:solidFill>
                  <a:srgbClr val="FF3300"/>
                </a:solidFill>
              </a:rPr>
              <a:t>أَيُّهَا النَّاسُ اعْبُدُوا رَبَّكُمُ الَّذِي خَلَقَكُمْ وَالَّذِينَ مِنْ قَبْلِكُمْ لَعَلَّكُمْ تَتَّقُونَ</a:t>
            </a:r>
            <a:r>
              <a:rPr lang="en-US" altLang="en-US" b="1" smtClean="0">
                <a:sym typeface="AGA Arabesque" pitchFamily="2" charset="2"/>
              </a:rPr>
              <a:t></a:t>
            </a:r>
            <a:r>
              <a:rPr lang="ar-EG" altLang="en-US" smtClean="0"/>
              <a:t>(</a:t>
            </a:r>
            <a:r>
              <a:rPr lang="ar-SA" altLang="en-US" smtClean="0"/>
              <a:t>البقرة:21) ولم يستثن أحد هذه الآية أو يقل بمكيتها .</a:t>
            </a:r>
            <a:r>
              <a:rPr lang="en-US" altLang="en-US" smtClean="0"/>
              <a:t> </a:t>
            </a:r>
            <a:endParaRPr lang="ar-SA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0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0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0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675688" cy="57610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ar-EG" altLang="en-US" sz="6600" smtClean="0"/>
              <a:t>وعليه</a:t>
            </a:r>
            <a:br>
              <a:rPr lang="ar-EG" altLang="en-US" sz="6600" smtClean="0"/>
            </a:br>
            <a:r>
              <a:rPr lang="ar-EG" altLang="en-US" sz="6600" smtClean="0"/>
              <a:t> </a:t>
            </a:r>
            <a:r>
              <a:rPr lang="ar-SA" altLang="en-US" sz="6600" smtClean="0"/>
              <a:t>يتقرر أن أدق الاصطلاحات وأصوبها في تعريف المكي والمدني ما قام على اعتبار زمان النزول ،</a:t>
            </a:r>
            <a:br>
              <a:rPr lang="ar-SA" altLang="en-US" sz="6600" smtClean="0"/>
            </a:br>
            <a:r>
              <a:rPr lang="ar-SA" altLang="en-US" sz="6600" smtClean="0"/>
              <a:t> </a:t>
            </a:r>
            <a:r>
              <a:rPr lang="ar-SA" altLang="en-US" sz="6600" smtClean="0">
                <a:solidFill>
                  <a:schemeClr val="hlink"/>
                </a:solidFill>
              </a:rPr>
              <a:t>فالمكي</a:t>
            </a:r>
            <a:r>
              <a:rPr lang="ar-SA" altLang="en-US" sz="6600" smtClean="0"/>
              <a:t> : ما نزل قبل الهجرة ،</a:t>
            </a:r>
            <a:br>
              <a:rPr lang="ar-SA" altLang="en-US" sz="6600" smtClean="0"/>
            </a:br>
            <a:r>
              <a:rPr lang="ar-SA" altLang="en-US" sz="6600" smtClean="0"/>
              <a:t> </a:t>
            </a:r>
            <a:r>
              <a:rPr lang="ar-SA" altLang="en-US" sz="6600" smtClean="0">
                <a:solidFill>
                  <a:schemeClr val="hlink"/>
                </a:solidFill>
              </a:rPr>
              <a:t>والمدني</a:t>
            </a:r>
            <a:r>
              <a:rPr lang="ar-SA" altLang="en-US" sz="6600" smtClean="0"/>
              <a:t> : ما نزل بعد الهجرة</a:t>
            </a:r>
            <a:r>
              <a:rPr lang="ar-SA" altLang="en-US" sz="4000" smtClean="0"/>
              <a:t> </a:t>
            </a:r>
            <a:endParaRPr lang="en-US" altLang="en-US" sz="4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11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8496300" cy="2089150"/>
          </a:xfrm>
        </p:spPr>
        <p:txBody>
          <a:bodyPr/>
          <a:lstStyle/>
          <a:p>
            <a:pPr eaLnBrk="1" hangingPunct="1"/>
            <a:r>
              <a:rPr lang="ar-SA" altLang="en-US" sz="6400" smtClean="0"/>
              <a:t>الطريق إلى معرفة المكي والمدني ، وضوابط كل منهما</a:t>
            </a:r>
            <a:endParaRPr lang="en-US" altLang="en-US" sz="6400" smtClean="0"/>
          </a:p>
        </p:txBody>
      </p:sp>
      <p:sp>
        <p:nvSpPr>
          <p:cNvPr id="222211" name="Rectangle 3"/>
          <p:cNvSpPr>
            <a:spLocks noChangeArrowheads="1"/>
          </p:cNvSpPr>
          <p:nvPr/>
        </p:nvSpPr>
        <p:spPr bwMode="auto">
          <a:xfrm>
            <a:off x="0" y="873125"/>
            <a:ext cx="84963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8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ثانيا</a:t>
            </a:r>
            <a:endParaRPr lang="en-US" altLang="en-US" sz="8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22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/>
      <p:bldP spid="2222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1"/>
          </p:nvPr>
        </p:nvSpPr>
        <p:spPr>
          <a:xfrm>
            <a:off x="34925" y="404813"/>
            <a:ext cx="9144000" cy="5403850"/>
          </a:xfrm>
        </p:spPr>
        <p:txBody>
          <a:bodyPr>
            <a:normAutofit fontScale="92500" lnSpcReduction="10000"/>
          </a:bodyPr>
          <a:lstStyle/>
          <a:p>
            <a:pPr marL="609600" indent="-609600" algn="ctr" eaLnBrk="1" hangingPunct="1">
              <a:buFont typeface="Wingdings" pitchFamily="2" charset="2"/>
              <a:buNone/>
            </a:pPr>
            <a:r>
              <a:rPr lang="ar-SA" altLang="en-US" sz="7200" smtClean="0">
                <a:solidFill>
                  <a:schemeClr val="accent1"/>
                </a:solidFill>
              </a:rPr>
              <a:t>سلك العلماء في معرفة المكي والمدني  </a:t>
            </a:r>
            <a:endParaRPr lang="ar-EG" altLang="en-US" sz="7200" smtClean="0">
              <a:solidFill>
                <a:schemeClr val="accent1"/>
              </a:solidFill>
            </a:endParaRP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ar-SA" altLang="en-US" sz="7200" smtClean="0">
                <a:solidFill>
                  <a:schemeClr val="accent1"/>
                </a:solidFill>
              </a:rPr>
              <a:t>طريقين :</a:t>
            </a:r>
            <a:r>
              <a:rPr lang="ar-SA" altLang="en-US" sz="7200" smtClean="0">
                <a:solidFill>
                  <a:schemeClr val="tx2"/>
                </a:solidFill>
              </a:rPr>
              <a:t> </a:t>
            </a:r>
          </a:p>
          <a:p>
            <a:pPr marL="609600" indent="-609600" eaLnBrk="1" hangingPunct="1"/>
            <a:r>
              <a:rPr lang="ar-SA" altLang="en-US" sz="7200" smtClean="0">
                <a:solidFill>
                  <a:schemeClr val="tx2"/>
                </a:solidFill>
              </a:rPr>
              <a:t>طريق النقل والسماع ، </a:t>
            </a:r>
            <a:endParaRPr lang="ar-EG" altLang="en-US" sz="7200" smtClean="0">
              <a:solidFill>
                <a:schemeClr val="tx2"/>
              </a:solidFill>
            </a:endParaRPr>
          </a:p>
          <a:p>
            <a:pPr marL="609600" indent="-609600" eaLnBrk="1" hangingPunct="1"/>
            <a:r>
              <a:rPr lang="ar-SA" altLang="en-US" sz="7200" smtClean="0">
                <a:solidFill>
                  <a:schemeClr val="tx2"/>
                </a:solidFill>
              </a:rPr>
              <a:t>طريق القياس والاجتهاد</a:t>
            </a:r>
            <a:r>
              <a:rPr lang="ar-SA" altLang="en-US" sz="6600" smtClean="0"/>
              <a:t> </a:t>
            </a:r>
            <a:endParaRPr lang="ar-SA" altLang="en-US" sz="800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3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3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23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AutoShape 2"/>
          <p:cNvSpPr>
            <a:spLocks noChangeArrowheads="1"/>
          </p:cNvSpPr>
          <p:nvPr/>
        </p:nvSpPr>
        <p:spPr bwMode="auto">
          <a:xfrm>
            <a:off x="827088" y="404813"/>
            <a:ext cx="7164387" cy="13668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rtl="1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ar-SA" altLang="en-US" sz="6000" b="1">
                <a:solidFill>
                  <a:schemeClr val="tx2"/>
                </a:solidFill>
              </a:rPr>
              <a:t>ضوابط المكي ، وتتمثل فيما يلي :</a:t>
            </a:r>
            <a:endParaRPr lang="en-US" altLang="en-US" sz="6000" b="1">
              <a:solidFill>
                <a:schemeClr val="tx2"/>
              </a:solidFill>
            </a:endParaRPr>
          </a:p>
        </p:txBody>
      </p:sp>
      <p:sp>
        <p:nvSpPr>
          <p:cNvPr id="2242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388" y="1916113"/>
            <a:ext cx="8820150" cy="4941887"/>
          </a:xfrm>
        </p:spPr>
        <p:txBody>
          <a:bodyPr>
            <a:normAutofit fontScale="92500" lnSpcReduction="10000"/>
          </a:bodyPr>
          <a:lstStyle/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000" b="1" smtClean="0">
                <a:solidFill>
                  <a:srgbClr val="0000CC"/>
                </a:solidFill>
              </a:rPr>
              <a:t>كل سورة فيها سجدة فهي مكية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000" b="1" smtClean="0">
                <a:solidFill>
                  <a:srgbClr val="0000CC"/>
                </a:solidFill>
              </a:rPr>
              <a:t> كل سورة فيها لفظ (كلا) فهي مكية ، ولم ترد إلا في النصف الأخير من القرآن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000" b="1" smtClean="0">
                <a:solidFill>
                  <a:srgbClr val="0000CC"/>
                </a:solidFill>
              </a:rPr>
              <a:t> كل سورة فيها : {يا أيها الناس} وليس فيها : {يا أيها الذين آمنوا} فهي مكية إلا سورة الحج ، ففي أواخرها </a:t>
            </a:r>
            <a:r>
              <a:rPr lang="en-US" altLang="en-US" sz="3000" b="1" smtClean="0">
                <a:solidFill>
                  <a:srgbClr val="0000CC"/>
                </a:solidFill>
                <a:sym typeface="AGA Arabesque" pitchFamily="2" charset="2"/>
              </a:rPr>
              <a:t></a:t>
            </a:r>
            <a:r>
              <a:rPr lang="ar-SA" altLang="en-US" sz="3000" b="1" smtClean="0">
                <a:solidFill>
                  <a:srgbClr val="0000CC"/>
                </a:solidFill>
              </a:rPr>
              <a:t>يَا أَيُّهَا الَّذِينَ آمَنُوا ارْكَعُوا وَاسْجُدُوا..</a:t>
            </a:r>
            <a:r>
              <a:rPr lang="en-US" altLang="en-US" sz="3000" b="1" smtClean="0">
                <a:solidFill>
                  <a:srgbClr val="0000CC"/>
                </a:solidFill>
                <a:sym typeface="AGA Arabesque" pitchFamily="2" charset="2"/>
              </a:rPr>
              <a:t></a:t>
            </a:r>
            <a:r>
              <a:rPr lang="ar-SA" altLang="en-US" sz="3000" b="1" smtClean="0">
                <a:solidFill>
                  <a:srgbClr val="0000CC"/>
                </a:solidFill>
              </a:rPr>
              <a:t> وفيها خلاف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000" b="1" smtClean="0">
                <a:solidFill>
                  <a:srgbClr val="0000CC"/>
                </a:solidFill>
              </a:rPr>
              <a:t> كل سورة فيها قصص الأنبياء والأمم السابقة فهي مكية إلا سورة البقرة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000" b="1" smtClean="0">
                <a:solidFill>
                  <a:srgbClr val="0000CC"/>
                </a:solidFill>
              </a:rPr>
              <a:t> كل سورة فيها قصة آدم وإبليس فهي مكية إلا سورة البقرة كذلك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000" b="1" smtClean="0">
                <a:solidFill>
                  <a:srgbClr val="0000CC"/>
                </a:solidFill>
              </a:rPr>
              <a:t> كل سورة افتتحت بالحروف المقطعة مثل {آلم} و {آلر} ونحوها فهي مكية إلا سورة البقرة وسورة آل عمران ، وفي سورة الرعد خلاف .</a:t>
            </a:r>
            <a:endParaRPr lang="en-US" altLang="en-US" sz="3000" b="1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42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24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 animBg="1"/>
      <p:bldP spid="2242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AutoShape 1033"/>
          <p:cNvSpPr>
            <a:spLocks noChangeArrowheads="1"/>
          </p:cNvSpPr>
          <p:nvPr/>
        </p:nvSpPr>
        <p:spPr bwMode="auto">
          <a:xfrm>
            <a:off x="900113" y="333375"/>
            <a:ext cx="7164387" cy="13668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EG" altLang="en-US" sz="6000" b="1">
                <a:solidFill>
                  <a:schemeClr val="tx2"/>
                </a:solidFill>
              </a:rPr>
              <a:t>مسائل هذا الموضوع </a:t>
            </a:r>
            <a:endParaRPr lang="en-US" altLang="en-US" sz="6000" b="1">
              <a:solidFill>
                <a:schemeClr val="tx2"/>
              </a:solidFill>
            </a:endParaRPr>
          </a:p>
        </p:txBody>
      </p:sp>
      <p:sp>
        <p:nvSpPr>
          <p:cNvPr id="6158" name="Rectangle 1038"/>
          <p:cNvSpPr>
            <a:spLocks noGrp="1" noChangeArrowheads="1"/>
          </p:cNvSpPr>
          <p:nvPr>
            <p:ph sz="half" idx="1"/>
          </p:nvPr>
        </p:nvSpPr>
        <p:spPr>
          <a:xfrm>
            <a:off x="755650" y="2205038"/>
            <a:ext cx="7666038" cy="4038600"/>
          </a:xfrm>
        </p:spPr>
        <p:txBody>
          <a:bodyPr>
            <a:normAutofit fontScale="85000" lnSpcReduction="10000"/>
          </a:bodyPr>
          <a:lstStyle/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600" b="1" smtClean="0">
                <a:solidFill>
                  <a:srgbClr val="0000CC"/>
                </a:solidFill>
              </a:rPr>
              <a:t>اصطلاحات العلماء في تعريف المكي والمدني والمعتبر منها.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600" b="1" smtClean="0">
                <a:solidFill>
                  <a:srgbClr val="0000CC"/>
                </a:solidFill>
              </a:rPr>
              <a:t>الطريق إلى معرفة المكي والمدني ، وضوابط كل منهما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600" b="1" smtClean="0">
                <a:solidFill>
                  <a:srgbClr val="0000CC"/>
                </a:solidFill>
              </a:rPr>
              <a:t>أرجح الأقوال في تعيين السور المكية والسور المدنية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600" b="1" smtClean="0">
                <a:solidFill>
                  <a:srgbClr val="0000CC"/>
                </a:solidFill>
              </a:rPr>
              <a:t>خصائص كل من المكي والمدني ، وردّ شبهة أثيرت حول ذلك 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3600" b="1" smtClean="0">
                <a:solidFill>
                  <a:srgbClr val="0000CC"/>
                </a:solidFill>
              </a:rPr>
              <a:t>فوائد معرفة المكي والمدني .</a:t>
            </a:r>
            <a:endParaRPr lang="en-US" altLang="en-US" sz="3600" b="1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  <p:bldP spid="615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AutoShape 2"/>
          <p:cNvSpPr>
            <a:spLocks noChangeArrowheads="1"/>
          </p:cNvSpPr>
          <p:nvPr/>
        </p:nvSpPr>
        <p:spPr bwMode="auto">
          <a:xfrm>
            <a:off x="827088" y="404813"/>
            <a:ext cx="7164387" cy="13668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rtl="1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ar-SA" altLang="en-US" sz="6000" b="1">
                <a:solidFill>
                  <a:schemeClr val="tx2"/>
                </a:solidFill>
              </a:rPr>
              <a:t>ضوابط </a:t>
            </a:r>
            <a:r>
              <a:rPr lang="ar-EG" altLang="en-US" sz="6000" b="1">
                <a:solidFill>
                  <a:schemeClr val="tx2"/>
                </a:solidFill>
              </a:rPr>
              <a:t>المدنى</a:t>
            </a:r>
            <a:r>
              <a:rPr lang="ar-SA" altLang="en-US" sz="6000" b="1">
                <a:solidFill>
                  <a:schemeClr val="tx2"/>
                </a:solidFill>
              </a:rPr>
              <a:t> ، وتتمثل فيما يلي :</a:t>
            </a:r>
            <a:endParaRPr lang="en-US" altLang="en-US" sz="6000" b="1">
              <a:solidFill>
                <a:schemeClr val="tx2"/>
              </a:solidFill>
            </a:endParaRPr>
          </a:p>
        </p:txBody>
      </p:sp>
      <p:sp>
        <p:nvSpPr>
          <p:cNvPr id="2263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7950" y="2159000"/>
            <a:ext cx="8820150" cy="4941888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4600" b="1" smtClean="0">
                <a:solidFill>
                  <a:srgbClr val="0000CC"/>
                </a:solidFill>
              </a:rPr>
              <a:t>كل سورة فيها </a:t>
            </a:r>
            <a:r>
              <a:rPr lang="ar-EG" altLang="en-US" sz="4600" b="1" smtClean="0">
                <a:solidFill>
                  <a:srgbClr val="0000CC"/>
                </a:solidFill>
              </a:rPr>
              <a:t> </a:t>
            </a:r>
            <a:r>
              <a:rPr lang="ar-SA" altLang="en-US" sz="4600" b="1" smtClean="0">
                <a:solidFill>
                  <a:srgbClr val="0000CC"/>
                </a:solidFill>
              </a:rPr>
              <a:t>فيها فريضة أو حدّ فهي مدنية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4600" b="1" smtClean="0">
                <a:solidFill>
                  <a:srgbClr val="0000CC"/>
                </a:solidFill>
              </a:rPr>
              <a:t>كل سورة فيها ذكر المنافقين فهي مدنية ما عدا سورة العنكبوت فإنها مكية وفيها ذكر للمنافقين .</a:t>
            </a:r>
          </a:p>
          <a:p>
            <a:pPr marL="514350" indent="-514350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4600" b="1" smtClean="0">
                <a:solidFill>
                  <a:srgbClr val="0000CC"/>
                </a:solidFill>
              </a:rPr>
              <a:t> كل سورة فيها مجادلة أهل الكتاب فهي مدنية .</a:t>
            </a:r>
            <a:endParaRPr lang="en-US" altLang="en-US" sz="4600" b="1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63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 animBg="1"/>
      <p:bldP spid="2263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8496300" cy="2089150"/>
          </a:xfrm>
        </p:spPr>
        <p:txBody>
          <a:bodyPr/>
          <a:lstStyle/>
          <a:p>
            <a:pPr eaLnBrk="1" hangingPunct="1"/>
            <a:r>
              <a:rPr lang="ar-SA" altLang="en-US" sz="6400" smtClean="0"/>
              <a:t>أرجح الأقوال في تعيين كل من السور المكية والمدنية</a:t>
            </a:r>
            <a:endParaRPr lang="en-US" altLang="en-US" sz="6400" smtClean="0"/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0" y="873125"/>
            <a:ext cx="84963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8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ثالثا</a:t>
            </a:r>
            <a:endParaRPr lang="en-US" altLang="en-US" sz="8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83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83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4" grpId="0"/>
      <p:bldP spid="2283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549275"/>
            <a:ext cx="8856663" cy="2519363"/>
          </a:xfrm>
        </p:spPr>
        <p:txBody>
          <a:bodyPr>
            <a:normAutofit/>
          </a:bodyPr>
          <a:lstStyle/>
          <a:p>
            <a:pPr algn="justLow" eaLnBrk="1" hangingPunct="1"/>
            <a:r>
              <a:rPr lang="ar-SA" altLang="en-US" smtClean="0"/>
              <a:t>حكى السيوطي رحمه الله تعالى أقوالاً في تعيين السور المكية والسور المدنية ، من أظهرها ما نقله عن أبي الحسن بن الحصار في كتابه "الناسخ والمنسوخ" قال:</a:t>
            </a:r>
            <a:r>
              <a:rPr lang="ar-SA" altLang="en-US" sz="2800" smtClean="0"/>
              <a:t> </a:t>
            </a:r>
            <a:endParaRPr lang="en-US" altLang="en-US" sz="5400" smtClean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3141663"/>
            <a:ext cx="8820150" cy="1800225"/>
          </a:xfrm>
        </p:spPr>
        <p:txBody>
          <a:bodyPr>
            <a:normAutofit fontScale="85000" lnSpcReduction="10000"/>
          </a:bodyPr>
          <a:lstStyle/>
          <a:p>
            <a:pPr algn="justLow" eaLnBrk="1" hangingPunct="1">
              <a:buFont typeface="Wingdings" pitchFamily="2" charset="2"/>
              <a:buNone/>
            </a:pPr>
            <a:r>
              <a:rPr lang="ar-SA" altLang="en-US" sz="5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المدني باتفاق عشرون سورة ، والمختلف فيه اثنتا عشرة سورة ، وما عدا ذلك مكي باتفاق. </a:t>
            </a:r>
            <a:endParaRPr lang="en-US" altLang="en-US" sz="54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468313" y="5229225"/>
            <a:ext cx="81724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6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ثم نظم في ذلك أبياتا جاء في أولها</a:t>
            </a:r>
            <a:r>
              <a:rPr lang="ar-EG" altLang="en-US" sz="6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:</a:t>
            </a: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6" grpId="0"/>
      <p:bldP spid="231427" grpId="0" build="p"/>
      <p:bldP spid="2314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14" name="Rectangle 10"/>
          <p:cNvSpPr>
            <a:spLocks noGrp="1" noChangeArrowheads="1"/>
          </p:cNvSpPr>
          <p:nvPr>
            <p:ph type="title"/>
          </p:nvPr>
        </p:nvSpPr>
        <p:spPr>
          <a:xfrm>
            <a:off x="468313" y="2492375"/>
            <a:ext cx="82296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ar-SA" altLang="en-US" smtClean="0">
                <a:solidFill>
                  <a:srgbClr val="0000CC"/>
                </a:solidFill>
              </a:rPr>
              <a:t>ثم عدّد المختلف فيه والسور المدنية وأشار إلى أن ما عداهما مكي قائلا في آخر هذه الأبيات</a:t>
            </a:r>
            <a:r>
              <a:rPr lang="ar-EG" altLang="en-US" smtClean="0">
                <a:solidFill>
                  <a:srgbClr val="0000CC"/>
                </a:solidFill>
              </a:rPr>
              <a:t>:</a:t>
            </a:r>
            <a:endParaRPr lang="en-US" altLang="en-US" smtClean="0">
              <a:solidFill>
                <a:srgbClr val="0000CC"/>
              </a:solidFill>
            </a:endParaRPr>
          </a:p>
        </p:txBody>
      </p:sp>
      <p:sp>
        <p:nvSpPr>
          <p:cNvPr id="200712" name="Rectangle 8"/>
          <p:cNvSpPr>
            <a:spLocks noGrp="1" noChangeArrowheads="1"/>
          </p:cNvSpPr>
          <p:nvPr>
            <p:ph sz="half" idx="1"/>
          </p:nvPr>
        </p:nvSpPr>
        <p:spPr>
          <a:xfrm>
            <a:off x="5003800" y="692150"/>
            <a:ext cx="4140200" cy="800100"/>
          </a:xfrm>
        </p:spPr>
        <p:txBody>
          <a:bodyPr>
            <a:normAutofit fontScale="55000" lnSpcReduction="20000"/>
          </a:bodyPr>
          <a:lstStyle/>
          <a:p>
            <a:pPr marL="0" indent="0" algn="justLow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ar-SA" altLang="en-US" sz="3600" smtClean="0">
                <a:solidFill>
                  <a:srgbClr val="CC0099"/>
                </a:solidFill>
              </a:rPr>
              <a:t>يا سائلي عن كتاب الله مجتهدا</a:t>
            </a:r>
            <a:r>
              <a:rPr lang="ar-EG" altLang="en-US" sz="3600" smtClean="0">
                <a:solidFill>
                  <a:srgbClr val="CC0099"/>
                </a:solidFill>
              </a:rPr>
              <a:t/>
            </a:r>
            <a:br>
              <a:rPr lang="ar-EG" altLang="en-US" sz="3600" smtClean="0">
                <a:solidFill>
                  <a:srgbClr val="CC0099"/>
                </a:solidFill>
              </a:rPr>
            </a:br>
            <a:r>
              <a:rPr lang="ar-SA" altLang="en-US" sz="3600" smtClean="0">
                <a:solidFill>
                  <a:srgbClr val="CC0099"/>
                </a:solidFill>
              </a:rPr>
              <a:t>وكيف جاء بها المختار من مضر</a:t>
            </a:r>
            <a:r>
              <a:rPr lang="en-US" altLang="en-US" sz="3600" smtClean="0">
                <a:solidFill>
                  <a:srgbClr val="CC0099"/>
                </a:solidFill>
              </a:rPr>
              <a:t> </a:t>
            </a:r>
            <a:br>
              <a:rPr lang="en-US" altLang="en-US" sz="3600" smtClean="0">
                <a:solidFill>
                  <a:srgbClr val="CC0099"/>
                </a:solidFill>
              </a:rPr>
            </a:br>
            <a:r>
              <a:rPr lang="en-US" altLang="en-US" sz="3600" smtClean="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200713" name="Rectangle 9"/>
          <p:cNvSpPr>
            <a:spLocks noChangeArrowheads="1"/>
          </p:cNvSpPr>
          <p:nvPr/>
        </p:nvSpPr>
        <p:spPr bwMode="auto">
          <a:xfrm>
            <a:off x="0" y="700088"/>
            <a:ext cx="4259263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Low" rtl="1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ar-SA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وعن ترتيب ما يتلى من السور</a:t>
            </a:r>
            <a:r>
              <a:rPr lang="ar-EG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ar-EG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en-US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EG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صلى الإله على</a:t>
            </a:r>
            <a:r>
              <a:rPr lang="ar-SA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المختار من مضر</a:t>
            </a:r>
            <a:r>
              <a:rPr lang="en-US" altLang="en-US" sz="20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br>
              <a:rPr lang="en-US" altLang="en-US" sz="20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altLang="en-US" sz="3600">
              <a:solidFill>
                <a:srgbClr val="CC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00715" name="Rectangle 11"/>
          <p:cNvSpPr>
            <a:spLocks noChangeArrowheads="1"/>
          </p:cNvSpPr>
          <p:nvPr/>
        </p:nvSpPr>
        <p:spPr bwMode="auto">
          <a:xfrm>
            <a:off x="5003800" y="4437063"/>
            <a:ext cx="4140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Low" rt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ar-SA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وما سوى ذاك مكي تَنَزُّلُه فلا</a:t>
            </a:r>
            <a:r>
              <a:rPr lang="en-US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EG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ar-EG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ar-SA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فليس كلُّ خلاف جاء معتبَراً</a:t>
            </a:r>
            <a:r>
              <a:rPr lang="en-US" alt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n-US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n-US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en-US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200716" name="Rectangle 12"/>
          <p:cNvSpPr>
            <a:spLocks noChangeArrowheads="1"/>
          </p:cNvSpPr>
          <p:nvPr/>
        </p:nvSpPr>
        <p:spPr bwMode="auto">
          <a:xfrm>
            <a:off x="0" y="4445000"/>
            <a:ext cx="4259263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Low" rtl="1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ar-SA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تكن من خلاف الناس في حصر</a:t>
            </a:r>
            <a:r>
              <a:rPr lang="en-US" alt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br>
              <a:rPr lang="en-US" alt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SA" altLang="en-US" sz="3600">
                <a:solidFill>
                  <a:srgbClr val="CC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إلا خلاف له حظ من النظر</a:t>
            </a:r>
            <a:r>
              <a:rPr lang="en-US" alt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br>
              <a:rPr lang="en-US" alt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altLang="en-US" sz="20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/>
            </a:r>
            <a:br>
              <a:rPr lang="en-US" altLang="en-US" sz="20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n-US" altLang="en-US" sz="200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0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0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0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07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007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0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07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4" grpId="0"/>
      <p:bldP spid="200712" grpId="0" build="p"/>
      <p:bldP spid="200713" grpId="0"/>
      <p:bldP spid="200715" grpId="0" build="p"/>
      <p:bldP spid="2007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Text Box 2"/>
          <p:cNvSpPr txBox="1">
            <a:spLocks noChangeArrowheads="1"/>
          </p:cNvSpPr>
          <p:nvPr/>
        </p:nvSpPr>
        <p:spPr bwMode="auto">
          <a:xfrm>
            <a:off x="611188" y="404813"/>
            <a:ext cx="820896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3200">
                <a:solidFill>
                  <a:srgbClr val="0000CC"/>
                </a:solidFill>
              </a:rPr>
              <a:t>واستعراض ما جاء في هذه الأبيات بين أن السور المدنية العشرين هي : </a:t>
            </a:r>
            <a:endParaRPr lang="ar-EG" altLang="en-US" sz="3200">
              <a:solidFill>
                <a:srgbClr val="0000CC"/>
              </a:solidFill>
            </a:endParaRPr>
          </a:p>
          <a:p>
            <a:pPr algn="justLow" rtl="1">
              <a:spcBef>
                <a:spcPct val="50000"/>
              </a:spcBef>
            </a:pPr>
            <a:r>
              <a:rPr lang="ar-SA" altLang="en-US" sz="3200">
                <a:solidFill>
                  <a:srgbClr val="A50021"/>
                </a:solidFill>
              </a:rPr>
              <a:t>البقرة ، آل عمران ، النساء ، المائدة ، الأنفال ، التوبة ، النور ، الأحزاب ، محمد </a:t>
            </a:r>
            <a:r>
              <a:rPr lang="en-US" altLang="en-US" sz="3200">
                <a:solidFill>
                  <a:srgbClr val="A50021"/>
                </a:solidFill>
                <a:cs typeface="Times New Roman" pitchFamily="18" charset="0"/>
                <a:sym typeface="AGA Arabesque" pitchFamily="2" charset="2"/>
              </a:rPr>
              <a:t></a:t>
            </a:r>
            <a:r>
              <a:rPr lang="ar-SA" altLang="en-US" sz="3200">
                <a:solidFill>
                  <a:srgbClr val="A50021"/>
                </a:solidFill>
              </a:rPr>
              <a:t> ، الفتح ، الحجرات ، الحديد ، المجادلة ، الحشر ، الممتحنة ، الجمعة ، المنافقون ، الطلاق ، التحريم ، النصر</a:t>
            </a:r>
            <a:r>
              <a:rPr lang="ar-SA" altLang="en-US" sz="320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232452" name="Text Box 4"/>
          <p:cNvSpPr txBox="1">
            <a:spLocks noChangeArrowheads="1"/>
          </p:cNvSpPr>
          <p:nvPr/>
        </p:nvSpPr>
        <p:spPr bwMode="auto">
          <a:xfrm>
            <a:off x="611188" y="2997200"/>
            <a:ext cx="8208962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3200">
                <a:solidFill>
                  <a:srgbClr val="0000CC"/>
                </a:solidFill>
              </a:rPr>
              <a:t>وأما السور المختلف في كونها مكية أو مدنية فهي : </a:t>
            </a:r>
            <a:endParaRPr lang="ar-EG" altLang="en-US" sz="3200">
              <a:solidFill>
                <a:srgbClr val="0000CC"/>
              </a:solidFill>
            </a:endParaRPr>
          </a:p>
          <a:p>
            <a:pPr algn="justLow" rtl="1">
              <a:spcBef>
                <a:spcPct val="50000"/>
              </a:spcBef>
            </a:pPr>
            <a:r>
              <a:rPr lang="ar-SA" altLang="en-US" sz="3200">
                <a:solidFill>
                  <a:srgbClr val="A50021"/>
                </a:solidFill>
              </a:rPr>
              <a:t>الفاتحة ، الرعد ، الرحمن ، الصف ، التغابن ، المطففين ، القدر ، البينة ، الزلزلة الإخلاص ، الفلق ، الناس</a:t>
            </a:r>
          </a:p>
        </p:txBody>
      </p:sp>
      <p:sp>
        <p:nvSpPr>
          <p:cNvPr id="232453" name="Text Box 5"/>
          <p:cNvSpPr txBox="1">
            <a:spLocks noChangeArrowheads="1"/>
          </p:cNvSpPr>
          <p:nvPr/>
        </p:nvSpPr>
        <p:spPr bwMode="auto">
          <a:xfrm>
            <a:off x="539750" y="5059363"/>
            <a:ext cx="820896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3600">
                <a:solidFill>
                  <a:srgbClr val="0000CC"/>
                </a:solidFill>
              </a:rPr>
              <a:t>ما سوى ذلك مكي </a:t>
            </a:r>
            <a:endParaRPr lang="ar-EG" altLang="en-US" sz="3600">
              <a:solidFill>
                <a:srgbClr val="0000CC"/>
              </a:solidFill>
            </a:endParaRPr>
          </a:p>
          <a:p>
            <a:pPr algn="ctr" rtl="1">
              <a:spcBef>
                <a:spcPct val="50000"/>
              </a:spcBef>
            </a:pPr>
            <a:r>
              <a:rPr lang="ar-SA" altLang="en-US" sz="3600">
                <a:solidFill>
                  <a:srgbClr val="FF3300"/>
                </a:solidFill>
              </a:rPr>
              <a:t>فيكون بذلك مجموع سور القرآن كاملا وهو أربع عشرة ومائة سورة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2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324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32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2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32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2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0" grpId="0" build="allAtOnce"/>
      <p:bldP spid="232452" grpId="0" build="allAtOnce"/>
      <p:bldP spid="232453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2736850"/>
          </a:xfrm>
        </p:spPr>
        <p:txBody>
          <a:bodyPr>
            <a:normAutofit/>
          </a:bodyPr>
          <a:lstStyle/>
          <a:p>
            <a:pPr eaLnBrk="1" hangingPunct="1"/>
            <a:r>
              <a:rPr lang="ar-SA" altLang="en-US" sz="8800" smtClean="0"/>
              <a:t>على أنه ينبغي أن يلاحظ ثلاثة أمور : </a:t>
            </a:r>
            <a:endParaRPr lang="en-US" altLang="en-US" sz="8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46263"/>
            <a:ext cx="8280400" cy="4535487"/>
          </a:xfrm>
        </p:spPr>
        <p:txBody>
          <a:bodyPr>
            <a:normAutofit fontScale="90000"/>
          </a:bodyPr>
          <a:lstStyle/>
          <a:p>
            <a:pPr algn="justLow" eaLnBrk="1" hangingPunct="1"/>
            <a:r>
              <a:rPr lang="ar-SA" altLang="en-US" smtClean="0"/>
              <a:t>أن القول بأن سورة كذا مكية لا يعنى أن جميع آياتها كذلك بالضرورة ، بل يمكن أن يكون فيها كثير من الآيات المدنية ، والعكس كذلك صحي، ولذلك فإن من الأنواع التي يتدارسها العلماء في مبحث المكي والمدني : الآيات المكية في السور المدنية ، والآيات المدنية في السور المكية .</a:t>
            </a:r>
            <a:r>
              <a:rPr lang="en-US" altLang="en-US" smtClean="0"/>
              <a:t> 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1258888" y="476250"/>
            <a:ext cx="6913562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SA" altLang="en-US" sz="48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الأمر الأول :</a:t>
            </a:r>
            <a:endParaRPr lang="en-US" altLang="en-US" sz="4800" b="1">
              <a:solidFill>
                <a:srgbClr val="FDDA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344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/>
      <p:bldP spid="23449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46263"/>
            <a:ext cx="8280400" cy="4535487"/>
          </a:xfrm>
        </p:spPr>
        <p:txBody>
          <a:bodyPr>
            <a:normAutofit/>
          </a:bodyPr>
          <a:lstStyle/>
          <a:p>
            <a:pPr algn="justLow" eaLnBrk="1" hangingPunct="1"/>
            <a:r>
              <a:rPr lang="ar-SA" altLang="en-US" sz="8000" smtClean="0"/>
              <a:t>أن الحكم على السورة بأنها مكية أو مدنية إنما يكون باعتبار الأغلب من آياتها</a:t>
            </a:r>
            <a:endParaRPr lang="en-US" altLang="en-US" sz="8000" smtClean="0"/>
          </a:p>
        </p:txBody>
      </p:sp>
      <p:sp>
        <p:nvSpPr>
          <p:cNvPr id="235523" name="Rectangle 3"/>
          <p:cNvSpPr>
            <a:spLocks noChangeArrowheads="1"/>
          </p:cNvSpPr>
          <p:nvPr/>
        </p:nvSpPr>
        <p:spPr bwMode="auto">
          <a:xfrm>
            <a:off x="1187450" y="692150"/>
            <a:ext cx="6913563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7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SA" altLang="en-US" sz="72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الأمر </a:t>
            </a:r>
            <a:r>
              <a:rPr lang="ar-EG" altLang="en-US" sz="72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الثانى</a:t>
            </a:r>
            <a:r>
              <a:rPr lang="ar-SA" altLang="en-US" sz="72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  <a:endParaRPr lang="en-US" altLang="en-US" sz="7200" b="1">
              <a:solidFill>
                <a:srgbClr val="FDDA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355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2" grpId="0"/>
      <p:bldP spid="2355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46263"/>
            <a:ext cx="8280400" cy="4535487"/>
          </a:xfrm>
        </p:spPr>
        <p:txBody>
          <a:bodyPr/>
          <a:lstStyle/>
          <a:p>
            <a:pPr algn="justLow" eaLnBrk="1" hangingPunct="1"/>
            <a:r>
              <a:rPr lang="ar-SA" altLang="en-US" sz="5400" smtClean="0"/>
              <a:t>أن اختلاف العلماء في بعض السور هل هي مكية أو مدنية يمكن أن يفسر بعدّ كل منهم لما يراه من الآيات مكيا أو مدنيا ، وهي محصورة على كل حال والخطْب فيها هيِّنٌ .</a:t>
            </a:r>
            <a:r>
              <a:rPr lang="en-US" altLang="en-US" sz="3200" smtClean="0"/>
              <a:t> </a:t>
            </a:r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1187450" y="692150"/>
            <a:ext cx="6913563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7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SA" altLang="en-US" sz="72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الأمر </a:t>
            </a:r>
            <a:r>
              <a:rPr lang="ar-EG" altLang="en-US" sz="72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الثالث</a:t>
            </a:r>
            <a:r>
              <a:rPr lang="ar-SA" altLang="en-US" sz="72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  <a:endParaRPr lang="en-US" altLang="en-US" sz="7200" b="1">
              <a:solidFill>
                <a:srgbClr val="FDDA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65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6" grpId="0"/>
      <p:bldP spid="23654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8496300" cy="2089150"/>
          </a:xfrm>
        </p:spPr>
        <p:txBody>
          <a:bodyPr/>
          <a:lstStyle/>
          <a:p>
            <a:pPr eaLnBrk="1" hangingPunct="1"/>
            <a:r>
              <a:rPr lang="ar-EG" altLang="en-US" sz="6400" smtClean="0"/>
              <a:t>خصائص كل من القرآن المكى والمدنى</a:t>
            </a:r>
            <a:endParaRPr lang="en-US" altLang="en-US" sz="6400" smtClean="0"/>
          </a:p>
        </p:txBody>
      </p:sp>
      <p:sp>
        <p:nvSpPr>
          <p:cNvPr id="237571" name="Rectangle 3"/>
          <p:cNvSpPr>
            <a:spLocks noChangeArrowheads="1"/>
          </p:cNvSpPr>
          <p:nvPr/>
        </p:nvSpPr>
        <p:spPr bwMode="auto">
          <a:xfrm>
            <a:off x="0" y="873125"/>
            <a:ext cx="84963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8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رابعا</a:t>
            </a:r>
            <a:endParaRPr lang="en-US" altLang="en-US" sz="8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75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375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0" grpId="0"/>
      <p:bldP spid="2375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8496300" cy="2089150"/>
          </a:xfrm>
        </p:spPr>
        <p:txBody>
          <a:bodyPr>
            <a:normAutofit/>
          </a:bodyPr>
          <a:lstStyle/>
          <a:p>
            <a:pPr eaLnBrk="1" hangingPunct="1"/>
            <a:r>
              <a:rPr lang="ar-SA" altLang="en-US" sz="6400" smtClean="0"/>
              <a:t>اصطلاحات العلماء </a:t>
            </a:r>
            <a:br>
              <a:rPr lang="ar-SA" altLang="en-US" sz="6400" smtClean="0"/>
            </a:br>
            <a:r>
              <a:rPr lang="ar-SA" altLang="en-US" sz="6400" smtClean="0"/>
              <a:t>في تعريف المكي والمدني والمعتبر منها</a:t>
            </a:r>
            <a:endParaRPr lang="en-US" altLang="en-US" sz="6400" smtClean="0"/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873125"/>
            <a:ext cx="84963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8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أولا</a:t>
            </a:r>
            <a:endParaRPr lang="en-US" altLang="en-US" sz="8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/>
      <p:bldP spid="7680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Rectangle 3"/>
          <p:cNvSpPr>
            <a:spLocks noChangeArrowheads="1"/>
          </p:cNvSpPr>
          <p:nvPr/>
        </p:nvSpPr>
        <p:spPr bwMode="auto">
          <a:xfrm>
            <a:off x="0" y="2276475"/>
            <a:ext cx="8675688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10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EG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خصائص القرآن المكى</a:t>
            </a:r>
            <a:r>
              <a:rPr lang="ar-SA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  <a:endParaRPr lang="en-US" altLang="en-US" sz="10600" b="1">
              <a:solidFill>
                <a:srgbClr val="FDDA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85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549275"/>
            <a:ext cx="8424862" cy="5616575"/>
          </a:xfrm>
        </p:spPr>
        <p:txBody>
          <a:bodyPr>
            <a:normAutofit fontScale="92500" lnSpcReduction="10000"/>
          </a:bodyPr>
          <a:lstStyle/>
          <a:p>
            <a:pPr marL="690563" indent="-609600" algn="justLow" eaLnBrk="1" hangingPunct="1">
              <a:buClr>
                <a:srgbClr val="FF3300"/>
              </a:buClr>
              <a:buSzTx/>
              <a:buFont typeface="Wingdings" pitchFamily="2" charset="2"/>
              <a:buAutoNum type="arabicPeriod"/>
            </a:pPr>
            <a:r>
              <a:rPr lang="ar-SA" altLang="en-US" sz="4400" smtClean="0">
                <a:solidFill>
                  <a:srgbClr val="0000CC"/>
                </a:solidFill>
              </a:rPr>
              <a:t>الدعوة الواضحة إلى العقيدة الصحيحة</a:t>
            </a:r>
            <a:r>
              <a:rPr lang="ar-SA" altLang="en-US" sz="4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، </a:t>
            </a:r>
            <a:r>
              <a:rPr lang="ar-SA" altLang="en-US" sz="4400" smtClean="0">
                <a:solidFill>
                  <a:srgbClr val="3333FF"/>
                </a:solidFill>
              </a:rPr>
              <a:t>التي لا تتحقق إلا بعبادة الله وحده ، ونبذ عبادة غيره من الأصنام والأوثان والجن والملائكة وغيرها ، وكذلك تقرير رسالة النبي </a:t>
            </a:r>
            <a:r>
              <a:rPr lang="en-US" altLang="en-US" sz="4400" smtClean="0">
                <a:solidFill>
                  <a:srgbClr val="3333FF"/>
                </a:solidFill>
                <a:sym typeface="AGA Arabesque" pitchFamily="2" charset="2"/>
              </a:rPr>
              <a:t></a:t>
            </a:r>
            <a:r>
              <a:rPr lang="ar-SA" altLang="en-US" sz="4400" smtClean="0">
                <a:solidFill>
                  <a:srgbClr val="3333FF"/>
                </a:solidFill>
              </a:rPr>
              <a:t> باعتبارها خاتمة للرسالات ، وإثبات البعث والحساب والجزاء ، وما يكون يوم القيامة من أهوال ، وما بعدها هذا اليوم من الجنة ونعيمها ، والنار وعذابها ، وكذلك مجادلة المشركين ببراهين العقل وآيات الكون .</a:t>
            </a:r>
            <a:endParaRPr lang="en-US" altLang="en-US" sz="44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9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549275"/>
            <a:ext cx="8424862" cy="5616575"/>
          </a:xfrm>
        </p:spPr>
        <p:txBody>
          <a:bodyPr>
            <a:normAutofit fontScale="92500" lnSpcReduction="10000"/>
          </a:bodyPr>
          <a:lstStyle/>
          <a:p>
            <a:pPr marL="690563" indent="-609600" algn="justLow" eaLnBrk="1" hangingPunct="1">
              <a:buClr>
                <a:srgbClr val="FF3300"/>
              </a:buClr>
              <a:buSzTx/>
              <a:buFont typeface="Wingdings" pitchFamily="2" charset="2"/>
              <a:buAutoNum type="arabicPeriod" startAt="2"/>
            </a:pPr>
            <a:r>
              <a:rPr lang="ar-SA" altLang="en-US" sz="4800" smtClean="0">
                <a:solidFill>
                  <a:srgbClr val="0000CC"/>
                </a:solidFill>
              </a:rPr>
              <a:t>وضع الأسس العامة للتشريع</a:t>
            </a:r>
            <a:r>
              <a:rPr lang="ar-SA" altLang="en-US" sz="4800" smtClean="0">
                <a:solidFill>
                  <a:srgbClr val="3333FF"/>
                </a:solidFill>
              </a:rPr>
              <a:t> والفضائل الأخلاقية التي لا يستقيم أمر مجتمع الخير -الذي جاء الإسلام لبنائه- بغيرها ، ومن لوازم ذلك وفي مواكبته القضاء على ما كانوا عليه من سيئ الأخلاق ، وقبيح الخصال ومرذول العادات ، مثل وأد البنات وسفك الدماء والزنا ، وأكل مال اليتيم ، ونقض العهود ، وتطفيف الكيل والميزان وغير ذلك من القبائح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0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88925" y="265113"/>
            <a:ext cx="860425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 rtl="1">
              <a:spcBef>
                <a:spcPct val="50000"/>
              </a:spcBef>
            </a:pPr>
            <a:r>
              <a:rPr lang="ar-SA" altLang="en-US" sz="4000">
                <a:solidFill>
                  <a:srgbClr val="0000CC"/>
                </a:solidFill>
              </a:rPr>
              <a:t>واللافت للنظر</a:t>
            </a:r>
            <a:r>
              <a:rPr lang="ar-SA" altLang="en-US" sz="4000">
                <a:solidFill>
                  <a:srgbClr val="3333FF"/>
                </a:solidFill>
              </a:rPr>
              <a:t> أن القرآن لم يعالج ذلك بمعزل عن قضية العقيدة ، وإنما جاء ذلك امتداداً للدعوة إلى صحة المعتقد ، ويكفي للتدليل على ذلك آيات متوالية في سورة الإسراء تقرر في مطلعها عقيدة التوحيد ثم بعد الوصية بالوالدين تدعو بأسلوب النهي الجازم عما سبق مفاسد أخلاقية ، يقول الله تعالى : </a:t>
            </a:r>
            <a:r>
              <a:rPr lang="en-US" altLang="en-US" sz="4000">
                <a:solidFill>
                  <a:srgbClr val="3333FF"/>
                </a:solidFill>
                <a:cs typeface="Times New Roman" pitchFamily="18" charset="0"/>
                <a:sym typeface="AGA Arabesque" pitchFamily="2" charset="2"/>
              </a:rPr>
              <a:t></a:t>
            </a:r>
            <a:r>
              <a:rPr lang="ar-SA" altLang="en-US" sz="4000">
                <a:solidFill>
                  <a:srgbClr val="FF3300"/>
                </a:solidFill>
              </a:rPr>
              <a:t>وَقَضَى رَبُّكَ أَلَّا تَعْبُدُوا إِلَّا إِيَّاهُ وَبِالْوَالِدَيْنِ إِحْسَاناً</a:t>
            </a:r>
            <a:r>
              <a:rPr lang="en-US" altLang="en-US" sz="4000">
                <a:solidFill>
                  <a:srgbClr val="3333FF"/>
                </a:solidFill>
                <a:cs typeface="Times New Roman" pitchFamily="18" charset="0"/>
                <a:sym typeface="AGA Arabesque" pitchFamily="2" charset="2"/>
              </a:rPr>
              <a:t></a:t>
            </a:r>
            <a:r>
              <a:rPr lang="ar-SA" altLang="en-US" sz="4000">
                <a:solidFill>
                  <a:srgbClr val="3333FF"/>
                </a:solidFill>
              </a:rPr>
              <a:t> إلى قوله تعالى : </a:t>
            </a:r>
            <a:r>
              <a:rPr lang="en-US" altLang="en-US" sz="4000">
                <a:solidFill>
                  <a:srgbClr val="3333FF"/>
                </a:solidFill>
                <a:cs typeface="Times New Roman" pitchFamily="18" charset="0"/>
                <a:sym typeface="AGA Arabesque" pitchFamily="2" charset="2"/>
              </a:rPr>
              <a:t></a:t>
            </a:r>
            <a:r>
              <a:rPr lang="ar-SA" altLang="en-US" sz="4000">
                <a:solidFill>
                  <a:srgbClr val="FF3300"/>
                </a:solidFill>
              </a:rPr>
              <a:t>وَلا تَمْشِ فِي الْأَرْضِ مَرَحاً إِنَّكَ لَنْ تَخْرِقَ الْأَرْضَ وَلَنْ تَبْلُغَ الْجِبَالَ طُولاً . كُلُّ ذَلِكَ كَانَ سَيِّئُهُ عِنْدَ رَبِّكَ مَكْرُوهاً . ذَلِكَ مِمَّا أَوْحَى إِلَيْكَ رَبُّكَ مِنَ الْحِكْمَةِ وَلا تَجْعَلْ مَعَ اللَّهِ إِلَهاً آخَرَ فَتُلْقَى فِي جَهَنَّمَ مَلُوماً مَدْحُوراً</a:t>
            </a:r>
            <a:r>
              <a:rPr lang="en-US" altLang="en-US" sz="4000">
                <a:solidFill>
                  <a:srgbClr val="3333FF"/>
                </a:solidFill>
                <a:cs typeface="Times New Roman" pitchFamily="18" charset="0"/>
                <a:sym typeface="AGA Arabesque" pitchFamily="2" charset="2"/>
              </a:rPr>
              <a:t></a:t>
            </a:r>
            <a:r>
              <a:rPr lang="ar-EG" altLang="en-US" sz="4000">
                <a:solidFill>
                  <a:srgbClr val="3333FF"/>
                </a:solidFill>
              </a:rPr>
              <a:t> </a:t>
            </a:r>
            <a:endParaRPr lang="en-US" altLang="en-US" sz="400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549275"/>
            <a:ext cx="8748712" cy="5616575"/>
          </a:xfrm>
        </p:spPr>
        <p:txBody>
          <a:bodyPr>
            <a:normAutofit fontScale="92500" lnSpcReduction="10000"/>
          </a:bodyPr>
          <a:lstStyle/>
          <a:p>
            <a:pPr marL="690563" indent="-609600" algn="justLow" eaLnBrk="1" hangingPunct="1">
              <a:buClr>
                <a:srgbClr val="FF3300"/>
              </a:buClr>
              <a:buSzTx/>
              <a:buFont typeface="Wingdings" pitchFamily="2" charset="2"/>
              <a:buAutoNum type="arabicPeriod" startAt="3"/>
            </a:pPr>
            <a:r>
              <a:rPr lang="ar-EG" altLang="en-US" sz="4000" smtClean="0">
                <a:solidFill>
                  <a:srgbClr val="3333FF"/>
                </a:solidFill>
              </a:rPr>
              <a:t>- </a:t>
            </a:r>
            <a:r>
              <a:rPr lang="ar-SA" altLang="en-US" sz="4000" smtClean="0">
                <a:solidFill>
                  <a:srgbClr val="3333FF"/>
                </a:solidFill>
              </a:rPr>
              <a:t>في مواجهة إصرار كفار قريش على التكذيب ، وتماديهم في الجحود  وإقامتهم على الضلال ، ساق القرآن قصص الأنبياء والأمم السابقة ، وما حدث بين الرسل وأقوامهم ، وبيَّن مصائر المكذبين التي انتهت بهم إلى الهلاك بعد عذاب دنيوي أُخذوا بشدته نتيجة لعنادهم ، مع ما ينتظرهم في الآخرة من عذاب جهنم ، كل ذلك تسلية لرسول الله </a:t>
            </a:r>
            <a:r>
              <a:rPr lang="en-US" altLang="en-US" sz="4000" smtClean="0">
                <a:solidFill>
                  <a:srgbClr val="3333FF"/>
                </a:solidFill>
                <a:sym typeface="AGA Arabesque" pitchFamily="2" charset="2"/>
              </a:rPr>
              <a:t></a:t>
            </a:r>
            <a:r>
              <a:rPr lang="ar-SA" altLang="en-US" sz="4000" smtClean="0">
                <a:solidFill>
                  <a:srgbClr val="3333FF"/>
                </a:solidFill>
              </a:rPr>
              <a:t> ، وتثبيتا له وللمؤمنين معه على طريق الدعوة : </a:t>
            </a:r>
            <a:r>
              <a:rPr lang="en-US" altLang="en-US" sz="4000" smtClean="0">
                <a:solidFill>
                  <a:srgbClr val="3333FF"/>
                </a:solidFill>
                <a:sym typeface="AGA Arabesque" pitchFamily="2" charset="2"/>
              </a:rPr>
              <a:t></a:t>
            </a:r>
            <a:r>
              <a:rPr lang="ar-SA" altLang="en-US" sz="4000" smtClean="0">
                <a:solidFill>
                  <a:srgbClr val="FF3300"/>
                </a:solidFill>
              </a:rPr>
              <a:t>وَسَكَنْتُمْ فِي مَسَاكِنِ الَّذِينَ ظَلَمُوا أَنْفُسَهُمْ وَتَبَيَّنَ لَكُمْ كَيْفَ فَعَلْنَا بِهِمْ وَضَرَبْنَا لَكُمُ الْأَمْثَالَ</a:t>
            </a:r>
            <a:r>
              <a:rPr lang="en-US" altLang="en-US" sz="4000" smtClean="0">
                <a:solidFill>
                  <a:srgbClr val="3333FF"/>
                </a:solidFill>
                <a:sym typeface="AGA Arabesque" pitchFamily="2" charset="2"/>
              </a:rPr>
              <a:t></a:t>
            </a:r>
            <a:r>
              <a:rPr lang="ar-SA" altLang="en-US" sz="4000" smtClean="0">
                <a:solidFill>
                  <a:srgbClr val="3333FF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2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549275"/>
            <a:ext cx="8748712" cy="5616575"/>
          </a:xfrm>
        </p:spPr>
        <p:txBody>
          <a:bodyPr>
            <a:normAutofit lnSpcReduction="10000"/>
          </a:bodyPr>
          <a:lstStyle/>
          <a:p>
            <a:pPr marL="690563" indent="-609600" algn="justLow" eaLnBrk="1" hangingPunct="1">
              <a:buClr>
                <a:srgbClr val="FF3300"/>
              </a:buClr>
              <a:buSzTx/>
              <a:buFont typeface="Wingdings" pitchFamily="2" charset="2"/>
              <a:buAutoNum type="arabicPeriod" startAt="4"/>
            </a:pPr>
            <a:r>
              <a:rPr lang="ar-EG" altLang="en-US" sz="5400" smtClean="0">
                <a:solidFill>
                  <a:srgbClr val="3333FF"/>
                </a:solidFill>
              </a:rPr>
              <a:t>- </a:t>
            </a:r>
            <a:r>
              <a:rPr lang="ar-SA" altLang="en-US" sz="5400" smtClean="0">
                <a:solidFill>
                  <a:srgbClr val="3333FF"/>
                </a:solidFill>
              </a:rPr>
              <a:t>كما كان من أساليب دعوة القرآن المكي إلى ما سبق من أهداف قِصَر فواصله ، وإيجاز عبارته وقوة ألفاظه وشدتها في قرع المسامع ، وأخذ القلوب والنفوس عند قوم يعرفون للكلمة تأثيرها ، كما ورد فيه تأكيد المعنى بكثرة القسم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3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549275"/>
            <a:ext cx="8964612" cy="5616575"/>
          </a:xfrm>
        </p:spPr>
        <p:txBody>
          <a:bodyPr>
            <a:normAutofit fontScale="92500" lnSpcReduction="10000"/>
          </a:bodyPr>
          <a:lstStyle/>
          <a:p>
            <a:pPr marL="690563" indent="-609600" algn="justLow" eaLnBrk="1" hangingPunct="1">
              <a:buClr>
                <a:srgbClr val="FF3300"/>
              </a:buClr>
              <a:buSzTx/>
              <a:buFont typeface="Wingdings" pitchFamily="2" charset="2"/>
              <a:buAutoNum type="arabicPeriod" startAt="5"/>
            </a:pPr>
            <a:r>
              <a:rPr lang="ar-EG" altLang="en-US" sz="4000" smtClean="0">
                <a:solidFill>
                  <a:srgbClr val="3333FF"/>
                </a:solidFill>
              </a:rPr>
              <a:t>- </a:t>
            </a:r>
            <a:r>
              <a:rPr lang="ar-SA" altLang="en-US" sz="4000" smtClean="0">
                <a:solidFill>
                  <a:srgbClr val="3333FF"/>
                </a:solidFill>
              </a:rPr>
              <a:t>ونختم هذه الخصائص ببيان أن القرآن الذي نزل في مكة اتسم بقَِصر أكثر آياته وسوره ، لا سيما أوائل ما نزل . ولعل الحكمة من ذلك تيسير حفظه في الصدر ، فهم لم يتعوَّدوا في أوائل الأمر على النطق مرتلاً كما أمر الله تعالى ، وفيهم الشيخ الكبير والنساء والأطفال ، وجُلُّهم أميون لا يقرأن ولا يكتبون ، فلم يكونوا والأمر كذلك ليستطيعوا قراءة الآيات الطويلة في مقاطعها ، فكان من فضل الله تعالى ورحمته بهم أن أنزل هذه السور القصيرة في آياتها ومقاطعها ليتمكنوا من حفظها وتلاوتها في يسر وسهولة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4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0" y="2276475"/>
            <a:ext cx="8675688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9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EG" altLang="en-US" sz="9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خصائص القرآن المدنى</a:t>
            </a:r>
            <a:r>
              <a:rPr lang="ar-SA" altLang="en-US" sz="9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  <a:endParaRPr lang="en-US" altLang="en-US" sz="9600" b="1">
              <a:solidFill>
                <a:srgbClr val="FDDA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7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 lnSpcReduction="2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400" smtClean="0">
                <a:solidFill>
                  <a:srgbClr val="0000CC"/>
                </a:solidFill>
              </a:rPr>
              <a:t>(1) </a:t>
            </a:r>
            <a:r>
              <a:rPr lang="ar-SA" altLang="en-US" sz="4400" smtClean="0">
                <a:solidFill>
                  <a:srgbClr val="0000CC"/>
                </a:solidFill>
              </a:rPr>
              <a:t>على صعيد الدعوة : </a:t>
            </a:r>
            <a:endParaRPr lang="ar-EG" altLang="en-US" sz="4400" smtClean="0">
              <a:solidFill>
                <a:srgbClr val="0000CC"/>
              </a:solidFill>
            </a:endParaRP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400" smtClean="0">
                <a:solidFill>
                  <a:srgbClr val="3333FF"/>
                </a:solidFill>
              </a:rPr>
              <a:t>ناقش اليهودَ والنصارى في عقائدهم ، وبيَّن عدوانهم بالتحريف على كتب الله التي أنزلها على رسلهم ، إذ جاءت البشارة في هذه الكتب ببعثة النبي </a:t>
            </a:r>
            <a:r>
              <a:rPr lang="en-US" altLang="en-US" sz="4400" smtClean="0">
                <a:solidFill>
                  <a:srgbClr val="3333FF"/>
                </a:solidFill>
                <a:sym typeface="AGA Arabesque" pitchFamily="2" charset="2"/>
              </a:rPr>
              <a:t></a:t>
            </a:r>
            <a:r>
              <a:rPr lang="ar-SA" altLang="en-US" sz="4400" smtClean="0">
                <a:solidFill>
                  <a:srgbClr val="3333FF"/>
                </a:solidFill>
              </a:rPr>
              <a:t> ، بل ووصفته وصفاً لا يعتريه شك ولا غموض ، ولقد عرفوه ، ولكنهم جحدوا ذلك وأنكروه ، ونزلت آيات القرآن تترا بكشف كتمانهم لهذا الأمر ، وكذلك جاءت بحكاية عقائدهم الباطلة إذ زعموا وحدهم أنهم أحباء الله وأنه لن يَدْخُل الجنةَ أحدٌ غيرهم .</a:t>
            </a:r>
            <a:endParaRPr lang="en-US" altLang="en-US" sz="44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6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46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 lnSpcReduction="2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400" smtClean="0">
                <a:solidFill>
                  <a:srgbClr val="0000CC"/>
                </a:solidFill>
              </a:rPr>
              <a:t>(2) وعلى الصعيد الاجتماعى</a:t>
            </a:r>
            <a:r>
              <a:rPr lang="ar-SA" altLang="en-US" sz="4400" smtClean="0">
                <a:solidFill>
                  <a:srgbClr val="0000CC"/>
                </a:solidFill>
              </a:rPr>
              <a:t> : </a:t>
            </a:r>
            <a:endParaRPr lang="ar-EG" altLang="en-US" sz="4400" smtClean="0">
              <a:solidFill>
                <a:srgbClr val="0000CC"/>
              </a:solidFill>
            </a:endParaRP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400" smtClean="0">
                <a:solidFill>
                  <a:srgbClr val="3333FF"/>
                </a:solidFill>
              </a:rPr>
              <a:t>وُجدت طائفة المنافقين الذين أفرختهم بيئة اليهود من  جهة ، وظهور الإسلام وعلو أمره وشأنه من جهة أخرى ، فكان أن نزلت آيات القرآن المدني تكشف هؤلاء وتحذر من خطرهم ، وتبين سوء عاقبتهم ، فنزلت سورة خاصة بهم تحمل اسمهم (المنافقون) وفي سورة (براءة) تم كشفهم وفضحهم وتهديدهم ، وفي غيرهما من سور القرآن المدني جاءت الآيات تفضحهم في كل مناسبة يعرض فيها ذكرهم .</a:t>
            </a:r>
            <a:endParaRPr lang="en-US" altLang="en-US" sz="44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4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424862" cy="4645025"/>
          </a:xfrm>
        </p:spPr>
        <p:txBody>
          <a:bodyPr>
            <a:normAutofit fontScale="92500" lnSpcReduction="10000"/>
          </a:bodyPr>
          <a:lstStyle/>
          <a:p>
            <a:pPr indent="6350" algn="ctr" eaLnBrk="1" hangingPunct="1">
              <a:buFont typeface="Wingdings" pitchFamily="2" charset="2"/>
              <a:buNone/>
            </a:pPr>
            <a:r>
              <a:rPr lang="ar-SA" altLang="en-US" sz="8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للعلماء في تعريف المكي والمدني اصطلاحات ثلاثة بالنظر إلى ثلاثة اعتبارات:</a:t>
            </a:r>
            <a:endParaRPr lang="en-US" altLang="en-US" sz="82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400" smtClean="0">
                <a:solidFill>
                  <a:srgbClr val="0000CC"/>
                </a:solidFill>
              </a:rPr>
              <a:t>(3) وعلى صعيد التكاليف الشرعية</a:t>
            </a:r>
            <a:r>
              <a:rPr lang="ar-SA" altLang="en-US" sz="4400" smtClean="0">
                <a:solidFill>
                  <a:srgbClr val="0000CC"/>
                </a:solidFill>
              </a:rPr>
              <a:t> : </a:t>
            </a:r>
            <a:endParaRPr lang="ar-EG" altLang="en-US" sz="4400" smtClean="0">
              <a:solidFill>
                <a:srgbClr val="0000CC"/>
              </a:solidFill>
            </a:endParaRP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800" smtClean="0">
                <a:solidFill>
                  <a:srgbClr val="3333FF"/>
                </a:solidFill>
              </a:rPr>
              <a:t>نزل القرآن المدني بتفصيل أمور العبادات من : صيام وزكاة وحج ، وأمور العبادات من : بيع وتجارة وتحريم للربا ، وبيان حكم القرض والمداينة والرهن ونحوها ، وكذلك ما يتعلق ببناء الأسرة والمواريث والجنايات والعقوبات والآداب الاجتماعية والعلاقات الدولية في السلم والحرب ، وقواعد الحكم وغير ذلك .</a:t>
            </a:r>
            <a:endParaRPr lang="en-US" altLang="en-US" sz="48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8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48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 lnSpcReduction="2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400" smtClean="0">
                <a:solidFill>
                  <a:srgbClr val="0000CC"/>
                </a:solidFill>
              </a:rPr>
              <a:t>(4) وعلى قدم  المساواة مع ذلك كله</a:t>
            </a:r>
            <a:r>
              <a:rPr lang="ar-SA" altLang="en-US" sz="4400" smtClean="0">
                <a:solidFill>
                  <a:srgbClr val="0000CC"/>
                </a:solidFill>
              </a:rPr>
              <a:t> : </a:t>
            </a:r>
            <a:endParaRPr lang="ar-EG" altLang="en-US" sz="4400" smtClean="0">
              <a:solidFill>
                <a:srgbClr val="0000CC"/>
              </a:solidFill>
            </a:endParaRP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400" smtClean="0">
                <a:solidFill>
                  <a:srgbClr val="3333FF"/>
                </a:solidFill>
              </a:rPr>
              <a:t>انطلقت الدعوة الإسلامية لتحقق عالمية رسالة المصطفي </a:t>
            </a:r>
            <a:r>
              <a:rPr lang="en-US" altLang="en-US" sz="4400" smtClean="0">
                <a:solidFill>
                  <a:srgbClr val="3333FF"/>
                </a:solidFill>
                <a:sym typeface="AGA Arabesque" pitchFamily="2" charset="2"/>
              </a:rPr>
              <a:t></a:t>
            </a:r>
            <a:r>
              <a:rPr lang="ar-SA" altLang="en-US" sz="4400" smtClean="0">
                <a:solidFill>
                  <a:srgbClr val="3333FF"/>
                </a:solidFill>
              </a:rPr>
              <a:t>، ونزول القرآن المدني في ذلك بتنظيم وسائل الدعوة ، فشُرع الجهاد في سبيل الله ، ووُضعت أسسه ، واتضحت غاياته ، وفُصِّلت شروطه ، وأُرْسِيت قوانين الحرب ، وتنظم ما يتعلق بها من الغنائم والأسرى ومعاملتهم ، وكذلك مسالمة الأعداء : متى تكون ، وما شروطها ؟ كل ذلك وغيره من التكاليف الشرعية عني بتفصيله القرآن المدني .</a:t>
            </a:r>
            <a:endParaRPr lang="en-US" altLang="en-US" sz="44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4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 lnSpcReduction="1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400" smtClean="0">
                <a:solidFill>
                  <a:srgbClr val="FF3300"/>
                </a:solidFill>
              </a:rPr>
              <a:t>(5)</a:t>
            </a: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6000" smtClean="0">
                <a:solidFill>
                  <a:srgbClr val="3333FF"/>
                </a:solidFill>
              </a:rPr>
              <a:t>ولتحقيق ما سبق تميز القرآن المدني : بطول آياته وسوره ، وهدوء عبارته ، وكثرة محاوراته وتفصيل أدلته ، لأن ذلك هو الذي يناسب تقرير أمور الشريعة ، وتوضيح أهدافها ومراميها .</a:t>
            </a:r>
            <a:endParaRPr lang="en-US" altLang="en-US" sz="60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0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0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2736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ar-SA" altLang="en-US" sz="8800" smtClean="0"/>
              <a:t>رد شبهة أثيرت حول خصائص كل من القرآن المكي والمدني : </a:t>
            </a:r>
            <a:endParaRPr lang="en-US" altLang="en-US" sz="8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1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115888"/>
            <a:ext cx="3384550" cy="1311275"/>
          </a:xfrm>
        </p:spPr>
        <p:txBody>
          <a:bodyPr>
            <a:spAutoFit/>
          </a:bodyPr>
          <a:lstStyle/>
          <a:p>
            <a:pPr eaLnBrk="1" hangingPunct="1"/>
            <a:r>
              <a:rPr lang="ar-EG" altLang="en-US" sz="8000" smtClean="0"/>
              <a:t>قال هؤلاء</a:t>
            </a:r>
            <a:endParaRPr lang="en-US" altLang="en-US" sz="9600" smtClean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496300" cy="5492750"/>
          </a:xfrm>
        </p:spPr>
        <p:txBody>
          <a:bodyPr>
            <a:spAutoFit/>
          </a:bodyPr>
          <a:lstStyle/>
          <a:p>
            <a:pPr marL="0" indent="0" algn="justLow" eaLnBrk="1" hangingPunct="1">
              <a:buFont typeface="Wingdings" pitchFamily="2" charset="2"/>
              <a:buNone/>
            </a:pPr>
            <a:r>
              <a:rPr lang="ar-SA" alt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إن القرآن الكريم في القسم المكي منه قد خلا من ذكر الأدلة والبراهين العقلية ، بخلاف القسم المدني فإنه حافل بتلك الأدلة مدعم بتلك البراهين ، وهذا إن دل على شيئ - في زعمهم- فإنما يدل على أن القرآن الكريم من إنشاء وصنعة محمد </a:t>
            </a:r>
            <a:r>
              <a:rPr lang="en-US" altLang="en-US" sz="3600" smtClean="0">
                <a:effectLst>
                  <a:outerShdw blurRad="38100" dist="38100" dir="2700000" algn="tl">
                    <a:srgbClr val="FFFFFF"/>
                  </a:outerShdw>
                </a:effectLst>
                <a:sym typeface="AGA Arabesque" pitchFamily="2" charset="2"/>
              </a:rPr>
              <a:t></a:t>
            </a:r>
            <a:r>
              <a:rPr lang="ar-SA" alt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وليس وحيا ، ووجه الاستدلال : أنه </a:t>
            </a:r>
            <a:r>
              <a:rPr lang="en-US" altLang="en-US" sz="3600" smtClean="0">
                <a:effectLst>
                  <a:outerShdw blurRad="38100" dist="38100" dir="2700000" algn="tl">
                    <a:srgbClr val="FFFFFF"/>
                  </a:outerShdw>
                </a:effectLst>
                <a:sym typeface="AGA Arabesque" pitchFamily="2" charset="2"/>
              </a:rPr>
              <a:t></a:t>
            </a:r>
            <a:r>
              <a:rPr lang="ar-SA" alt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قد تأثر بالوسط الذي عاش فيه في المرحلتين ، فهو حينما عاش في مكة بين الأميين من أهلها أتى بالقرآن خاليا من الأدلة والبراهين ، لأنهم ليسوا من أهلها ، وعندما هاجر إلى المدينة وعاش بين أهل الكتاب بما لديهم من علم جاء بالقرآن حافلا بالأدلة والبراهين العقلية</a:t>
            </a:r>
            <a:r>
              <a:rPr lang="en-US" altLang="en-US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ar-SA" altLang="en-US" sz="6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  <a:endParaRPr lang="en-US" altLang="en-US" sz="66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0" grpId="0"/>
      <p:bldP spid="252931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0" y="2276475"/>
            <a:ext cx="8675688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10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EG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ونقض هذه الشبهة</a:t>
            </a:r>
            <a:r>
              <a:rPr lang="ar-SA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ar-EG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ar-EG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ar-EG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من عدة وجوه</a:t>
            </a:r>
            <a:r>
              <a:rPr lang="ar-SA" altLang="en-US" sz="10600" b="1">
                <a:solidFill>
                  <a:srgbClr val="FDDA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endParaRPr lang="en-US" altLang="en-US" sz="10600" b="1">
              <a:solidFill>
                <a:srgbClr val="FDDA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39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0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eaLnBrk="1" hangingPunct="1"/>
            <a:r>
              <a:rPr lang="ar-EG" altLang="en-US" sz="5400" smtClean="0">
                <a:solidFill>
                  <a:srgbClr val="0000CC"/>
                </a:solidFill>
              </a:rPr>
              <a:t>أول هذه الوجوه:</a:t>
            </a:r>
            <a:endParaRPr lang="en-US" altLang="en-US" sz="5400" smtClean="0">
              <a:solidFill>
                <a:srgbClr val="0000CC"/>
              </a:solidFill>
            </a:endParaRPr>
          </a:p>
        </p:txBody>
      </p:sp>
      <p:sp>
        <p:nvSpPr>
          <p:cNvPr id="254984" name="Rectangle 8"/>
          <p:cNvSpPr>
            <a:spLocks noChangeArrowheads="1"/>
          </p:cNvSpPr>
          <p:nvPr/>
        </p:nvSpPr>
        <p:spPr bwMode="auto">
          <a:xfrm>
            <a:off x="395288" y="1844675"/>
            <a:ext cx="822960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لو كان الأمر كما يقولون لكان أولى الناس بإثارة هذا الكلام ، وكشف تلك الحقيقة -إن كانت كذلك- هم الكفار الذين عايشوا النبي</a:t>
            </a:r>
            <a:r>
              <a:rPr lang="ar-EG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SA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</a:t>
            </a:r>
            <a:r>
              <a:rPr lang="ar-SA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، ولزعم أهل الكتاب أنهم هم الذين علموا النبي</a:t>
            </a:r>
            <a:r>
              <a:rPr lang="ar-EG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</a:t>
            </a:r>
            <a:r>
              <a:rPr lang="en-US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</a:t>
            </a:r>
            <a:r>
              <a:rPr lang="ar-SA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ما جاء في القرآن من هذه الأدلة والبراهين ، ولأبطلوا بذلك دعوته ، وقد كانوا أحرص الناس على إبطالها ، لشدة عداوتهم لرسول الله </a:t>
            </a:r>
            <a:r>
              <a:rPr lang="en-US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</a:t>
            </a:r>
            <a:r>
              <a:rPr lang="ar-EG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:</a:t>
            </a:r>
            <a:endParaRPr lang="en-US" altLang="en-US" sz="4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49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/>
      <p:bldP spid="25498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eaLnBrk="1" hangingPunct="1"/>
            <a:r>
              <a:rPr lang="ar-EG" altLang="en-US" sz="5400" smtClean="0">
                <a:solidFill>
                  <a:srgbClr val="0000CC"/>
                </a:solidFill>
              </a:rPr>
              <a:t>ثانى هذه الوجوه:</a:t>
            </a:r>
            <a:endParaRPr lang="en-US" altLang="en-US" sz="5400" smtClean="0">
              <a:solidFill>
                <a:srgbClr val="0000CC"/>
              </a:solidFill>
            </a:endParaRPr>
          </a:p>
        </p:txBody>
      </p:sp>
      <p:sp>
        <p:nvSpPr>
          <p:cNvPr id="256003" name="Rectangle 3"/>
          <p:cNvSpPr>
            <a:spLocks noChangeArrowheads="1"/>
          </p:cNvSpPr>
          <p:nvPr/>
        </p:nvSpPr>
        <p:spPr bwMode="auto">
          <a:xfrm>
            <a:off x="395288" y="1844675"/>
            <a:ext cx="822960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أنه لو صح قولهم لبطلت نبوة محمد </a:t>
            </a: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</a:t>
            </a:r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، ولكانت النبوة لمن تأثر بهم ، أو ل</a:t>
            </a:r>
            <a:r>
              <a:rPr lang="ar-EG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اً</a:t>
            </a:r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علمهم على اعتبار أنهم مصدر تلك النبوة ، ولأيدت قريش اليهود في ادعائهم الأحقية بالنبوة -لو ادَّعَوْها- وقد كانوا أحرص الناس على أن تكون النبوة في عظيم من عظمائهم وغني من أغنيائهم ، وقد أورد القرآن هذا الحرص والتمني في قول الله تعالى : </a:t>
            </a:r>
            <a:r>
              <a:rPr lang="en-US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</a:t>
            </a:r>
            <a:r>
              <a:rPr lang="ar-SA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وَقَالُوا لَوْلا نُزِّلَ هَذَا الْقُرْآنُ عَلَى رَجُلٍ مِنَ الْقَرْيَتَيْنِ عَظِيمٍ</a:t>
            </a:r>
            <a:r>
              <a:rPr lang="en-US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</a:t>
            </a:r>
            <a:r>
              <a:rPr lang="ar-EG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ويقصدون بالقريتين : مكة والطائف ، وبالرجلين : الوليد بن المغيرة من مكة ، وعروة بن مسعود الثقفي من الطائف </a:t>
            </a:r>
            <a:r>
              <a:rPr lang="ar-EG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.</a:t>
            </a:r>
            <a:endParaRPr lang="en-US" altLang="en-US" sz="40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60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  <p:bldP spid="25600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eaLnBrk="1" hangingPunct="1"/>
            <a:r>
              <a:rPr lang="ar-EG" altLang="en-US" sz="5400" smtClean="0">
                <a:solidFill>
                  <a:srgbClr val="0000CC"/>
                </a:solidFill>
              </a:rPr>
              <a:t>ثالث هذه الوجوه:</a:t>
            </a:r>
            <a:endParaRPr lang="en-US" altLang="en-US" sz="5400" smtClean="0">
              <a:solidFill>
                <a:srgbClr val="0000CC"/>
              </a:solidFill>
            </a:endParaRPr>
          </a:p>
        </p:txBody>
      </p:sp>
      <p:sp>
        <p:nvSpPr>
          <p:cNvPr id="257027" name="Rectangle 3"/>
          <p:cNvSpPr>
            <a:spLocks noChangeArrowheads="1"/>
          </p:cNvSpPr>
          <p:nvPr/>
        </p:nvSpPr>
        <p:spPr bwMode="auto">
          <a:xfrm>
            <a:off x="395288" y="1341438"/>
            <a:ext cx="8280400" cy="475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أن الشبهة بعد ذلك منقوضة من الناحية الموضوعية ، فهي مبنية على ما زعموا من خلو القرآن المكي من الأدلة والبراهين العقلية ، وذلك كذب ظاهر وزيف مفضوح ، لأن القارئ للقرآن يجد خلاف ذلك تماماً ، فقد جاء في القسم المكي من القرآن الكريم أدلة وبراهين بلغت الغاية وأوفت في الاستدلال على أصول العقيدة في قضايا التوحيد والنبوة والبعث </a:t>
            </a:r>
            <a:r>
              <a:rPr lang="ar-EG" altLang="en-US" sz="4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.</a:t>
            </a:r>
            <a:endParaRPr lang="en-US" altLang="en-US" sz="4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7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7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6" grpId="0"/>
      <p:bldP spid="25702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eaLnBrk="1" hangingPunct="1"/>
            <a:r>
              <a:rPr lang="ar-EG" altLang="en-US" sz="5400" smtClean="0">
                <a:solidFill>
                  <a:srgbClr val="0000CC"/>
                </a:solidFill>
              </a:rPr>
              <a:t>ففى أمر التوحيد:</a:t>
            </a:r>
            <a:endParaRPr lang="en-US" altLang="en-US" sz="5400" smtClean="0">
              <a:solidFill>
                <a:srgbClr val="0000CC"/>
              </a:solidFill>
            </a:endParaRPr>
          </a:p>
        </p:txBody>
      </p:sp>
      <p:sp>
        <p:nvSpPr>
          <p:cNvPr id="258051" name="Rectangle 3"/>
          <p:cNvSpPr>
            <a:spLocks noChangeArrowheads="1"/>
          </p:cNvSpPr>
          <p:nvPr/>
        </p:nvSpPr>
        <p:spPr bwMode="auto">
          <a:xfrm>
            <a:off x="395288" y="1341438"/>
            <a:ext cx="828040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قال الله تعالى في سورة الأنبياء المكية : </a:t>
            </a:r>
            <a:r>
              <a:rPr lang="en-US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</a:t>
            </a:r>
            <a:r>
              <a:rPr lang="ar-SA" altLang="en-US" sz="4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لَوْ كَانَ فِيهِمَا آلِهَةٌ إِلَّا اللَّهُ لَفَسَدَتَا فَسُبْحَانَ اللَّهِ رَبِّ الْعَرْشِ عَمَّا يَصِفُونَ</a:t>
            </a:r>
            <a:r>
              <a:rPr lang="en-US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</a:t>
            </a:r>
            <a:r>
              <a:rPr lang="ar-EG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SA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وفي سورة المؤمنون المكية قال سبحانه : </a:t>
            </a:r>
            <a:r>
              <a:rPr lang="en-US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</a:t>
            </a:r>
            <a:r>
              <a:rPr lang="ar-SA" altLang="en-US" sz="4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مَا اتَّخَذَ اللَّهُ مِنْ وَلَدٍ وَمَا كَانَ مَعَهُ مِنْ إِلَهٍ إِذاً لَذَهَبَ كُلُّ إِلَهٍ بِمَا خَلَقَ وَلَعَلا بَعْضُهُمْ عَلَى بَعْضٍ سُبْحَانَ اللَّهِ عَمَّا يَصِفُونَ</a:t>
            </a:r>
            <a:r>
              <a:rPr lang="en-US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</a:t>
            </a:r>
            <a:r>
              <a:rPr lang="ar-EG" altLang="en-US" sz="4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endParaRPr lang="en-US" altLang="en-US" sz="48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8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80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0" grpId="0"/>
      <p:bldP spid="2580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2736850"/>
          </a:xfrm>
        </p:spPr>
        <p:txBody>
          <a:bodyPr>
            <a:normAutofit/>
          </a:bodyPr>
          <a:lstStyle/>
          <a:p>
            <a:pPr eaLnBrk="1" hangingPunct="1"/>
            <a:r>
              <a:rPr lang="ar-EG" altLang="en-US" sz="7200" smtClean="0"/>
              <a:t>أولها</a:t>
            </a:r>
            <a:br>
              <a:rPr lang="ar-EG" altLang="en-US" sz="7200" smtClean="0"/>
            </a:br>
            <a:r>
              <a:rPr lang="ar-EG" altLang="en-US" sz="7200" smtClean="0"/>
              <a:t> </a:t>
            </a:r>
            <a:r>
              <a:rPr lang="ar-SA" altLang="en-US" sz="7200" smtClean="0"/>
              <a:t>ما روعي فيه اعتبار زمان النزول </a:t>
            </a:r>
            <a:r>
              <a:rPr lang="ar-SA" altLang="en-US" sz="5400" smtClean="0"/>
              <a:t> </a:t>
            </a:r>
            <a:endParaRPr lang="en-US" altLang="en-US" sz="5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eaLnBrk="1" hangingPunct="1"/>
            <a:r>
              <a:rPr lang="ar-EG" altLang="en-US" sz="5400" smtClean="0">
                <a:solidFill>
                  <a:srgbClr val="0000CC"/>
                </a:solidFill>
              </a:rPr>
              <a:t>وفى أمر النبوة :</a:t>
            </a:r>
            <a:endParaRPr lang="en-US" altLang="en-US" sz="5400" smtClean="0">
              <a:solidFill>
                <a:srgbClr val="0000CC"/>
              </a:solidFill>
            </a:endParaRPr>
          </a:p>
        </p:txBody>
      </p:sp>
      <p:sp>
        <p:nvSpPr>
          <p:cNvPr id="259075" name="Rectangle 3"/>
          <p:cNvSpPr>
            <a:spLocks noChangeArrowheads="1"/>
          </p:cNvSpPr>
          <p:nvPr/>
        </p:nvSpPr>
        <p:spPr bwMode="auto">
          <a:xfrm>
            <a:off x="395288" y="1268413"/>
            <a:ext cx="828040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تأتى الآيات المكية لتقيم الدليل على صدق نبوة محمد </a:t>
            </a:r>
            <a:r>
              <a:rPr lang="en-US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</a:t>
            </a:r>
            <a:r>
              <a:rPr lang="ar-SA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، ففي سورة العنكبوت المكية يقول الله تعالى : </a:t>
            </a:r>
            <a:r>
              <a:rPr lang="en-US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</a:t>
            </a:r>
            <a:r>
              <a:rPr lang="ar-SA" altLang="en-US" sz="38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وَمَا كُنْتَ تَتْلُو مِنْ قَبْلِهِ مِنْ كِتَابٍ وَلا تَخُطُّهُ بِيَمِينِكَ إِذاً لارْتَابَ الْمُبْطِلُونَ . بَلْ هُوَ آيَاتٌ بَيِّنَاتٌ فِي صُدُورِ الَّذِينَ أُوتُوا الْعِلْمَ وَمَا يَجْحَدُ بِآياتِنَا إِلَّا الظَّالِمُونَ</a:t>
            </a:r>
            <a:r>
              <a:rPr lang="en-US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</a:t>
            </a:r>
            <a:r>
              <a:rPr lang="ar-SA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ar-SA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ar-SA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فالنبي </a:t>
            </a:r>
            <a:r>
              <a:rPr lang="en-US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</a:t>
            </a:r>
            <a:r>
              <a:rPr lang="ar-SA" altLang="en-US" sz="3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لم يكن قارئاً ولا كاتباً ، وذلك واقع قررته تلك الآيات الكريمة فكيف يتلقى عن غيره قراءة أو كتابة أخبار الأولين ، أو جاء في القرآن من علم لا يتأتى لأُمِّي مثله ، ولو كان قارئاً أو كاتبا لارتاب المبطلون في رسالة ، فكيف يرتاب أحد فيها مع أميته</a:t>
            </a:r>
            <a:endParaRPr lang="en-US" altLang="en-US" sz="38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/>
      <p:bldP spid="25907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eaLnBrk="1" hangingPunct="1"/>
            <a:r>
              <a:rPr lang="ar-EG" altLang="en-US" sz="5400" smtClean="0">
                <a:solidFill>
                  <a:srgbClr val="0000CC"/>
                </a:solidFill>
              </a:rPr>
              <a:t>وفى أمر البعث :</a:t>
            </a:r>
            <a:endParaRPr lang="en-US" altLang="en-US" sz="5400" smtClean="0">
              <a:solidFill>
                <a:srgbClr val="0000CC"/>
              </a:solidFill>
            </a:endParaRPr>
          </a:p>
        </p:txBody>
      </p:sp>
      <p:sp>
        <p:nvSpPr>
          <p:cNvPr id="260099" name="Rectangle 3"/>
          <p:cNvSpPr>
            <a:spLocks noChangeArrowheads="1"/>
          </p:cNvSpPr>
          <p:nvPr/>
        </p:nvSpPr>
        <p:spPr bwMode="auto">
          <a:xfrm>
            <a:off x="395288" y="1125538"/>
            <a:ext cx="8280400" cy="511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Low" rtl="1" eaLnBrk="1" hangingPunct="1"/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يكفينا قول الحق تبارك وتعالى في سورة (يس) : </a:t>
            </a: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</a:t>
            </a:r>
            <a:r>
              <a:rPr lang="ar-SA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أَوَ لَمْ يَرَ الإِنسَانُ أَنَّا خَلَقْنَاهُ مِن نُّطْفَةٍ فَإِذَا هُوَ خَصِيمٌ مُّبِينٌ . وَضَرَبَ لَنَا مَثَلاً</a:t>
            </a:r>
            <a:r>
              <a:rPr lang="en-US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SA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وَنَسِيَ خَلْقَهُ قَالَ مَن يُحْيِي العِظَامَ</a:t>
            </a:r>
            <a:r>
              <a:rPr lang="en-US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ar-SA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وَهِيَ رَمِيمٌ . قُلْ يُحْيِيهَا الَّذِي أَنْشَأَهَا أَوَّلَ مَرَّةٍ وَهُوَ بِكُلِّ خَلْقٍ عَلِيمٍ . الَّذِي جَعَلَ لَكُمْ مِنَ الشَّجَرِ الْأَخْضَرِ نَاراً فَإِذَا أَنْتُمْ مِنْهُ تُوقِدُونَ</a:t>
            </a:r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</a:t>
            </a:r>
            <a:r>
              <a:rPr lang="ar-EG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/>
            </a:r>
            <a:br>
              <a:rPr lang="ar-EG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</a:br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وكذلك قوله سبحانه في سورة ( ق) </a:t>
            </a: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</a:t>
            </a:r>
            <a:r>
              <a:rPr lang="ar-SA" alt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وَنَزَّلْنَا مِنَ السَّمَاءِ مَاءً مُّبَارَكاً فَأَنْبَتْنَا بِهِ جَنَّاتٍ وَحَبَّ الحَصِيدِ . وَالنَّخْلَ بَاسِقَاتٍ لَّهَا طَلْعٌ نَّضِيدٌ رِزْقاً لِّلْعِبَادِ وَأَحْيَيْنَا بِهِ بَلْدَةً مَّيْتاً كَذَلِكَ الخُرُوجُ</a:t>
            </a:r>
            <a:r>
              <a:rPr lang="ar-SA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altLang="en-US" sz="4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AGA Arabesque" pitchFamily="2" charset="2"/>
              </a:rPr>
              <a:t></a:t>
            </a:r>
            <a:r>
              <a:rPr lang="ar-EG" alt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endParaRPr lang="en-US" altLang="en-US" sz="4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0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8" grpId="0"/>
      <p:bldP spid="26009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8496300" cy="2089150"/>
          </a:xfrm>
        </p:spPr>
        <p:txBody>
          <a:bodyPr/>
          <a:lstStyle/>
          <a:p>
            <a:pPr eaLnBrk="1" hangingPunct="1"/>
            <a:r>
              <a:rPr lang="ar-EG" altLang="en-US" sz="6400" smtClean="0"/>
              <a:t>فوائد معرفة المكى والمدنى</a:t>
            </a:r>
            <a:endParaRPr lang="en-US" altLang="en-US" sz="6400" smtClean="0"/>
          </a:p>
        </p:txBody>
      </p:sp>
      <p:sp>
        <p:nvSpPr>
          <p:cNvPr id="261123" name="Rectangle 3"/>
          <p:cNvSpPr>
            <a:spLocks noChangeArrowheads="1"/>
          </p:cNvSpPr>
          <p:nvPr/>
        </p:nvSpPr>
        <p:spPr bwMode="auto">
          <a:xfrm>
            <a:off x="0" y="873125"/>
            <a:ext cx="849630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/>
            <a:r>
              <a:rPr lang="ar-EG" altLang="en-US" sz="8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خامسا</a:t>
            </a:r>
            <a:endParaRPr lang="en-US" altLang="en-US" sz="8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  <p:bldP spid="26112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lnSpcReduction="1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800" smtClean="0">
                <a:solidFill>
                  <a:srgbClr val="FF3300"/>
                </a:solidFill>
              </a:rPr>
              <a:t>(1)</a:t>
            </a: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5400" smtClean="0">
                <a:solidFill>
                  <a:srgbClr val="3333FF"/>
                </a:solidFill>
              </a:rPr>
              <a:t>تمييز الناسخ من المنسوخ ، فإذا وردت آيتان في موضوع واحد ، وكان الحكم في إحداهما مخالفا له في الأخرى ، مكية والأخرى مدنية ، فإن المدني عندئذ يكون ناسخا للمكي ، لتأخير نزول المدني عن المكي .</a:t>
            </a:r>
            <a:endParaRPr lang="en-US" altLang="en-US" sz="54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2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2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 lnSpcReduction="1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800" smtClean="0">
                <a:solidFill>
                  <a:srgbClr val="FF3300"/>
                </a:solidFill>
              </a:rPr>
              <a:t>(2)</a:t>
            </a: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6000" smtClean="0">
                <a:solidFill>
                  <a:srgbClr val="3333FF"/>
                </a:solidFill>
              </a:rPr>
              <a:t>معرفة تاريخ التشريع وتدرجه في أخذ المكلفين بما كلفهم به ، وذلك يبين سمو رسالة الإسلام ومدى حكمتها في تربية الأمة أفراداً وجماعات ، وما كان للطفرة أن تفعل في مجال التربية فعل التدرج .</a:t>
            </a:r>
            <a:endParaRPr lang="en-US" altLang="en-US" sz="60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3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3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0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 lnSpcReduction="200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800" smtClean="0">
                <a:solidFill>
                  <a:srgbClr val="FF3300"/>
                </a:solidFill>
              </a:rPr>
              <a:t>(3)</a:t>
            </a: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800" smtClean="0">
                <a:solidFill>
                  <a:srgbClr val="3333FF"/>
                </a:solidFill>
              </a:rPr>
              <a:t>تدوين أساليب القرآن والاستفادة منها في الدعوة إلى الله تعالى : فمن المعلوم أن لكل مقام مقالا ، وخصائص أسلوب القرآن في المكي والمدني منه تعطى الدارس منهجا لطرق الخطاب وأساليبه في الدعوة إلى الله تعالى بما يلائم حال المخاطب ، ويمتلك عليه مشاعره ، ويقوده إلى منهج الله قوداً حسناً جميلاً .</a:t>
            </a:r>
            <a:endParaRPr lang="en-US" altLang="en-US" sz="48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4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4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4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800" smtClean="0">
                <a:solidFill>
                  <a:srgbClr val="FF3300"/>
                </a:solidFill>
              </a:rPr>
              <a:t>(4)</a:t>
            </a: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800" smtClean="0">
                <a:solidFill>
                  <a:srgbClr val="3333FF"/>
                </a:solidFill>
              </a:rPr>
              <a:t>الوقوف على السيرة النبوية من خلال الآيات القرآنية : فإن الوحي قد ساير تاريخ الدعوة بأحداثها في العهدين المكي والمدني منذ بدء الوحي حتى آخر الآيات نزولاً ، فالقرآن الكريم هو المرجع الأحكم الذي لا يدع مجالاً للشك فيما روى عن أهل السير موافقاً له ، ويقطع دابر الخلاف عند اختلاف الروايات .</a:t>
            </a:r>
            <a:endParaRPr lang="en-US" altLang="en-US" sz="48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404813"/>
            <a:ext cx="8424862" cy="5616575"/>
          </a:xfrm>
        </p:spPr>
        <p:txBody>
          <a:bodyPr>
            <a:normAutofit fontScale="92500"/>
          </a:bodyPr>
          <a:lstStyle/>
          <a:p>
            <a:pPr marL="80963" indent="0" algn="ctr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EG" altLang="en-US" sz="4800" smtClean="0">
                <a:solidFill>
                  <a:srgbClr val="FF3300"/>
                </a:solidFill>
              </a:rPr>
              <a:t>(5)</a:t>
            </a:r>
          </a:p>
          <a:p>
            <a:pPr marL="80963" indent="0" algn="justLow" eaLnBrk="1" hangingPunct="1">
              <a:buClr>
                <a:srgbClr val="FF3300"/>
              </a:buClr>
              <a:buSzTx/>
              <a:buFont typeface="Wingdings" pitchFamily="2" charset="2"/>
              <a:buNone/>
            </a:pPr>
            <a:r>
              <a:rPr lang="ar-SA" altLang="en-US" sz="4800" smtClean="0">
                <a:solidFill>
                  <a:srgbClr val="3333FF"/>
                </a:solidFill>
              </a:rPr>
              <a:t>الثقة بالقرآن الكريم ، وبوصوله إلينا سالما من أدنى تحريف ، نظراً لاهتمام المسلمين به كل هذا الاهتمام حتى عرفوا وتناقلوا ما نزل منه قبل الهجرة ، وما نزل بعدها ، وما نزل بالحضر أو بالسفر ، بالليل أو النهار ، بالصيف أو الشتاء، مما لم يَحْظَ بمثله كتابٌ آخر على الإطلاق غير القرآن الكريم .</a:t>
            </a:r>
            <a:endParaRPr lang="en-US" altLang="en-US" sz="480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66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539750" y="692150"/>
            <a:ext cx="8208963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 rtl="1">
              <a:spcBef>
                <a:spcPct val="50000"/>
              </a:spcBef>
            </a:pPr>
            <a:r>
              <a:rPr lang="ar-SA" altLang="en-US" sz="3600">
                <a:solidFill>
                  <a:srgbClr val="0000CC"/>
                </a:solidFill>
              </a:rPr>
              <a:t>وعليه فالمكي :</a:t>
            </a:r>
            <a:r>
              <a:rPr lang="ar-SA" altLang="en-US" sz="3600"/>
              <a:t> </a:t>
            </a:r>
          </a:p>
          <a:p>
            <a:pPr algn="justLow" rtl="1">
              <a:spcBef>
                <a:spcPct val="50000"/>
              </a:spcBef>
            </a:pPr>
            <a:r>
              <a:rPr lang="ar-SA" altLang="en-US" sz="3600"/>
              <a:t>ما نزل قبل هجرة النبي </a:t>
            </a:r>
            <a:r>
              <a:rPr lang="en-US" altLang="en-US" sz="3600">
                <a:sym typeface="AGA Arabesque" pitchFamily="2" charset="2"/>
              </a:rPr>
              <a:t></a:t>
            </a:r>
            <a:r>
              <a:rPr lang="ar-SA" altLang="en-US" sz="3600"/>
              <a:t> إلى المدينة ، وإن كان قد نزل بغير مكة ، كما حدث في نزول قول الله تعالى :</a:t>
            </a:r>
          </a:p>
          <a:p>
            <a:pPr algn="justLow" rtl="1">
              <a:spcBef>
                <a:spcPct val="50000"/>
              </a:spcBef>
            </a:pPr>
            <a:r>
              <a:rPr lang="en-US" altLang="en-US" sz="3600" b="1">
                <a:sym typeface="AGA Arabesque" pitchFamily="2" charset="2"/>
              </a:rPr>
              <a:t></a:t>
            </a:r>
            <a:r>
              <a:rPr lang="ar-SA" altLang="en-US" sz="3600" b="1">
                <a:solidFill>
                  <a:srgbClr val="FF3300"/>
                </a:solidFill>
              </a:rPr>
              <a:t>وَإِذْ صَرَفْنَا إِلَيْكَ نَفَراً مِنَ الْجِنِّ يَسْتَمِعُونَ الْقُرْآنَ فَلَمَّا حَضَرُوهُ قَالُوا أَنْصِتُوا فَلَمَّا قُضِيَ وَلَّوْا إِلَى قَوْمِهِمْ مُنْذِرِينَ</a:t>
            </a:r>
            <a:r>
              <a:rPr lang="en-US" altLang="en-US" sz="3600" b="1">
                <a:sym typeface="AGA Arabesque" pitchFamily="2" charset="2"/>
              </a:rPr>
              <a:t></a:t>
            </a:r>
            <a:r>
              <a:rPr lang="en-US" altLang="en-US" sz="3600" b="1"/>
              <a:t> </a:t>
            </a:r>
            <a:endParaRPr lang="ar-SA" altLang="en-US" sz="3600" b="1"/>
          </a:p>
          <a:p>
            <a:pPr algn="justLow" rtl="1">
              <a:spcBef>
                <a:spcPct val="50000"/>
              </a:spcBef>
            </a:pPr>
            <a:r>
              <a:rPr lang="ar-SA" altLang="en-US" sz="3600"/>
              <a:t>فإنها نزلت بموضع يدعى نخلة</a:t>
            </a:r>
            <a:r>
              <a:rPr lang="en-US" altLang="en-US" sz="3600"/>
              <a:t> - </a:t>
            </a:r>
            <a:r>
              <a:rPr lang="ar-SA" altLang="en-US" sz="3600"/>
              <a:t>على مسيرة ليلة من مكة</a:t>
            </a:r>
            <a:r>
              <a:rPr lang="en-US" altLang="en-US" sz="3600"/>
              <a:t>-</a:t>
            </a:r>
            <a:r>
              <a:rPr lang="ar-SA" altLang="en-US" sz="3600"/>
              <a:t> أثناء رجوع النبي </a:t>
            </a:r>
            <a:r>
              <a:rPr lang="en-US" altLang="en-US" sz="3600">
                <a:sym typeface="AGA Arabesque" pitchFamily="2" charset="2"/>
              </a:rPr>
              <a:t></a:t>
            </a:r>
            <a:r>
              <a:rPr lang="ar-SA" altLang="en-US" sz="3600"/>
              <a:t> من رحلة إلى الطائف لدعوة ثقيف إلى الإسلام</a:t>
            </a:r>
            <a:r>
              <a:rPr lang="en-US" altLang="en-US" sz="36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6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6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6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6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Text Box 2"/>
          <p:cNvSpPr txBox="1">
            <a:spLocks noChangeArrowheads="1"/>
          </p:cNvSpPr>
          <p:nvPr/>
        </p:nvSpPr>
        <p:spPr bwMode="auto">
          <a:xfrm>
            <a:off x="539750" y="692150"/>
            <a:ext cx="8208963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 rtl="1">
              <a:spcBef>
                <a:spcPct val="50000"/>
              </a:spcBef>
            </a:pPr>
            <a:r>
              <a:rPr lang="ar-SA" altLang="en-US" sz="4400">
                <a:solidFill>
                  <a:srgbClr val="0000CC"/>
                </a:solidFill>
              </a:rPr>
              <a:t>وأما المدني فهو :</a:t>
            </a:r>
            <a:r>
              <a:rPr lang="ar-SA" altLang="en-US" sz="4400"/>
              <a:t> </a:t>
            </a:r>
          </a:p>
          <a:p>
            <a:pPr algn="justLow" rtl="1">
              <a:spcBef>
                <a:spcPct val="50000"/>
              </a:spcBef>
            </a:pPr>
            <a:r>
              <a:rPr lang="ar-SA" altLang="en-US" sz="4400"/>
              <a:t>ما نزل بعد الهجرة وإن كان نزوله في غير المدينة حتى لو كان بمكة ، مثل آية : </a:t>
            </a:r>
            <a:endParaRPr lang="en-US" altLang="en-US" sz="4400"/>
          </a:p>
          <a:p>
            <a:pPr algn="justLow" rtl="1">
              <a:spcBef>
                <a:spcPct val="50000"/>
              </a:spcBef>
            </a:pPr>
            <a:r>
              <a:rPr lang="en-US" altLang="en-US" sz="4400" b="1">
                <a:solidFill>
                  <a:srgbClr val="FF3300"/>
                </a:solidFill>
                <a:sym typeface="AGA Arabesque" pitchFamily="2" charset="2"/>
              </a:rPr>
              <a:t></a:t>
            </a:r>
            <a:r>
              <a:rPr lang="ar-SA" altLang="en-US" sz="4400" b="1">
                <a:solidFill>
                  <a:srgbClr val="FF3300"/>
                </a:solidFill>
              </a:rPr>
              <a:t>إِنَّ اللَّهَ يَأْمُرُكُمْ أَنْ تُؤَدُّوا الْأَمَانَاتِ إِلَى أَهْلِهَا … </a:t>
            </a:r>
            <a:r>
              <a:rPr lang="en-US" altLang="en-US" sz="4400" b="1">
                <a:solidFill>
                  <a:srgbClr val="FF3300"/>
                </a:solidFill>
                <a:sym typeface="AGA Arabesque" pitchFamily="2" charset="2"/>
              </a:rPr>
              <a:t></a:t>
            </a:r>
            <a:r>
              <a:rPr lang="ar-EG" altLang="en-US" sz="4400" b="1">
                <a:solidFill>
                  <a:srgbClr val="FF3300"/>
                </a:solidFill>
              </a:rPr>
              <a:t> </a:t>
            </a:r>
          </a:p>
          <a:p>
            <a:pPr algn="justLow" rtl="1">
              <a:spcBef>
                <a:spcPct val="50000"/>
              </a:spcBef>
            </a:pPr>
            <a:r>
              <a:rPr lang="ar-SA" altLang="en-US" sz="4400"/>
              <a:t>فإنها نزلت في شأن عثمان ابن طلحة عام الفتح في جوف الكعبة لما أخذ النبي  </a:t>
            </a:r>
            <a:r>
              <a:rPr lang="en-US" altLang="en-US" sz="4400">
                <a:cs typeface="Times New Roman" pitchFamily="18" charset="0"/>
                <a:sym typeface="AGA Arabesque" pitchFamily="2" charset="2"/>
              </a:rPr>
              <a:t></a:t>
            </a:r>
            <a:r>
              <a:rPr lang="ar-SA" altLang="en-US" sz="4400"/>
              <a:t> مفتاحها منه ثم رده إليه</a:t>
            </a:r>
            <a:r>
              <a:rPr lang="en-US" altLang="en-US" sz="4400"/>
              <a:t> </a:t>
            </a:r>
            <a:r>
              <a:rPr lang="ar-SA" altLang="en-US" sz="4400"/>
              <a:t>.</a:t>
            </a:r>
            <a:endParaRPr lang="en-US" altLang="en-US" sz="4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2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129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129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129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29600" cy="2736850"/>
          </a:xfrm>
        </p:spPr>
        <p:txBody>
          <a:bodyPr>
            <a:normAutofit/>
          </a:bodyPr>
          <a:lstStyle/>
          <a:p>
            <a:pPr eaLnBrk="1" hangingPunct="1"/>
            <a:r>
              <a:rPr lang="ar-EG" altLang="en-US" sz="7200" smtClean="0"/>
              <a:t>ثانيها</a:t>
            </a:r>
            <a:br>
              <a:rPr lang="ar-EG" altLang="en-US" sz="7200" smtClean="0"/>
            </a:br>
            <a:r>
              <a:rPr lang="ar-EG" altLang="en-US" sz="7200" smtClean="0"/>
              <a:t> </a:t>
            </a:r>
            <a:r>
              <a:rPr lang="ar-SA" altLang="en-US" sz="7200" smtClean="0"/>
              <a:t>ما روعي فيه اعتبار مكان النزول </a:t>
            </a:r>
            <a:r>
              <a:rPr lang="ar-SA" altLang="en-US" sz="5400" smtClean="0"/>
              <a:t> </a:t>
            </a:r>
            <a:endParaRPr lang="en-US" altLang="en-US" sz="5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40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Text Box 2"/>
          <p:cNvSpPr txBox="1">
            <a:spLocks noChangeArrowheads="1"/>
          </p:cNvSpPr>
          <p:nvPr/>
        </p:nvSpPr>
        <p:spPr bwMode="auto">
          <a:xfrm>
            <a:off x="539750" y="692150"/>
            <a:ext cx="8208963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4400">
                <a:solidFill>
                  <a:srgbClr val="0000CC"/>
                </a:solidFill>
              </a:rPr>
              <a:t>وعليه فالمكي :</a:t>
            </a:r>
            <a:r>
              <a:rPr lang="ar-SA" altLang="en-US" sz="4400"/>
              <a:t> </a:t>
            </a:r>
          </a:p>
          <a:p>
            <a:pPr algn="ctr" rtl="1">
              <a:spcBef>
                <a:spcPct val="50000"/>
              </a:spcBef>
            </a:pPr>
            <a:r>
              <a:rPr lang="ar-SA" altLang="en-US" sz="7200"/>
              <a:t>ما نزل بمكة ولو بعد الهجرة</a:t>
            </a:r>
            <a:endParaRPr lang="en-US" altLang="en-US" sz="7200"/>
          </a:p>
        </p:txBody>
      </p:sp>
      <p:sp>
        <p:nvSpPr>
          <p:cNvPr id="215043" name="Text Box 3"/>
          <p:cNvSpPr txBox="1">
            <a:spLocks noChangeArrowheads="1"/>
          </p:cNvSpPr>
          <p:nvPr/>
        </p:nvSpPr>
        <p:spPr bwMode="auto">
          <a:xfrm>
            <a:off x="468313" y="3141663"/>
            <a:ext cx="8208962" cy="2835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ar-SA" altLang="en-US" sz="7200">
                <a:solidFill>
                  <a:srgbClr val="0000CC"/>
                </a:solidFill>
              </a:rPr>
              <a:t>والمدنى</a:t>
            </a:r>
            <a:r>
              <a:rPr lang="ar-SA" altLang="en-US" sz="7200"/>
              <a:t> : </a:t>
            </a:r>
          </a:p>
          <a:p>
            <a:pPr algn="ctr" rtl="1">
              <a:spcBef>
                <a:spcPct val="50000"/>
              </a:spcBef>
            </a:pPr>
            <a:r>
              <a:rPr lang="ar-SA" altLang="en-US" sz="7200"/>
              <a:t>ما نزل بالمدينة </a:t>
            </a:r>
            <a:endParaRPr lang="en-US" altLang="en-US" sz="7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15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2" grpId="0" build="allAtOnce"/>
      <p:bldP spid="21504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2676</Words>
  <Application>Microsoft Office PowerPoint</Application>
  <PresentationFormat>عرض على الشاشة (3:4)‏</PresentationFormat>
  <Paragraphs>130</Paragraphs>
  <Slides>57</Slides>
  <Notes>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57</vt:i4>
      </vt:variant>
    </vt:vector>
  </HeadingPairs>
  <TitlesOfParts>
    <vt:vector size="58" baseType="lpstr">
      <vt:lpstr>تدفق</vt:lpstr>
      <vt:lpstr>السورة والآيات المكية والمدنية</vt:lpstr>
      <vt:lpstr>الشريحة 2</vt:lpstr>
      <vt:lpstr>اصطلاحات العلماء  في تعريف المكي والمدني والمعتبر منها</vt:lpstr>
      <vt:lpstr>الشريحة 4</vt:lpstr>
      <vt:lpstr>أولها  ما روعي فيه اعتبار زمان النزول  </vt:lpstr>
      <vt:lpstr>الشريحة 6</vt:lpstr>
      <vt:lpstr>الشريحة 7</vt:lpstr>
      <vt:lpstr>ثانيها  ما روعي فيه اعتبار مكان النزول  </vt:lpstr>
      <vt:lpstr>الشريحة 9</vt:lpstr>
      <vt:lpstr>ثالثها  ما روعي فيه اعتبار المخاطبين  </vt:lpstr>
      <vt:lpstr>الشريحة 11</vt:lpstr>
      <vt:lpstr>وبالتأمل في هذه الاصطلاحات الثلاثة  نقف على ما يلي : </vt:lpstr>
      <vt:lpstr>الشريحة 13</vt:lpstr>
      <vt:lpstr>الشريحة 14</vt:lpstr>
      <vt:lpstr>الشريحة 15</vt:lpstr>
      <vt:lpstr>وعليه  يتقرر أن أدق الاصطلاحات وأصوبها في تعريف المكي والمدني ما قام على اعتبار زمان النزول ،  فالمكي : ما نزل قبل الهجرة ،  والمدني : ما نزل بعد الهجرة </vt:lpstr>
      <vt:lpstr>الطريق إلى معرفة المكي والمدني ، وضوابط كل منهما</vt:lpstr>
      <vt:lpstr>الشريحة 18</vt:lpstr>
      <vt:lpstr>الشريحة 19</vt:lpstr>
      <vt:lpstr>الشريحة 20</vt:lpstr>
      <vt:lpstr>أرجح الأقوال في تعيين كل من السور المكية والمدنية</vt:lpstr>
      <vt:lpstr>حكى السيوطي رحمه الله تعالى أقوالاً في تعيين السور المكية والسور المدنية ، من أظهرها ما نقله عن أبي الحسن بن الحصار في كتابه "الناسخ والمنسوخ" قال: </vt:lpstr>
      <vt:lpstr>ثم عدّد المختلف فيه والسور المدنية وأشار إلى أن ما عداهما مكي قائلا في آخر هذه الأبيات:</vt:lpstr>
      <vt:lpstr>الشريحة 24</vt:lpstr>
      <vt:lpstr>على أنه ينبغي أن يلاحظ ثلاثة أمور : </vt:lpstr>
      <vt:lpstr>أن القول بأن سورة كذا مكية لا يعنى أن جميع آياتها كذلك بالضرورة ، بل يمكن أن يكون فيها كثير من الآيات المدنية ، والعكس كذلك صحي، ولذلك فإن من الأنواع التي يتدارسها العلماء في مبحث المكي والمدني : الآيات المكية في السور المدنية ، والآيات المدنية في السور المكية .  </vt:lpstr>
      <vt:lpstr>أن الحكم على السورة بأنها مكية أو مدنية إنما يكون باعتبار الأغلب من آياتها</vt:lpstr>
      <vt:lpstr>أن اختلاف العلماء في بعض السور هل هي مكية أو مدنية يمكن أن يفسر بعدّ كل منهم لما يراه من الآيات مكيا أو مدنيا ، وهي محصورة على كل حال والخطْب فيها هيِّنٌ . </vt:lpstr>
      <vt:lpstr>خصائص كل من القرآن المكى والمدنى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  <vt:lpstr>الشريحة 36</vt:lpstr>
      <vt:lpstr>الشريحة 37</vt:lpstr>
      <vt:lpstr>الشريحة 38</vt:lpstr>
      <vt:lpstr>الشريحة 39</vt:lpstr>
      <vt:lpstr>الشريحة 40</vt:lpstr>
      <vt:lpstr>الشريحة 41</vt:lpstr>
      <vt:lpstr>الشريحة 42</vt:lpstr>
      <vt:lpstr>رد شبهة أثيرت حول خصائص كل من القرآن المكي والمدني : </vt:lpstr>
      <vt:lpstr>قال هؤلاء</vt:lpstr>
      <vt:lpstr>الشريحة 45</vt:lpstr>
      <vt:lpstr>أول هذه الوجوه:</vt:lpstr>
      <vt:lpstr>ثانى هذه الوجوه:</vt:lpstr>
      <vt:lpstr>ثالث هذه الوجوه:</vt:lpstr>
      <vt:lpstr>ففى أمر التوحيد:</vt:lpstr>
      <vt:lpstr>وفى أمر النبوة :</vt:lpstr>
      <vt:lpstr>وفى أمر البعث :</vt:lpstr>
      <vt:lpstr>فوائد معرفة المكى والمدنى</vt:lpstr>
      <vt:lpstr>الشريحة 53</vt:lpstr>
      <vt:lpstr>الشريحة 54</vt:lpstr>
      <vt:lpstr>الشريحة 55</vt:lpstr>
      <vt:lpstr>الشريحة 56</vt:lpstr>
      <vt:lpstr>الشريحة 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السورة والآيات المكية والمدنية</dc:title>
  <dc:creator>mabsoot mwaise</dc:creator>
  <cp:lastModifiedBy>mabsoot mwaise</cp:lastModifiedBy>
  <cp:revision>1</cp:revision>
  <dcterms:created xsi:type="dcterms:W3CDTF">2022-04-16T19:41:20Z</dcterms:created>
  <dcterms:modified xsi:type="dcterms:W3CDTF">2022-04-16T19:42:52Z</dcterms:modified>
</cp:coreProperties>
</file>