
<file path=[Content_Types].xml><?xml version="1.0" encoding="utf-8"?>
<Types xmlns="http://schemas.openxmlformats.org/package/2006/content-types">
  <Default ContentType="image/jpeg" Extension="jpg"/>
  <Default ContentType="image/vnd.ms-photo" Extension="wdp"/>
  <Default ContentType="image/gif" Extension="gif"/>
  <Default ContentType="application/xml" Extension="xml"/>
  <Default ContentType="image/png" Extension="png"/>
  <Default ContentType="image/jpeg" Extension="jpeg"/>
  <Default ContentType="application/vnd.openxmlformats-package.relationships+xml" Extension="rels"/>
  <Override ContentType="application/vnd.openxmlformats-officedocument.drawingml.diagramData+xml" PartName="/ppt/diagrams/data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43.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1.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44.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image/gif" PartName="/ppt/media/image51.jpg"/>
  <Override ContentType="application/vnd.openxmlformats-officedocument.presentationml.presentation.main+xml" PartName="/ppt/presentation.xml"/>
  <Override ContentType="application/vnd.ms-office.drawingml.diagramDrawing+xml" PartName="/ppt/diagrams/drawing1.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drawingml.diagramLayout+xml" PartName="/ppt/diagrams/layout1.xml"/>
  <Override ContentType="application/vnd.openxmlformats-officedocument.drawingml.diagramStyle+xml" PartName="/ppt/diagrams/quickStyle1.xml"/>
  <Override ContentType="application/vnd.openxmlformats-officedocument.presentationml.notesMaster+xml" PartName="/ppt/notesMasters/notesMaster1.xml"/>
  <Override ContentType="application/vnd.openxmlformats-officedocument.presentationml.presProps+xml" PartName="/ppt/presProps1.xml"/>
  <Override ContentType="application/vnd.openxmlformats-officedocument.drawingml.diagramColors+xml" PartName="/ppt/diagrams/colors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6858000" cx="9144000"/>
  <p:notesSz cx="6858000" cy="9144000"/>
  <p:defaultTextStyle>
    <a:defPPr lvl="0">
      <a:defRPr lang="ar-JO"/>
    </a:defPPr>
    <a:lvl1pPr defTabSz="914400" eaLnBrk="1" hangingPunct="1" latinLnBrk="0" lvl="0" marL="0" rtl="1" algn="r">
      <a:defRPr kern="1200" sz="1800">
        <a:solidFill>
          <a:schemeClr val="tx1"/>
        </a:solidFill>
        <a:latin typeface="+mn-lt"/>
        <a:ea typeface="+mn-ea"/>
        <a:cs typeface="+mn-cs"/>
      </a:defRPr>
    </a:lvl1pPr>
    <a:lvl2pPr defTabSz="914400" eaLnBrk="1" hangingPunct="1" latinLnBrk="0" lvl="1" marL="457200" rtl="1" algn="r">
      <a:defRPr kern="1200" sz="1800">
        <a:solidFill>
          <a:schemeClr val="tx1"/>
        </a:solidFill>
        <a:latin typeface="+mn-lt"/>
        <a:ea typeface="+mn-ea"/>
        <a:cs typeface="+mn-cs"/>
      </a:defRPr>
    </a:lvl2pPr>
    <a:lvl3pPr defTabSz="914400" eaLnBrk="1" hangingPunct="1" latinLnBrk="0" lvl="2" marL="914400" rtl="1" algn="r">
      <a:defRPr kern="1200" sz="1800">
        <a:solidFill>
          <a:schemeClr val="tx1"/>
        </a:solidFill>
        <a:latin typeface="+mn-lt"/>
        <a:ea typeface="+mn-ea"/>
        <a:cs typeface="+mn-cs"/>
      </a:defRPr>
    </a:lvl3pPr>
    <a:lvl4pPr defTabSz="914400" eaLnBrk="1" hangingPunct="1" latinLnBrk="0" lvl="3" marL="1371600" rtl="1" algn="r">
      <a:defRPr kern="1200" sz="1800">
        <a:solidFill>
          <a:schemeClr val="tx1"/>
        </a:solidFill>
        <a:latin typeface="+mn-lt"/>
        <a:ea typeface="+mn-ea"/>
        <a:cs typeface="+mn-cs"/>
      </a:defRPr>
    </a:lvl4pPr>
    <a:lvl5pPr defTabSz="914400" eaLnBrk="1" hangingPunct="1" latinLnBrk="0" lvl="4" marL="1828800" rtl="1" algn="r">
      <a:defRPr kern="1200" sz="1800">
        <a:solidFill>
          <a:schemeClr val="tx1"/>
        </a:solidFill>
        <a:latin typeface="+mn-lt"/>
        <a:ea typeface="+mn-ea"/>
        <a:cs typeface="+mn-cs"/>
      </a:defRPr>
    </a:lvl5pPr>
    <a:lvl6pPr defTabSz="914400" eaLnBrk="1" hangingPunct="1" latinLnBrk="0" lvl="5" marL="2286000" rtl="1" algn="r">
      <a:defRPr kern="1200" sz="1800">
        <a:solidFill>
          <a:schemeClr val="tx1"/>
        </a:solidFill>
        <a:latin typeface="+mn-lt"/>
        <a:ea typeface="+mn-ea"/>
        <a:cs typeface="+mn-cs"/>
      </a:defRPr>
    </a:lvl6pPr>
    <a:lvl7pPr defTabSz="914400" eaLnBrk="1" hangingPunct="1" latinLnBrk="0" lvl="6" marL="2743200" rtl="1" algn="r">
      <a:defRPr kern="1200" sz="1800">
        <a:solidFill>
          <a:schemeClr val="tx1"/>
        </a:solidFill>
        <a:latin typeface="+mn-lt"/>
        <a:ea typeface="+mn-ea"/>
        <a:cs typeface="+mn-cs"/>
      </a:defRPr>
    </a:lvl7pPr>
    <a:lvl8pPr defTabSz="914400" eaLnBrk="1" hangingPunct="1" latinLnBrk="0" lvl="7" marL="3200400" rtl="1" algn="r">
      <a:defRPr kern="1200" sz="1800">
        <a:solidFill>
          <a:schemeClr val="tx1"/>
        </a:solidFill>
        <a:latin typeface="+mn-lt"/>
        <a:ea typeface="+mn-ea"/>
        <a:cs typeface="+mn-cs"/>
      </a:defRPr>
    </a:lvl8pPr>
    <a:lvl9pPr defTabSz="914400" eaLnBrk="1" hangingPunct="1" latinLnBrk="0" lvl="8" marL="3657600" rtl="1" algn="r">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B31BA6-DEFD-47A5-84F5-1D4EC1644DFA}" type="doc">
      <dgm:prSet loTypeId="urn:microsoft.com/office/officeart/2005/8/layout/radial1" loCatId="cycle" qsTypeId="urn:microsoft.com/office/officeart/2005/8/quickstyle/3d1" qsCatId="3D" csTypeId="urn:microsoft.com/office/officeart/2005/8/colors/colorful5" csCatId="colorful" phldr="1"/>
      <dgm:spPr/>
      <dgm:t>
        <a:bodyPr/>
        <a:lstStyle/>
        <a:p>
          <a:pPr rtl="1"/>
          <a:endParaRPr lang="ar-SA"/>
        </a:p>
      </dgm:t>
    </dgm:pt>
    <dgm:pt modelId="{E011CDE5-E074-4B79-AD24-68753DC4A293}">
      <dgm:prSet phldrT="[نص]" custT="1"/>
      <dgm:spPr/>
      <dgm:t>
        <a:bodyPr/>
        <a:lstStyle/>
        <a:p>
          <a:pPr algn="ctr" rtl="1"/>
          <a:endParaRPr lang="ar-SA" sz="2400" b="1" dirty="0">
            <a:latin typeface="abo2sadam" pitchFamily="2" charset="-78"/>
            <a:cs typeface="abo2sadam" pitchFamily="2" charset="-78"/>
          </a:endParaRPr>
        </a:p>
      </dgm:t>
    </dgm:pt>
    <dgm:pt modelId="{6A8DA345-A07B-4292-9C4E-B4855AB968E7}" type="parTrans" cxnId="{150BD9F7-DDCE-406F-92C6-849C8F77F2A4}">
      <dgm:prSet/>
      <dgm:spPr/>
      <dgm:t>
        <a:bodyPr/>
        <a:lstStyle/>
        <a:p>
          <a:pPr algn="ctr" rtl="1"/>
          <a:endParaRPr lang="ar-SA" sz="2400">
            <a:latin typeface="abo2sadam" pitchFamily="2" charset="-78"/>
            <a:cs typeface="abo2sadam" pitchFamily="2" charset="-78"/>
          </a:endParaRPr>
        </a:p>
      </dgm:t>
    </dgm:pt>
    <dgm:pt modelId="{A55CDC35-43EB-480A-9F47-01034B866E80}" type="sibTrans" cxnId="{150BD9F7-DDCE-406F-92C6-849C8F77F2A4}">
      <dgm:prSet/>
      <dgm:spPr/>
      <dgm:t>
        <a:bodyPr/>
        <a:lstStyle/>
        <a:p>
          <a:pPr algn="ctr" rtl="1"/>
          <a:endParaRPr lang="ar-SA" sz="2400">
            <a:latin typeface="abo2sadam" pitchFamily="2" charset="-78"/>
            <a:cs typeface="abo2sadam" pitchFamily="2" charset="-78"/>
          </a:endParaRPr>
        </a:p>
      </dgm:t>
    </dgm:pt>
    <dgm:pt modelId="{20817F6D-B627-4A49-A0C5-A72BCC70DD9A}">
      <dgm:prSet phldrT="[نص]" custT="1"/>
      <dgm:spPr/>
      <dgm:t>
        <a:bodyPr/>
        <a:lstStyle/>
        <a:p>
          <a:pPr algn="ctr" rtl="1"/>
          <a:endParaRPr lang="ar-SA" sz="2800" dirty="0">
            <a:latin typeface="abo2sadam" pitchFamily="2" charset="-78"/>
            <a:cs typeface="abo2sadam" pitchFamily="2" charset="-78"/>
          </a:endParaRPr>
        </a:p>
      </dgm:t>
    </dgm:pt>
    <dgm:pt modelId="{33ABE564-F02B-4370-B731-7F03324CD371}" type="parTrans" cxnId="{BDF0E7A6-3ADA-4918-86A3-D396AE39040A}">
      <dgm:prSet custT="1"/>
      <dgm:spPr/>
      <dgm:t>
        <a:bodyPr/>
        <a:lstStyle/>
        <a:p>
          <a:pPr algn="ctr" rtl="1"/>
          <a:endParaRPr lang="ar-SA" sz="700">
            <a:latin typeface="abo2sadam" pitchFamily="2" charset="-78"/>
            <a:cs typeface="abo2sadam" pitchFamily="2" charset="-78"/>
          </a:endParaRPr>
        </a:p>
      </dgm:t>
    </dgm:pt>
    <dgm:pt modelId="{A5DFD2DA-F0EC-4B5A-85B5-2E1E7BFD2F28}" type="sibTrans" cxnId="{BDF0E7A6-3ADA-4918-86A3-D396AE39040A}">
      <dgm:prSet/>
      <dgm:spPr/>
      <dgm:t>
        <a:bodyPr/>
        <a:lstStyle/>
        <a:p>
          <a:pPr algn="ctr" rtl="1"/>
          <a:endParaRPr lang="ar-SA" sz="2400">
            <a:latin typeface="abo2sadam" pitchFamily="2" charset="-78"/>
            <a:cs typeface="abo2sadam" pitchFamily="2" charset="-78"/>
          </a:endParaRPr>
        </a:p>
      </dgm:t>
    </dgm:pt>
    <dgm:pt modelId="{2C40DB38-6B8F-4CCE-A530-A016F81F7670}">
      <dgm:prSet phldrT="[نص]" custT="1"/>
      <dgm:spPr/>
      <dgm:t>
        <a:bodyPr/>
        <a:lstStyle/>
        <a:p>
          <a:pPr algn="ctr" rtl="1"/>
          <a:endParaRPr lang="ar-SA" sz="1800" dirty="0">
            <a:latin typeface="abo2sadam" pitchFamily="2" charset="-78"/>
            <a:cs typeface="abo2sadam" pitchFamily="2" charset="-78"/>
          </a:endParaRPr>
        </a:p>
      </dgm:t>
    </dgm:pt>
    <dgm:pt modelId="{8A02FD66-D058-44C2-9BF4-3468DBF25689}" type="parTrans" cxnId="{FC75531E-72CA-402F-A282-3EF20DF0DF1B}">
      <dgm:prSet custT="1"/>
      <dgm:spPr/>
      <dgm:t>
        <a:bodyPr/>
        <a:lstStyle/>
        <a:p>
          <a:pPr algn="ctr" rtl="1"/>
          <a:endParaRPr lang="ar-SA" sz="700">
            <a:latin typeface="abo2sadam" pitchFamily="2" charset="-78"/>
            <a:cs typeface="abo2sadam" pitchFamily="2" charset="-78"/>
          </a:endParaRPr>
        </a:p>
      </dgm:t>
    </dgm:pt>
    <dgm:pt modelId="{F0D8E750-537D-401B-ACB1-6F0EA000107A}" type="sibTrans" cxnId="{FC75531E-72CA-402F-A282-3EF20DF0DF1B}">
      <dgm:prSet/>
      <dgm:spPr/>
      <dgm:t>
        <a:bodyPr/>
        <a:lstStyle/>
        <a:p>
          <a:pPr algn="ctr" rtl="1"/>
          <a:endParaRPr lang="ar-SA" sz="2400">
            <a:latin typeface="abo2sadam" pitchFamily="2" charset="-78"/>
            <a:cs typeface="abo2sadam" pitchFamily="2" charset="-78"/>
          </a:endParaRPr>
        </a:p>
      </dgm:t>
    </dgm:pt>
    <dgm:pt modelId="{10BFF613-36FA-4FBC-BAFD-F1B572EA0E91}">
      <dgm:prSet phldrT="[نص]" custT="1"/>
      <dgm:spPr/>
      <dgm:t>
        <a:bodyPr/>
        <a:lstStyle/>
        <a:p>
          <a:pPr algn="ctr" rtl="1"/>
          <a:endParaRPr lang="ar-SA" sz="1800" dirty="0">
            <a:latin typeface="abo2sadam" pitchFamily="2" charset="-78"/>
            <a:cs typeface="abo2sadam" pitchFamily="2" charset="-78"/>
          </a:endParaRPr>
        </a:p>
      </dgm:t>
    </dgm:pt>
    <dgm:pt modelId="{8380CA94-508E-4CE2-B23E-15C4E423416A}" type="parTrans" cxnId="{6CA316E5-1A19-4159-A1A8-151132EA20EC}">
      <dgm:prSet custT="1"/>
      <dgm:spPr/>
      <dgm:t>
        <a:bodyPr/>
        <a:lstStyle/>
        <a:p>
          <a:pPr algn="ctr" rtl="1"/>
          <a:endParaRPr lang="ar-SA" sz="700">
            <a:latin typeface="abo2sadam" pitchFamily="2" charset="-78"/>
            <a:cs typeface="abo2sadam" pitchFamily="2" charset="-78"/>
          </a:endParaRPr>
        </a:p>
      </dgm:t>
    </dgm:pt>
    <dgm:pt modelId="{2BE1D955-2529-42F7-B005-02DAA418E7D7}" type="sibTrans" cxnId="{6CA316E5-1A19-4159-A1A8-151132EA20EC}">
      <dgm:prSet/>
      <dgm:spPr/>
      <dgm:t>
        <a:bodyPr/>
        <a:lstStyle/>
        <a:p>
          <a:pPr algn="ctr" rtl="1"/>
          <a:endParaRPr lang="ar-SA" sz="2400">
            <a:latin typeface="abo2sadam" pitchFamily="2" charset="-78"/>
            <a:cs typeface="abo2sadam" pitchFamily="2" charset="-78"/>
          </a:endParaRPr>
        </a:p>
      </dgm:t>
    </dgm:pt>
    <dgm:pt modelId="{72869C4B-4677-4933-A5BC-932625B60201}">
      <dgm:prSet phldrT="[نص]" custT="1"/>
      <dgm:spPr/>
      <dgm:t>
        <a:bodyPr/>
        <a:lstStyle/>
        <a:p>
          <a:pPr algn="ctr" rtl="1"/>
          <a:endParaRPr lang="ar-SA" sz="1800" dirty="0">
            <a:latin typeface="abo2sadam" pitchFamily="2" charset="-78"/>
            <a:cs typeface="abo2sadam" pitchFamily="2" charset="-78"/>
          </a:endParaRPr>
        </a:p>
      </dgm:t>
    </dgm:pt>
    <dgm:pt modelId="{3A3A9204-5919-49B3-97B6-47649CBF7FEB}" type="parTrans" cxnId="{C1F7A066-2BA6-4E67-A92E-22D45EE221C2}">
      <dgm:prSet custT="1"/>
      <dgm:spPr/>
      <dgm:t>
        <a:bodyPr/>
        <a:lstStyle/>
        <a:p>
          <a:pPr algn="ctr" rtl="1"/>
          <a:endParaRPr lang="ar-SA" sz="700">
            <a:latin typeface="abo2sadam" pitchFamily="2" charset="-78"/>
            <a:cs typeface="abo2sadam" pitchFamily="2" charset="-78"/>
          </a:endParaRPr>
        </a:p>
      </dgm:t>
    </dgm:pt>
    <dgm:pt modelId="{711A795F-864B-476E-AE1D-FC2CD49E2DA1}" type="sibTrans" cxnId="{C1F7A066-2BA6-4E67-A92E-22D45EE221C2}">
      <dgm:prSet/>
      <dgm:spPr/>
      <dgm:t>
        <a:bodyPr/>
        <a:lstStyle/>
        <a:p>
          <a:pPr algn="ctr" rtl="1"/>
          <a:endParaRPr lang="ar-SA" sz="2400">
            <a:latin typeface="abo2sadam" pitchFamily="2" charset="-78"/>
            <a:cs typeface="abo2sadam" pitchFamily="2" charset="-78"/>
          </a:endParaRPr>
        </a:p>
      </dgm:t>
    </dgm:pt>
    <dgm:pt modelId="{B7BB105E-2D82-428A-BDAD-CFCF0F1F7461}" type="pres">
      <dgm:prSet presAssocID="{C4B31BA6-DEFD-47A5-84F5-1D4EC1644DFA}" presName="cycle" presStyleCnt="0">
        <dgm:presLayoutVars>
          <dgm:chMax val="1"/>
          <dgm:dir/>
          <dgm:animLvl val="ctr"/>
          <dgm:resizeHandles val="exact"/>
        </dgm:presLayoutVars>
      </dgm:prSet>
      <dgm:spPr/>
      <dgm:t>
        <a:bodyPr/>
        <a:lstStyle/>
        <a:p>
          <a:pPr rtl="1"/>
          <a:endParaRPr lang="ar-SA"/>
        </a:p>
      </dgm:t>
    </dgm:pt>
    <dgm:pt modelId="{41F6563D-A41B-4D7F-BE55-8D324F6A5EF6}" type="pres">
      <dgm:prSet presAssocID="{E011CDE5-E074-4B79-AD24-68753DC4A293}" presName="centerShape" presStyleLbl="node0" presStyleIdx="0" presStyleCnt="1" custScaleX="107098" custScaleY="116254" custLinFactNeighborX="720"/>
      <dgm:spPr/>
      <dgm:t>
        <a:bodyPr/>
        <a:lstStyle/>
        <a:p>
          <a:pPr rtl="1"/>
          <a:endParaRPr lang="ar-SA"/>
        </a:p>
      </dgm:t>
    </dgm:pt>
    <dgm:pt modelId="{6F010FE8-CE15-4D1E-8AB3-E608F82747D6}" type="pres">
      <dgm:prSet presAssocID="{33ABE564-F02B-4370-B731-7F03324CD371}" presName="Name9" presStyleLbl="parChTrans1D2" presStyleIdx="0" presStyleCnt="4"/>
      <dgm:spPr/>
      <dgm:t>
        <a:bodyPr/>
        <a:lstStyle/>
        <a:p>
          <a:pPr rtl="1"/>
          <a:endParaRPr lang="ar-SA"/>
        </a:p>
      </dgm:t>
    </dgm:pt>
    <dgm:pt modelId="{74BC91B1-D0C2-4393-9A8A-055B797B5090}" type="pres">
      <dgm:prSet presAssocID="{33ABE564-F02B-4370-B731-7F03324CD371}" presName="connTx" presStyleLbl="parChTrans1D2" presStyleIdx="0" presStyleCnt="4"/>
      <dgm:spPr/>
      <dgm:t>
        <a:bodyPr/>
        <a:lstStyle/>
        <a:p>
          <a:pPr rtl="1"/>
          <a:endParaRPr lang="ar-SA"/>
        </a:p>
      </dgm:t>
    </dgm:pt>
    <dgm:pt modelId="{42E74EA8-778C-4324-8C5C-8E50107A2296}" type="pres">
      <dgm:prSet presAssocID="{20817F6D-B627-4A49-A0C5-A72BCC70DD9A}" presName="node" presStyleLbl="node1" presStyleIdx="0" presStyleCnt="4" custScaleX="123136" custScaleY="123136" custRadScaleRad="113416" custRadScaleInc="-1153">
        <dgm:presLayoutVars>
          <dgm:bulletEnabled val="1"/>
        </dgm:presLayoutVars>
      </dgm:prSet>
      <dgm:spPr/>
      <dgm:t>
        <a:bodyPr/>
        <a:lstStyle/>
        <a:p>
          <a:pPr rtl="1"/>
          <a:endParaRPr lang="ar-SA"/>
        </a:p>
      </dgm:t>
    </dgm:pt>
    <dgm:pt modelId="{210D842C-E749-4001-A949-5EC8CCE29A5D}" type="pres">
      <dgm:prSet presAssocID="{8A02FD66-D058-44C2-9BF4-3468DBF25689}" presName="Name9" presStyleLbl="parChTrans1D2" presStyleIdx="1" presStyleCnt="4"/>
      <dgm:spPr/>
      <dgm:t>
        <a:bodyPr/>
        <a:lstStyle/>
        <a:p>
          <a:pPr rtl="1"/>
          <a:endParaRPr lang="ar-SA"/>
        </a:p>
      </dgm:t>
    </dgm:pt>
    <dgm:pt modelId="{E0B4922A-9C32-4B03-8294-7B7742419D8B}" type="pres">
      <dgm:prSet presAssocID="{8A02FD66-D058-44C2-9BF4-3468DBF25689}" presName="connTx" presStyleLbl="parChTrans1D2" presStyleIdx="1" presStyleCnt="4"/>
      <dgm:spPr/>
      <dgm:t>
        <a:bodyPr/>
        <a:lstStyle/>
        <a:p>
          <a:pPr rtl="1"/>
          <a:endParaRPr lang="ar-SA"/>
        </a:p>
      </dgm:t>
    </dgm:pt>
    <dgm:pt modelId="{42436D0F-8F44-4BFC-BCA1-E159774F8726}" type="pres">
      <dgm:prSet presAssocID="{2C40DB38-6B8F-4CCE-A530-A016F81F7670}" presName="node" presStyleLbl="node1" presStyleIdx="1" presStyleCnt="4" custScaleX="121029" custScaleY="121029">
        <dgm:presLayoutVars>
          <dgm:bulletEnabled val="1"/>
        </dgm:presLayoutVars>
      </dgm:prSet>
      <dgm:spPr/>
      <dgm:t>
        <a:bodyPr/>
        <a:lstStyle/>
        <a:p>
          <a:pPr rtl="1"/>
          <a:endParaRPr lang="ar-SA"/>
        </a:p>
      </dgm:t>
    </dgm:pt>
    <dgm:pt modelId="{584D7A10-C102-4F06-83ED-B59457DC9F09}" type="pres">
      <dgm:prSet presAssocID="{8380CA94-508E-4CE2-B23E-15C4E423416A}" presName="Name9" presStyleLbl="parChTrans1D2" presStyleIdx="2" presStyleCnt="4"/>
      <dgm:spPr/>
      <dgm:t>
        <a:bodyPr/>
        <a:lstStyle/>
        <a:p>
          <a:pPr rtl="1"/>
          <a:endParaRPr lang="ar-SA"/>
        </a:p>
      </dgm:t>
    </dgm:pt>
    <dgm:pt modelId="{D25A2932-3AEE-4525-94EE-0E895AE0F2D3}" type="pres">
      <dgm:prSet presAssocID="{8380CA94-508E-4CE2-B23E-15C4E423416A}" presName="connTx" presStyleLbl="parChTrans1D2" presStyleIdx="2" presStyleCnt="4"/>
      <dgm:spPr/>
      <dgm:t>
        <a:bodyPr/>
        <a:lstStyle/>
        <a:p>
          <a:pPr rtl="1"/>
          <a:endParaRPr lang="ar-SA"/>
        </a:p>
      </dgm:t>
    </dgm:pt>
    <dgm:pt modelId="{ED46C404-1016-4AF8-9196-068E5A8AAE99}" type="pres">
      <dgm:prSet presAssocID="{10BFF613-36FA-4FBC-BAFD-F1B572EA0E91}" presName="node" presStyleLbl="node1" presStyleIdx="2" presStyleCnt="4" custScaleX="120136" custScaleY="122220">
        <dgm:presLayoutVars>
          <dgm:bulletEnabled val="1"/>
        </dgm:presLayoutVars>
      </dgm:prSet>
      <dgm:spPr/>
      <dgm:t>
        <a:bodyPr/>
        <a:lstStyle/>
        <a:p>
          <a:pPr rtl="1"/>
          <a:endParaRPr lang="ar-SA"/>
        </a:p>
      </dgm:t>
    </dgm:pt>
    <dgm:pt modelId="{3683C15C-1C82-4262-9F60-43B36E286F98}" type="pres">
      <dgm:prSet presAssocID="{3A3A9204-5919-49B3-97B6-47649CBF7FEB}" presName="Name9" presStyleLbl="parChTrans1D2" presStyleIdx="3" presStyleCnt="4"/>
      <dgm:spPr/>
      <dgm:t>
        <a:bodyPr/>
        <a:lstStyle/>
        <a:p>
          <a:pPr rtl="1"/>
          <a:endParaRPr lang="ar-SA"/>
        </a:p>
      </dgm:t>
    </dgm:pt>
    <dgm:pt modelId="{0C949499-2A9E-4E4E-A0BF-586A552E9EBB}" type="pres">
      <dgm:prSet presAssocID="{3A3A9204-5919-49B3-97B6-47649CBF7FEB}" presName="connTx" presStyleLbl="parChTrans1D2" presStyleIdx="3" presStyleCnt="4"/>
      <dgm:spPr/>
      <dgm:t>
        <a:bodyPr/>
        <a:lstStyle/>
        <a:p>
          <a:pPr rtl="1"/>
          <a:endParaRPr lang="ar-SA"/>
        </a:p>
      </dgm:t>
    </dgm:pt>
    <dgm:pt modelId="{82A511D0-2934-4B49-89CA-4BA492FAADCF}" type="pres">
      <dgm:prSet presAssocID="{72869C4B-4677-4933-A5BC-932625B60201}" presName="node" presStyleLbl="node1" presStyleIdx="3" presStyleCnt="4" custScaleX="128850" custScaleY="123676" custRadScaleRad="100463" custRadScaleInc="2099">
        <dgm:presLayoutVars>
          <dgm:bulletEnabled val="1"/>
        </dgm:presLayoutVars>
      </dgm:prSet>
      <dgm:spPr/>
      <dgm:t>
        <a:bodyPr/>
        <a:lstStyle/>
        <a:p>
          <a:pPr rtl="1"/>
          <a:endParaRPr lang="ar-SA"/>
        </a:p>
      </dgm:t>
    </dgm:pt>
  </dgm:ptLst>
  <dgm:cxnLst>
    <dgm:cxn modelId="{C1F7A066-2BA6-4E67-A92E-22D45EE221C2}" srcId="{E011CDE5-E074-4B79-AD24-68753DC4A293}" destId="{72869C4B-4677-4933-A5BC-932625B60201}" srcOrd="3" destOrd="0" parTransId="{3A3A9204-5919-49B3-97B6-47649CBF7FEB}" sibTransId="{711A795F-864B-476E-AE1D-FC2CD49E2DA1}"/>
    <dgm:cxn modelId="{929B9017-71D6-475F-B500-403CD7B5F688}" type="presOf" srcId="{E011CDE5-E074-4B79-AD24-68753DC4A293}" destId="{41F6563D-A41B-4D7F-BE55-8D324F6A5EF6}" srcOrd="0" destOrd="0" presId="urn:microsoft.com/office/officeart/2005/8/layout/radial1"/>
    <dgm:cxn modelId="{F5DBC035-D5C8-4374-9056-7130895011FB}" type="presOf" srcId="{C4B31BA6-DEFD-47A5-84F5-1D4EC1644DFA}" destId="{B7BB105E-2D82-428A-BDAD-CFCF0F1F7461}" srcOrd="0" destOrd="0" presId="urn:microsoft.com/office/officeart/2005/8/layout/radial1"/>
    <dgm:cxn modelId="{8AB0B92F-9141-4597-8430-97880FC3F1EC}" type="presOf" srcId="{33ABE564-F02B-4370-B731-7F03324CD371}" destId="{74BC91B1-D0C2-4393-9A8A-055B797B5090}" srcOrd="1" destOrd="0" presId="urn:microsoft.com/office/officeart/2005/8/layout/radial1"/>
    <dgm:cxn modelId="{F9FAA580-363E-4411-A716-77339E285F6A}" type="presOf" srcId="{8A02FD66-D058-44C2-9BF4-3468DBF25689}" destId="{210D842C-E749-4001-A949-5EC8CCE29A5D}" srcOrd="0" destOrd="0" presId="urn:microsoft.com/office/officeart/2005/8/layout/radial1"/>
    <dgm:cxn modelId="{D7FAEC29-BB1A-435A-ABE0-E2B042EBAABD}" type="presOf" srcId="{8380CA94-508E-4CE2-B23E-15C4E423416A}" destId="{D25A2932-3AEE-4525-94EE-0E895AE0F2D3}" srcOrd="1" destOrd="0" presId="urn:microsoft.com/office/officeart/2005/8/layout/radial1"/>
    <dgm:cxn modelId="{101D96C2-597E-4106-A3DE-2CDCADAAA101}" type="presOf" srcId="{33ABE564-F02B-4370-B731-7F03324CD371}" destId="{6F010FE8-CE15-4D1E-8AB3-E608F82747D6}" srcOrd="0" destOrd="0" presId="urn:microsoft.com/office/officeart/2005/8/layout/radial1"/>
    <dgm:cxn modelId="{BDF0E7A6-3ADA-4918-86A3-D396AE39040A}" srcId="{E011CDE5-E074-4B79-AD24-68753DC4A293}" destId="{20817F6D-B627-4A49-A0C5-A72BCC70DD9A}" srcOrd="0" destOrd="0" parTransId="{33ABE564-F02B-4370-B731-7F03324CD371}" sibTransId="{A5DFD2DA-F0EC-4B5A-85B5-2E1E7BFD2F28}"/>
    <dgm:cxn modelId="{6CA316E5-1A19-4159-A1A8-151132EA20EC}" srcId="{E011CDE5-E074-4B79-AD24-68753DC4A293}" destId="{10BFF613-36FA-4FBC-BAFD-F1B572EA0E91}" srcOrd="2" destOrd="0" parTransId="{8380CA94-508E-4CE2-B23E-15C4E423416A}" sibTransId="{2BE1D955-2529-42F7-B005-02DAA418E7D7}"/>
    <dgm:cxn modelId="{B75FC06D-7EBB-4BDB-98BA-73E16BBD2C61}" type="presOf" srcId="{3A3A9204-5919-49B3-97B6-47649CBF7FEB}" destId="{3683C15C-1C82-4262-9F60-43B36E286F98}" srcOrd="0" destOrd="0" presId="urn:microsoft.com/office/officeart/2005/8/layout/radial1"/>
    <dgm:cxn modelId="{6EDEC6C0-4C3C-438D-A91B-54C48939F00A}" type="presOf" srcId="{20817F6D-B627-4A49-A0C5-A72BCC70DD9A}" destId="{42E74EA8-778C-4324-8C5C-8E50107A2296}" srcOrd="0" destOrd="0" presId="urn:microsoft.com/office/officeart/2005/8/layout/radial1"/>
    <dgm:cxn modelId="{C7FD7971-9AF5-49CF-8962-4AEE52773605}" type="presOf" srcId="{2C40DB38-6B8F-4CCE-A530-A016F81F7670}" destId="{42436D0F-8F44-4BFC-BCA1-E159774F8726}" srcOrd="0" destOrd="0" presId="urn:microsoft.com/office/officeart/2005/8/layout/radial1"/>
    <dgm:cxn modelId="{21A5EA0B-BA78-4B95-AEB4-15AF657CC6DC}" type="presOf" srcId="{10BFF613-36FA-4FBC-BAFD-F1B572EA0E91}" destId="{ED46C404-1016-4AF8-9196-068E5A8AAE99}" srcOrd="0" destOrd="0" presId="urn:microsoft.com/office/officeart/2005/8/layout/radial1"/>
    <dgm:cxn modelId="{78489D9A-8A84-4E18-8A85-9C9F49D18160}" type="presOf" srcId="{3A3A9204-5919-49B3-97B6-47649CBF7FEB}" destId="{0C949499-2A9E-4E4E-A0BF-586A552E9EBB}" srcOrd="1" destOrd="0" presId="urn:microsoft.com/office/officeart/2005/8/layout/radial1"/>
    <dgm:cxn modelId="{E18344EF-92D8-4A47-912B-A3D63D17AE10}" type="presOf" srcId="{8380CA94-508E-4CE2-B23E-15C4E423416A}" destId="{584D7A10-C102-4F06-83ED-B59457DC9F09}" srcOrd="0" destOrd="0" presId="urn:microsoft.com/office/officeart/2005/8/layout/radial1"/>
    <dgm:cxn modelId="{37CC172E-2DAB-499A-B100-54EFAD7B7C31}" type="presOf" srcId="{72869C4B-4677-4933-A5BC-932625B60201}" destId="{82A511D0-2934-4B49-89CA-4BA492FAADCF}" srcOrd="0" destOrd="0" presId="urn:microsoft.com/office/officeart/2005/8/layout/radial1"/>
    <dgm:cxn modelId="{150BD9F7-DDCE-406F-92C6-849C8F77F2A4}" srcId="{C4B31BA6-DEFD-47A5-84F5-1D4EC1644DFA}" destId="{E011CDE5-E074-4B79-AD24-68753DC4A293}" srcOrd="0" destOrd="0" parTransId="{6A8DA345-A07B-4292-9C4E-B4855AB968E7}" sibTransId="{A55CDC35-43EB-480A-9F47-01034B866E80}"/>
    <dgm:cxn modelId="{FC75531E-72CA-402F-A282-3EF20DF0DF1B}" srcId="{E011CDE5-E074-4B79-AD24-68753DC4A293}" destId="{2C40DB38-6B8F-4CCE-A530-A016F81F7670}" srcOrd="1" destOrd="0" parTransId="{8A02FD66-D058-44C2-9BF4-3468DBF25689}" sibTransId="{F0D8E750-537D-401B-ACB1-6F0EA000107A}"/>
    <dgm:cxn modelId="{3CF0E133-1EEB-4043-836A-58A402306C4F}" type="presOf" srcId="{8A02FD66-D058-44C2-9BF4-3468DBF25689}" destId="{E0B4922A-9C32-4B03-8294-7B7742419D8B}" srcOrd="1" destOrd="0" presId="urn:microsoft.com/office/officeart/2005/8/layout/radial1"/>
    <dgm:cxn modelId="{CE46B579-CFB9-4DD5-8B3D-AD6715A873F5}" type="presParOf" srcId="{B7BB105E-2D82-428A-BDAD-CFCF0F1F7461}" destId="{41F6563D-A41B-4D7F-BE55-8D324F6A5EF6}" srcOrd="0" destOrd="0" presId="urn:microsoft.com/office/officeart/2005/8/layout/radial1"/>
    <dgm:cxn modelId="{3BF0EA3B-4B5A-40F2-9CEE-C6D955311E24}" type="presParOf" srcId="{B7BB105E-2D82-428A-BDAD-CFCF0F1F7461}" destId="{6F010FE8-CE15-4D1E-8AB3-E608F82747D6}" srcOrd="1" destOrd="0" presId="urn:microsoft.com/office/officeart/2005/8/layout/radial1"/>
    <dgm:cxn modelId="{0008A656-46AE-4901-8FD8-313F2FD14DCD}" type="presParOf" srcId="{6F010FE8-CE15-4D1E-8AB3-E608F82747D6}" destId="{74BC91B1-D0C2-4393-9A8A-055B797B5090}" srcOrd="0" destOrd="0" presId="urn:microsoft.com/office/officeart/2005/8/layout/radial1"/>
    <dgm:cxn modelId="{9AB59358-0124-4FFD-AC7F-55B34BB6B524}" type="presParOf" srcId="{B7BB105E-2D82-428A-BDAD-CFCF0F1F7461}" destId="{42E74EA8-778C-4324-8C5C-8E50107A2296}" srcOrd="2" destOrd="0" presId="urn:microsoft.com/office/officeart/2005/8/layout/radial1"/>
    <dgm:cxn modelId="{9813B278-D02E-4150-A772-1AB6E824413F}" type="presParOf" srcId="{B7BB105E-2D82-428A-BDAD-CFCF0F1F7461}" destId="{210D842C-E749-4001-A949-5EC8CCE29A5D}" srcOrd="3" destOrd="0" presId="urn:microsoft.com/office/officeart/2005/8/layout/radial1"/>
    <dgm:cxn modelId="{FCE63C8A-B676-4E20-8097-0325728A324C}" type="presParOf" srcId="{210D842C-E749-4001-A949-5EC8CCE29A5D}" destId="{E0B4922A-9C32-4B03-8294-7B7742419D8B}" srcOrd="0" destOrd="0" presId="urn:microsoft.com/office/officeart/2005/8/layout/radial1"/>
    <dgm:cxn modelId="{7B1CE0DF-C17F-4B52-BA4A-604314109473}" type="presParOf" srcId="{B7BB105E-2D82-428A-BDAD-CFCF0F1F7461}" destId="{42436D0F-8F44-4BFC-BCA1-E159774F8726}" srcOrd="4" destOrd="0" presId="urn:microsoft.com/office/officeart/2005/8/layout/radial1"/>
    <dgm:cxn modelId="{9927577A-AE5C-4B65-BB0F-030EA46738D1}" type="presParOf" srcId="{B7BB105E-2D82-428A-BDAD-CFCF0F1F7461}" destId="{584D7A10-C102-4F06-83ED-B59457DC9F09}" srcOrd="5" destOrd="0" presId="urn:microsoft.com/office/officeart/2005/8/layout/radial1"/>
    <dgm:cxn modelId="{822AF0AF-06B9-4BB5-8283-5CF2D836EDA6}" type="presParOf" srcId="{584D7A10-C102-4F06-83ED-B59457DC9F09}" destId="{D25A2932-3AEE-4525-94EE-0E895AE0F2D3}" srcOrd="0" destOrd="0" presId="urn:microsoft.com/office/officeart/2005/8/layout/radial1"/>
    <dgm:cxn modelId="{EA1B43FE-7377-4D98-B74B-19482FC76375}" type="presParOf" srcId="{B7BB105E-2D82-428A-BDAD-CFCF0F1F7461}" destId="{ED46C404-1016-4AF8-9196-068E5A8AAE99}" srcOrd="6" destOrd="0" presId="urn:microsoft.com/office/officeart/2005/8/layout/radial1"/>
    <dgm:cxn modelId="{6C6089EC-A4A9-4FEB-9EDD-6CEDA695B8F8}" type="presParOf" srcId="{B7BB105E-2D82-428A-BDAD-CFCF0F1F7461}" destId="{3683C15C-1C82-4262-9F60-43B36E286F98}" srcOrd="7" destOrd="0" presId="urn:microsoft.com/office/officeart/2005/8/layout/radial1"/>
    <dgm:cxn modelId="{3390A0A2-0E17-4C26-969A-EE35D9C711FE}" type="presParOf" srcId="{3683C15C-1C82-4262-9F60-43B36E286F98}" destId="{0C949499-2A9E-4E4E-A0BF-586A552E9EBB}" srcOrd="0" destOrd="0" presId="urn:microsoft.com/office/officeart/2005/8/layout/radial1"/>
    <dgm:cxn modelId="{50A5B229-9755-4776-8591-D40377F035D0}" type="presParOf" srcId="{B7BB105E-2D82-428A-BDAD-CFCF0F1F7461}" destId="{82A511D0-2934-4B49-89CA-4BA492FAADCF}"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JO"/>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835EAFC-9735-4842-8CC4-96AA61D9F61A}" type="datetimeFigureOut">
              <a:rPr lang="ar-JO" smtClean="0"/>
              <a:pPr/>
              <a:t>01/07/1443</a:t>
            </a:fld>
            <a:endParaRPr lang="ar-JO"/>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JO"/>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JO"/>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B13040B-ECF4-4C88-96BD-9F27677D72D5}" type="slidenum">
              <a:rPr lang="ar-JO" smtClean="0"/>
              <a:pPr/>
              <a:t>‹#›</a:t>
            </a:fld>
            <a:endParaRPr lang="ar-JO"/>
          </a:p>
        </p:txBody>
      </p:sp>
    </p:spTree>
    <p:extLst>
      <p:ext uri="{BB962C8B-B14F-4D97-AF65-F5344CB8AC3E}">
        <p14:creationId xmlns:p14="http://schemas.microsoft.com/office/powerpoint/2010/main" val="308831061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6</a:t>
            </a:fld>
            <a:endParaRPr lang="ar-JO"/>
          </a:p>
        </p:txBody>
      </p:sp>
    </p:spTree>
    <p:extLst>
      <p:ext uri="{BB962C8B-B14F-4D97-AF65-F5344CB8AC3E}">
        <p14:creationId xmlns:p14="http://schemas.microsoft.com/office/powerpoint/2010/main" val="2831595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24</a:t>
            </a:fld>
            <a:endParaRPr lang="ar-JO"/>
          </a:p>
        </p:txBody>
      </p:sp>
    </p:spTree>
    <p:extLst>
      <p:ext uri="{BB962C8B-B14F-4D97-AF65-F5344CB8AC3E}">
        <p14:creationId xmlns:p14="http://schemas.microsoft.com/office/powerpoint/2010/main" val="3194399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28</a:t>
            </a:fld>
            <a:endParaRPr lang="ar-JO"/>
          </a:p>
        </p:txBody>
      </p:sp>
    </p:spTree>
    <p:extLst>
      <p:ext uri="{BB962C8B-B14F-4D97-AF65-F5344CB8AC3E}">
        <p14:creationId xmlns:p14="http://schemas.microsoft.com/office/powerpoint/2010/main" val="4065313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30</a:t>
            </a:fld>
            <a:endParaRPr lang="ar-JO"/>
          </a:p>
        </p:txBody>
      </p:sp>
    </p:spTree>
    <p:extLst>
      <p:ext uri="{BB962C8B-B14F-4D97-AF65-F5344CB8AC3E}">
        <p14:creationId xmlns:p14="http://schemas.microsoft.com/office/powerpoint/2010/main" val="406531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31</a:t>
            </a:fld>
            <a:endParaRPr lang="ar-JO"/>
          </a:p>
        </p:txBody>
      </p:sp>
    </p:spTree>
    <p:extLst>
      <p:ext uri="{BB962C8B-B14F-4D97-AF65-F5344CB8AC3E}">
        <p14:creationId xmlns:p14="http://schemas.microsoft.com/office/powerpoint/2010/main" val="4065313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32</a:t>
            </a:fld>
            <a:endParaRPr lang="ar-JO"/>
          </a:p>
        </p:txBody>
      </p:sp>
    </p:spTree>
    <p:extLst>
      <p:ext uri="{BB962C8B-B14F-4D97-AF65-F5344CB8AC3E}">
        <p14:creationId xmlns:p14="http://schemas.microsoft.com/office/powerpoint/2010/main" val="4065313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B13040B-ECF4-4C88-96BD-9F27677D72D5}" type="slidenum">
              <a:rPr lang="ar-JO" smtClean="0"/>
              <a:pPr/>
              <a:t>33</a:t>
            </a:fld>
            <a:endParaRPr lang="ar-JO"/>
          </a:p>
        </p:txBody>
      </p:sp>
    </p:spTree>
    <p:extLst>
      <p:ext uri="{BB962C8B-B14F-4D97-AF65-F5344CB8AC3E}">
        <p14:creationId xmlns:p14="http://schemas.microsoft.com/office/powerpoint/2010/main" val="406531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JO"/>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JO"/>
          </a:p>
        </p:txBody>
      </p:sp>
      <p:sp>
        <p:nvSpPr>
          <p:cNvPr id="4" name="عنصر نائب للتاريخ 3"/>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تاريخ 4"/>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7" name="عنصر نائب للتاريخ 6"/>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8" name="عنصر نائب للتذييل 7"/>
          <p:cNvSpPr>
            <a:spLocks noGrp="1"/>
          </p:cNvSpPr>
          <p:nvPr>
            <p:ph type="ftr" sz="quarter" idx="11"/>
          </p:nvPr>
        </p:nvSpPr>
        <p:spPr/>
        <p:txBody>
          <a:bodyPr/>
          <a:lstStyle/>
          <a:p>
            <a:endParaRPr lang="ar-JO"/>
          </a:p>
        </p:txBody>
      </p:sp>
      <p:sp>
        <p:nvSpPr>
          <p:cNvPr id="9" name="عنصر نائب لرقم الشريحة 8"/>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تاريخ 2"/>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4" name="عنصر نائب للتذييل 3"/>
          <p:cNvSpPr>
            <a:spLocks noGrp="1"/>
          </p:cNvSpPr>
          <p:nvPr>
            <p:ph type="ftr" sz="quarter" idx="11"/>
          </p:nvPr>
        </p:nvSpPr>
        <p:spPr/>
        <p:txBody>
          <a:bodyPr/>
          <a:lstStyle/>
          <a:p>
            <a:endParaRPr lang="ar-JO"/>
          </a:p>
        </p:txBody>
      </p:sp>
      <p:sp>
        <p:nvSpPr>
          <p:cNvPr id="5" name="عنصر نائب لرقم الشريحة 4"/>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3" name="عنصر نائب للتذييل 2"/>
          <p:cNvSpPr>
            <a:spLocks noGrp="1"/>
          </p:cNvSpPr>
          <p:nvPr>
            <p:ph type="ftr" sz="quarter" idx="11"/>
          </p:nvPr>
        </p:nvSpPr>
        <p:spPr/>
        <p:txBody>
          <a:bodyPr/>
          <a:lstStyle/>
          <a:p>
            <a:endParaRPr lang="ar-JO"/>
          </a:p>
        </p:txBody>
      </p:sp>
      <p:sp>
        <p:nvSpPr>
          <p:cNvPr id="4" name="عنصر نائب لرقم الشريحة 3"/>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9D4BAF53-4763-4780-8314-7E54BF754E39}"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153E93D-BE82-48B1-9F76-93B5AE07008C}" type="datetimeFigureOut">
              <a:rPr lang="ar-JO" smtClean="0"/>
              <a:pPr/>
              <a:t>01/07/1443</a:t>
            </a:fld>
            <a:endParaRPr lang="ar-JO"/>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D4BAF53-4763-4780-8314-7E54BF754E39}"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44.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slide" Target="slide21.xml"/><Relationship Id="rId12" Type="http://schemas.openxmlformats.org/officeDocument/2006/relationships/slide" Target="slide22.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slide" Target="slide9.xml"/><Relationship Id="rId11" Type="http://schemas.openxmlformats.org/officeDocument/2006/relationships/image" Target="../media/image10.png"/><Relationship Id="rId5" Type="http://schemas.openxmlformats.org/officeDocument/2006/relationships/slide" Target="slide8.xml"/><Relationship Id="rId10" Type="http://schemas.openxmlformats.org/officeDocument/2006/relationships/slide" Target="slide24.xml"/><Relationship Id="rId4" Type="http://schemas.microsoft.com/office/2007/relationships/hdphoto" Target="../media/hdphoto3.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slide" Target="slide7.xml"/><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1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slide" Target="slide7.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slide" Target="slide7.xml"/></Relationships>
</file>

<file path=ppt/slides/_rels/slide2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85" y="0"/>
            <a:ext cx="9144000" cy="6858000"/>
          </a:xfrm>
          <a:prstGeom prst="rect">
            <a:avLst/>
          </a:prstGeom>
        </p:spPr>
      </p:pic>
      <p:sp>
        <p:nvSpPr>
          <p:cNvPr id="3" name="مستطيل 2"/>
          <p:cNvSpPr/>
          <p:nvPr/>
        </p:nvSpPr>
        <p:spPr>
          <a:xfrm>
            <a:off x="1619672" y="980728"/>
            <a:ext cx="6480720" cy="43396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13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شبكات الحاسوب</a:t>
            </a:r>
            <a:endParaRPr lang="ar-SA" sz="13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4" name="Rectangle 3"/>
          <p:cNvSpPr/>
          <p:nvPr/>
        </p:nvSpPr>
        <p:spPr>
          <a:xfrm>
            <a:off x="0" y="0"/>
            <a:ext cx="2677335" cy="1323439"/>
          </a:xfrm>
          <a:prstGeom prst="rect">
            <a:avLst/>
          </a:prstGeom>
          <a:noFill/>
        </p:spPr>
        <p:txBody>
          <a:bodyPr wrap="none" lIns="91440" tIns="45720" rIns="91440" bIns="45720">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JO" sz="4000" b="1" cap="none" spc="0" dirty="0" smtClean="0">
                <a:ln w="10160">
                  <a:solidFill>
                    <a:schemeClr val="accent5"/>
                  </a:solidFill>
                  <a:prstDash val="solid"/>
                </a:ln>
                <a:solidFill>
                  <a:srgbClr val="002060"/>
                </a:solidFill>
                <a:effectLst>
                  <a:outerShdw blurRad="38100" dist="22860" dir="5400000" algn="tl" rotWithShape="0">
                    <a:srgbClr val="000000">
                      <a:alpha val="30000"/>
                    </a:srgbClr>
                  </a:outerShdw>
                </a:effectLst>
              </a:rPr>
              <a:t>إعداد :</a:t>
            </a:r>
          </a:p>
          <a:p>
            <a:pPr algn="ctr"/>
            <a:r>
              <a:rPr lang="ar-JO" sz="4000" b="1" cap="none" spc="0" dirty="0" smtClean="0">
                <a:ln w="10160">
                  <a:solidFill>
                    <a:schemeClr val="accent5"/>
                  </a:solidFill>
                  <a:prstDash val="solid"/>
                </a:ln>
                <a:solidFill>
                  <a:srgbClr val="002060"/>
                </a:solidFill>
                <a:effectLst>
                  <a:outerShdw blurRad="38100" dist="22860" dir="5400000" algn="tl" rotWithShape="0">
                    <a:srgbClr val="000000">
                      <a:alpha val="30000"/>
                    </a:srgbClr>
                  </a:outerShdw>
                </a:effectLst>
              </a:rPr>
              <a:t> هدى النشواتي</a:t>
            </a:r>
            <a:endParaRPr lang="en-US" sz="4000" b="1" cap="none" spc="0" dirty="0">
              <a:ln w="10160">
                <a:solidFill>
                  <a:schemeClr val="accent5"/>
                </a:solidFill>
                <a:prstDash val="solid"/>
              </a:ln>
              <a:solidFill>
                <a:srgbClr val="002060"/>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306577252"/>
      </p:ext>
    </p:extLst>
  </p:cSld>
  <p:clrMapOvr>
    <a:masterClrMapping/>
  </p:clrMapOvr>
  <mc:AlternateContent xmlns:mc="http://schemas.openxmlformats.org/markup-compatibility/2006" xmlns:p14="http://schemas.microsoft.com/office/powerpoint/2010/main">
    <mc:Choice Requires="p14">
      <p:transition spd="slow" p14:dur="3900">
        <p14:glitter dir="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one\Desktop\صور لعرض التخرج\1245464.png"/>
          <p:cNvPicPr>
            <a:picLocks noChangeAspect="1" noChangeArrowheads="1"/>
          </p:cNvPicPr>
          <p:nvPr/>
        </p:nvPicPr>
        <p:blipFill>
          <a:blip r:embed="rId2"/>
          <a:srcRect l="1239" t="690" r="44883" b="1839"/>
          <a:stretch>
            <a:fillRect/>
          </a:stretch>
        </p:blipFill>
        <p:spPr bwMode="auto">
          <a:xfrm>
            <a:off x="0" y="0"/>
            <a:ext cx="3428992" cy="6858000"/>
          </a:xfrm>
          <a:prstGeom prst="rect">
            <a:avLst/>
          </a:prstGeom>
          <a:noFill/>
        </p:spPr>
      </p:pic>
      <p:sp>
        <p:nvSpPr>
          <p:cNvPr id="4" name="مستطيل مستدير الزوايا 3"/>
          <p:cNvSpPr/>
          <p:nvPr/>
        </p:nvSpPr>
        <p:spPr>
          <a:xfrm>
            <a:off x="2857488" y="481802"/>
            <a:ext cx="5929354" cy="642942"/>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buFont typeface="Arial" pitchFamily="34" charset="0"/>
              <a:buChar char="•"/>
            </a:pPr>
            <a:r>
              <a:rPr lang="en-US" sz="4000" dirty="0" smtClean="0">
                <a:solidFill>
                  <a:schemeClr val="tx1"/>
                </a:solidFill>
              </a:rPr>
              <a:t> </a:t>
            </a:r>
            <a:r>
              <a:rPr lang="ar-JO" sz="4000" dirty="0" smtClean="0">
                <a:solidFill>
                  <a:schemeClr val="tx1"/>
                </a:solidFill>
              </a:rPr>
              <a:t>ظهور الشبكات</a:t>
            </a:r>
          </a:p>
        </p:txBody>
      </p:sp>
      <p:sp>
        <p:nvSpPr>
          <p:cNvPr id="5" name="مستطيل مستدير الزوايا 4"/>
          <p:cNvSpPr/>
          <p:nvPr/>
        </p:nvSpPr>
        <p:spPr>
          <a:xfrm>
            <a:off x="2857488" y="1442986"/>
            <a:ext cx="5929354" cy="642942"/>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buFont typeface="Arial" pitchFamily="34" charset="0"/>
              <a:buChar char="•"/>
            </a:pPr>
            <a:r>
              <a:rPr lang="en-US" sz="4000" dirty="0" smtClean="0">
                <a:solidFill>
                  <a:schemeClr val="tx1"/>
                </a:solidFill>
              </a:rPr>
              <a:t> </a:t>
            </a:r>
            <a:r>
              <a:rPr lang="ar-JO" sz="4000" dirty="0" smtClean="0">
                <a:solidFill>
                  <a:schemeClr val="tx1"/>
                </a:solidFill>
              </a:rPr>
              <a:t>تعريف شبكة الحاسوب</a:t>
            </a:r>
          </a:p>
        </p:txBody>
      </p:sp>
      <p:sp>
        <p:nvSpPr>
          <p:cNvPr id="6" name="مستطيل مستدير الزوايا 5"/>
          <p:cNvSpPr/>
          <p:nvPr/>
        </p:nvSpPr>
        <p:spPr>
          <a:xfrm>
            <a:off x="2857488" y="2516836"/>
            <a:ext cx="5929354" cy="642942"/>
          </a:xfrm>
          <a:prstGeom prst="roundRect">
            <a:avLst/>
          </a:prstGeom>
        </p:spPr>
        <p:style>
          <a:lnRef idx="2">
            <a:schemeClr val="accent4"/>
          </a:lnRef>
          <a:fillRef idx="1">
            <a:schemeClr val="lt1"/>
          </a:fillRef>
          <a:effectRef idx="0">
            <a:schemeClr val="accent4"/>
          </a:effectRef>
          <a:fontRef idx="minor">
            <a:schemeClr val="dk1"/>
          </a:fontRef>
        </p:style>
        <p:txBody>
          <a:bodyPr rtlCol="1" anchor="ctr"/>
          <a:lstStyle/>
          <a:p>
            <a:pPr>
              <a:buFont typeface="Arial" pitchFamily="34" charset="0"/>
              <a:buChar char="•"/>
            </a:pPr>
            <a:r>
              <a:rPr lang="en-US" sz="4000" dirty="0" smtClean="0">
                <a:solidFill>
                  <a:schemeClr val="tx1"/>
                </a:solidFill>
              </a:rPr>
              <a:t> </a:t>
            </a:r>
            <a:r>
              <a:rPr lang="ar-JO" sz="4000" dirty="0" smtClean="0">
                <a:solidFill>
                  <a:schemeClr val="tx1"/>
                </a:solidFill>
              </a:rPr>
              <a:t>فوائد شبكة الحاسوب</a:t>
            </a:r>
          </a:p>
        </p:txBody>
      </p:sp>
      <p:sp>
        <p:nvSpPr>
          <p:cNvPr id="7" name="مستطيل مستدير الزوايا 6"/>
          <p:cNvSpPr/>
          <p:nvPr/>
        </p:nvSpPr>
        <p:spPr>
          <a:xfrm>
            <a:off x="2857488" y="3518678"/>
            <a:ext cx="5929354" cy="642942"/>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buFont typeface="Arial" pitchFamily="34" charset="0"/>
              <a:buChar char="•"/>
            </a:pPr>
            <a:r>
              <a:rPr lang="en-US" sz="4000" dirty="0" smtClean="0">
                <a:solidFill>
                  <a:schemeClr val="tx1"/>
                </a:solidFill>
              </a:rPr>
              <a:t> </a:t>
            </a:r>
            <a:r>
              <a:rPr lang="ar-JO" sz="4000" dirty="0" smtClean="0">
                <a:solidFill>
                  <a:schemeClr val="tx1"/>
                </a:solidFill>
              </a:rPr>
              <a:t>تعريف التراسل</a:t>
            </a:r>
          </a:p>
        </p:txBody>
      </p:sp>
      <p:sp>
        <p:nvSpPr>
          <p:cNvPr id="8" name="مستطيل مستدير الزوايا 7"/>
          <p:cNvSpPr/>
          <p:nvPr/>
        </p:nvSpPr>
        <p:spPr>
          <a:xfrm>
            <a:off x="2857488" y="4520520"/>
            <a:ext cx="5929354" cy="642942"/>
          </a:xfrm>
          <a:prstGeom prst="roundRect">
            <a:avLst/>
          </a:prstGeom>
        </p:spPr>
        <p:style>
          <a:lnRef idx="2">
            <a:schemeClr val="accent5"/>
          </a:lnRef>
          <a:fillRef idx="1">
            <a:schemeClr val="lt1"/>
          </a:fillRef>
          <a:effectRef idx="0">
            <a:schemeClr val="accent5"/>
          </a:effectRef>
          <a:fontRef idx="minor">
            <a:schemeClr val="dk1"/>
          </a:fontRef>
        </p:style>
        <p:txBody>
          <a:bodyPr rtlCol="1" anchor="ctr"/>
          <a:lstStyle/>
          <a:p>
            <a:pPr>
              <a:buFont typeface="Arial" pitchFamily="34" charset="0"/>
              <a:buChar char="•"/>
            </a:pPr>
            <a:r>
              <a:rPr lang="en-US" sz="4000" dirty="0" smtClean="0">
                <a:solidFill>
                  <a:schemeClr val="tx1"/>
                </a:solidFill>
              </a:rPr>
              <a:t> </a:t>
            </a:r>
            <a:r>
              <a:rPr lang="ar-JO" sz="4000" dirty="0" smtClean="0">
                <a:solidFill>
                  <a:schemeClr val="tx1"/>
                </a:solidFill>
              </a:rPr>
              <a:t>عناصر التراسل</a:t>
            </a:r>
          </a:p>
        </p:txBody>
      </p:sp>
      <p:sp>
        <p:nvSpPr>
          <p:cNvPr id="9" name="مستطيل مستدير الزوايا 8"/>
          <p:cNvSpPr/>
          <p:nvPr/>
        </p:nvSpPr>
        <p:spPr>
          <a:xfrm>
            <a:off x="2857488" y="5517232"/>
            <a:ext cx="5929354" cy="642942"/>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lvl="0">
              <a:buFont typeface="Arial" pitchFamily="34" charset="0"/>
              <a:buChar char="•"/>
            </a:pPr>
            <a:r>
              <a:rPr lang="en-US" sz="3800" dirty="0" smtClean="0">
                <a:solidFill>
                  <a:prstClr val="black"/>
                </a:solidFill>
              </a:rPr>
              <a:t> </a:t>
            </a:r>
            <a:r>
              <a:rPr lang="ar-JO" sz="3800" dirty="0" smtClean="0">
                <a:solidFill>
                  <a:prstClr val="black"/>
                </a:solidFill>
              </a:rPr>
              <a:t>مكونات شبكة الحاسوب</a:t>
            </a:r>
            <a:endParaRPr lang="ar-SA" sz="3800" dirty="0" smtClean="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p:nvPr/>
        </p:nvPicPr>
        <p:blipFill>
          <a:blip r:embed="rId2">
            <a:extLst>
              <a:ext uri="{28A0092B-C50C-407E-A947-70E740481C1C}">
                <a14:useLocalDpi xmlns:a14="http://schemas.microsoft.com/office/drawing/2010/main" val="0"/>
              </a:ext>
            </a:extLst>
          </a:blip>
          <a:stretch>
            <a:fillRect/>
          </a:stretch>
        </p:blipFill>
        <p:spPr>
          <a:xfrm>
            <a:off x="251520" y="3140968"/>
            <a:ext cx="3096344" cy="3573016"/>
          </a:xfrm>
          <a:prstGeom prst="rect">
            <a:avLst/>
          </a:prstGeom>
          <a:noFill/>
          <a:ln>
            <a:noFill/>
          </a:ln>
        </p:spPr>
      </p:pic>
      <p:sp>
        <p:nvSpPr>
          <p:cNvPr id="6" name="مستطيل 5"/>
          <p:cNvSpPr/>
          <p:nvPr/>
        </p:nvSpPr>
        <p:spPr>
          <a:xfrm>
            <a:off x="467544" y="188640"/>
            <a:ext cx="8352928"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7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كيف تطورت الشبكات؟</a:t>
            </a:r>
            <a:endParaRPr lang="ar-SA" sz="7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4" name="مربع نص 3"/>
          <p:cNvSpPr txBox="1"/>
          <p:nvPr/>
        </p:nvSpPr>
        <p:spPr>
          <a:xfrm>
            <a:off x="0" y="1345704"/>
            <a:ext cx="8964487" cy="1569660"/>
          </a:xfrm>
          <a:prstGeom prst="rect">
            <a:avLst/>
          </a:prstGeom>
          <a:noFill/>
        </p:spPr>
        <p:txBody>
          <a:bodyPr wrap="square" rtlCol="1">
            <a:spAutoFit/>
          </a:bodyPr>
          <a:lstStyle/>
          <a:p>
            <a:pPr marL="341313" indent="-341313"/>
            <a:r>
              <a:rPr lang="ar-JO" sz="3200" dirty="0">
                <a:solidFill>
                  <a:srgbClr val="CC0066"/>
                </a:solidFill>
                <a:latin typeface="abo2sadam" pitchFamily="2" charset="-78"/>
                <a:cs typeface="abo2sadam" pitchFamily="2" charset="-78"/>
              </a:rPr>
              <a:t>- </a:t>
            </a:r>
            <a:r>
              <a:rPr lang="ar-JO" sz="3200" dirty="0" smtClean="0">
                <a:solidFill>
                  <a:srgbClr val="CC0066"/>
                </a:solidFill>
                <a:latin typeface="abo2sadam" pitchFamily="2" charset="-78"/>
                <a:cs typeface="abo2sadam" pitchFamily="2" charset="-78"/>
              </a:rPr>
              <a:t>بدأت الشبكات </a:t>
            </a:r>
            <a:r>
              <a:rPr lang="ar-JO" sz="3200" dirty="0">
                <a:solidFill>
                  <a:srgbClr val="CC0066"/>
                </a:solidFill>
                <a:latin typeface="abo2sadam" pitchFamily="2" charset="-78"/>
                <a:cs typeface="abo2sadam" pitchFamily="2" charset="-78"/>
              </a:rPr>
              <a:t>في أوائل الستينات حين عزمت وزارة الدفاع الأمريكية على ربط الحواسيب الرئيسية التابعة لها بهدف الاتصال فيما بينها</a:t>
            </a:r>
            <a:r>
              <a:rPr lang="ar-JO" sz="3200" dirty="0" smtClean="0">
                <a:solidFill>
                  <a:srgbClr val="CC0066"/>
                </a:solidFill>
                <a:latin typeface="abo2sadam" pitchFamily="2" charset="-78"/>
                <a:cs typeface="abo2sadam" pitchFamily="2" charset="-78"/>
              </a:rPr>
              <a:t>.</a:t>
            </a:r>
            <a:endParaRPr lang="en-US" sz="3200" dirty="0">
              <a:solidFill>
                <a:srgbClr val="CC0066"/>
              </a:solidFill>
              <a:latin typeface="abo2sadam" pitchFamily="2" charset="-78"/>
              <a:cs typeface="abo2sadam" pitchFamily="2" charset="-78"/>
            </a:endParaRPr>
          </a:p>
        </p:txBody>
      </p:sp>
      <p:sp>
        <p:nvSpPr>
          <p:cNvPr id="8" name="مربع نص 7"/>
          <p:cNvSpPr txBox="1"/>
          <p:nvPr/>
        </p:nvSpPr>
        <p:spPr>
          <a:xfrm>
            <a:off x="3203847" y="2721109"/>
            <a:ext cx="5760641" cy="4524315"/>
          </a:xfrm>
          <a:prstGeom prst="rect">
            <a:avLst/>
          </a:prstGeom>
          <a:noFill/>
        </p:spPr>
        <p:txBody>
          <a:bodyPr wrap="square" rtlCol="1">
            <a:spAutoFit/>
          </a:bodyPr>
          <a:lstStyle/>
          <a:p>
            <a:r>
              <a:rPr lang="ar-JO" sz="3200" dirty="0" smtClean="0">
                <a:solidFill>
                  <a:schemeClr val="accent6">
                    <a:lumMod val="75000"/>
                  </a:schemeClr>
                </a:solidFill>
                <a:latin typeface="abo2sadam" pitchFamily="2" charset="-78"/>
                <a:cs typeface="abo2sadam" pitchFamily="2" charset="-78"/>
              </a:rPr>
              <a:t>- بدأت </a:t>
            </a:r>
            <a:r>
              <a:rPr lang="ar-JO" sz="3200" dirty="0">
                <a:solidFill>
                  <a:schemeClr val="accent6">
                    <a:lumMod val="75000"/>
                  </a:schemeClr>
                </a:solidFill>
                <a:latin typeface="abo2sadam" pitchFamily="2" charset="-78"/>
                <a:cs typeface="abo2sadam" pitchFamily="2" charset="-78"/>
              </a:rPr>
              <a:t>بعد ذلك الجامعات </a:t>
            </a:r>
            <a:r>
              <a:rPr lang="ar-JO" sz="3200" dirty="0" smtClean="0">
                <a:solidFill>
                  <a:schemeClr val="accent6">
                    <a:lumMod val="75000"/>
                  </a:schemeClr>
                </a:solidFill>
                <a:latin typeface="abo2sadam" pitchFamily="2" charset="-78"/>
                <a:cs typeface="abo2sadam" pitchFamily="2" charset="-78"/>
              </a:rPr>
              <a:t>ومراكز </a:t>
            </a:r>
            <a:r>
              <a:rPr lang="ar-JO" sz="3200" dirty="0">
                <a:solidFill>
                  <a:schemeClr val="accent6">
                    <a:lumMod val="75000"/>
                  </a:schemeClr>
                </a:solidFill>
                <a:latin typeface="abo2sadam" pitchFamily="2" charset="-78"/>
                <a:cs typeface="abo2sadam" pitchFamily="2" charset="-78"/>
              </a:rPr>
              <a:t>الأبحاث الأخرى في العالم الانضمام إلى هذه الشبكة.</a:t>
            </a:r>
            <a:endParaRPr lang="en-US" sz="3200" dirty="0">
              <a:solidFill>
                <a:schemeClr val="accent6">
                  <a:lumMod val="75000"/>
                </a:schemeClr>
              </a:solidFill>
              <a:latin typeface="abo2sadam" pitchFamily="2" charset="-78"/>
              <a:cs typeface="abo2sadam" pitchFamily="2" charset="-78"/>
            </a:endParaRPr>
          </a:p>
          <a:p>
            <a:r>
              <a:rPr lang="ar-JO" sz="3200" dirty="0">
                <a:solidFill>
                  <a:srgbClr val="006600"/>
                </a:solidFill>
                <a:latin typeface="abo2sadam" pitchFamily="2" charset="-78"/>
                <a:cs typeface="abo2sadam" pitchFamily="2" charset="-78"/>
              </a:rPr>
              <a:t>-</a:t>
            </a:r>
            <a:r>
              <a:rPr lang="ar-JO" sz="3200" dirty="0">
                <a:latin typeface="abo2sadam" pitchFamily="2" charset="-78"/>
                <a:cs typeface="abo2sadam" pitchFamily="2" charset="-78"/>
              </a:rPr>
              <a:t> </a:t>
            </a:r>
            <a:r>
              <a:rPr lang="ar-JO" sz="3200" dirty="0">
                <a:solidFill>
                  <a:srgbClr val="006600"/>
                </a:solidFill>
                <a:latin typeface="abo2sadam" pitchFamily="2" charset="-78"/>
                <a:cs typeface="abo2sadam" pitchFamily="2" charset="-78"/>
              </a:rPr>
              <a:t>في عام 1991 نشأت شبكة الويب العالمية.</a:t>
            </a:r>
            <a:endParaRPr lang="en-US" sz="3200" dirty="0">
              <a:solidFill>
                <a:srgbClr val="006600"/>
              </a:solidFill>
              <a:latin typeface="abo2sadam" pitchFamily="2" charset="-78"/>
              <a:cs typeface="abo2sadam" pitchFamily="2" charset="-78"/>
            </a:endParaRPr>
          </a:p>
          <a:p>
            <a:r>
              <a:rPr lang="ar-JO" sz="3200" dirty="0">
                <a:solidFill>
                  <a:schemeClr val="tx2"/>
                </a:solidFill>
                <a:latin typeface="abo2sadam" pitchFamily="2" charset="-78"/>
                <a:cs typeface="abo2sadam" pitchFamily="2" charset="-78"/>
              </a:rPr>
              <a:t>-</a:t>
            </a:r>
            <a:r>
              <a:rPr lang="ar-JO" sz="3200" dirty="0">
                <a:latin typeface="abo2sadam" pitchFamily="2" charset="-78"/>
                <a:cs typeface="abo2sadam" pitchFamily="2" charset="-78"/>
              </a:rPr>
              <a:t> </a:t>
            </a:r>
            <a:r>
              <a:rPr lang="ar-JO" sz="3200" dirty="0">
                <a:solidFill>
                  <a:schemeClr val="tx2"/>
                </a:solidFill>
                <a:latin typeface="abo2sadam" pitchFamily="2" charset="-78"/>
                <a:cs typeface="abo2sadam" pitchFamily="2" charset="-78"/>
              </a:rPr>
              <a:t>أدى ظهور الشبكة العالمية إلى ثورة في المعلوماتية والاتصال في مختلف المجالات.</a:t>
            </a:r>
            <a:endParaRPr lang="en-US" sz="3200" dirty="0">
              <a:solidFill>
                <a:schemeClr val="tx2"/>
              </a:solidFill>
              <a:latin typeface="abo2sadam" pitchFamily="2" charset="-78"/>
              <a:cs typeface="abo2sadam" pitchFamily="2" charset="-78"/>
            </a:endParaRPr>
          </a:p>
          <a:p>
            <a:endParaRPr lang="ar-SA" sz="3200" dirty="0">
              <a:latin typeface="abo2sadam" pitchFamily="2" charset="-78"/>
              <a:cs typeface="abo2sadam" pitchFamily="2" charset="-78"/>
            </a:endParaRPr>
          </a:p>
        </p:txBody>
      </p:sp>
    </p:spTree>
    <p:extLst>
      <p:ext uri="{BB962C8B-B14F-4D97-AF65-F5344CB8AC3E}">
        <p14:creationId xmlns:p14="http://schemas.microsoft.com/office/powerpoint/2010/main" val="2086481394"/>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wipe(down)">
                                      <p:cBhvr>
                                        <p:cTn id="20" dur="10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circle(in)">
                                      <p:cBhvr>
                                        <p:cTn id="25"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467544" y="188640"/>
            <a:ext cx="8352928"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7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تعريف شبكة الحاسوب</a:t>
            </a:r>
            <a:endParaRPr lang="ar-SA" sz="7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pic>
        <p:nvPicPr>
          <p:cNvPr id="2052" name="Picture 4" descr="E:\lllllllll\تجميع لمشروع التخرج 2\صور لمشروع التخرج\20131103125313_47865.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41000" y1="6667" x2="50250" y2="2000"/>
                        <a14:foregroundMark x1="59250" y1="6667" x2="52250" y2="2667"/>
                        <a14:foregroundMark x1="14500" y1="51333" x2="36750" y2="28000"/>
                        <a14:foregroundMark x1="36750" y1="27667" x2="37750" y2="24000"/>
                        <a14:foregroundMark x1="13750" y1="46333" x2="37750" y2="17333"/>
                        <a14:foregroundMark x1="90500" y1="48333" x2="63250" y2="21000"/>
                        <a14:foregroundMark x1="96500" y1="64333" x2="88000" y2="44667"/>
                        <a14:foregroundMark x1="88000" y1="44667" x2="88000" y2="44667"/>
                        <a14:foregroundMark x1="32250" y1="23333" x2="41250" y2="333"/>
                        <a14:foregroundMark x1="26500" y1="29333" x2="37750" y2="333"/>
                        <a14:backgroundMark x1="34500" y1="1333" x2="60250" y2="1333"/>
                        <a14:backgroundMark x1="60250" y1="1333" x2="60250" y2="1333"/>
                        <a14:backgroundMark x1="37000" y1="5000" x2="50500" y2="1333"/>
                        <a14:backgroundMark x1="35750" y1="8667" x2="42500" y2="1333"/>
                        <a14:backgroundMark x1="42500" y1="1333" x2="42500" y2="1333"/>
                        <a14:backgroundMark x1="35500" y1="7667" x2="38250" y2="0"/>
                      </a14:backgroundRemoval>
                    </a14:imgEffect>
                  </a14:imgLayer>
                </a14:imgProps>
              </a:ext>
              <a:ext uri="{28A0092B-C50C-407E-A947-70E740481C1C}">
                <a14:useLocalDpi xmlns:a14="http://schemas.microsoft.com/office/drawing/2010/main" val="0"/>
              </a:ext>
            </a:extLst>
          </a:blip>
          <a:srcRect/>
          <a:stretch>
            <a:fillRect/>
          </a:stretch>
        </p:blipFill>
        <p:spPr bwMode="auto">
          <a:xfrm>
            <a:off x="0" y="3367815"/>
            <a:ext cx="5652120" cy="3881363"/>
          </a:xfrm>
          <a:prstGeom prst="rect">
            <a:avLst/>
          </a:prstGeom>
          <a:noFill/>
          <a:extLst>
            <a:ext uri="{909E8E84-426E-40DD-AFC4-6F175D3DCCD1}">
              <a14:hiddenFill xmlns:a14="http://schemas.microsoft.com/office/drawing/2010/main">
                <a:solidFill>
                  <a:srgbClr val="FFFFFF"/>
                </a:solidFill>
              </a14:hiddenFill>
            </a:ext>
          </a:extLst>
        </p:spPr>
      </p:pic>
      <p:sp>
        <p:nvSpPr>
          <p:cNvPr id="7" name="مستطيل 6"/>
          <p:cNvSpPr/>
          <p:nvPr/>
        </p:nvSpPr>
        <p:spPr>
          <a:xfrm>
            <a:off x="323528" y="1412776"/>
            <a:ext cx="8496944" cy="4832092"/>
          </a:xfrm>
          <a:prstGeom prst="rect">
            <a:avLst/>
          </a:prstGeom>
        </p:spPr>
        <p:txBody>
          <a:bodyPr wrap="square">
            <a:spAutoFit/>
          </a:bodyPr>
          <a:lstStyle/>
          <a:p>
            <a:r>
              <a:rPr lang="ar-JO" sz="4400" dirty="0">
                <a:solidFill>
                  <a:schemeClr val="tx2">
                    <a:lumMod val="60000"/>
                    <a:lumOff val="40000"/>
                  </a:schemeClr>
                </a:solidFill>
                <a:latin typeface="abo2sadam" pitchFamily="2" charset="-78"/>
                <a:cs typeface="abo2sadam" pitchFamily="2" charset="-78"/>
              </a:rPr>
              <a:t>هي مجموعة من الحواسيب المتصلة فيما بينها بواسطة خطوط اتصال لها القدرة على نقل البيانات. الهدف من بنائها هو المشاركة في </a:t>
            </a:r>
            <a:r>
              <a:rPr lang="ar-JO" sz="4400" dirty="0" smtClean="0">
                <a:solidFill>
                  <a:schemeClr val="tx2">
                    <a:lumMod val="60000"/>
                    <a:lumOff val="40000"/>
                  </a:schemeClr>
                </a:solidFill>
                <a:latin typeface="abo2sadam" pitchFamily="2" charset="-78"/>
                <a:cs typeface="abo2sadam" pitchFamily="2" charset="-78"/>
              </a:rPr>
              <a:t>البيانات</a:t>
            </a:r>
          </a:p>
          <a:p>
            <a:r>
              <a:rPr lang="ar-JO" sz="4400" dirty="0" smtClean="0">
                <a:solidFill>
                  <a:schemeClr val="tx2">
                    <a:lumMod val="60000"/>
                    <a:lumOff val="40000"/>
                  </a:schemeClr>
                </a:solidFill>
                <a:latin typeface="abo2sadam" pitchFamily="2" charset="-78"/>
                <a:cs typeface="abo2sadam" pitchFamily="2" charset="-78"/>
              </a:rPr>
              <a:t> </a:t>
            </a:r>
            <a:r>
              <a:rPr lang="ar-JO" sz="4400" dirty="0">
                <a:solidFill>
                  <a:schemeClr val="tx2">
                    <a:lumMod val="60000"/>
                    <a:lumOff val="40000"/>
                  </a:schemeClr>
                </a:solidFill>
                <a:latin typeface="abo2sadam" pitchFamily="2" charset="-78"/>
                <a:cs typeface="abo2sadam" pitchFamily="2" charset="-78"/>
              </a:rPr>
              <a:t>والمعلومات والبرامج </a:t>
            </a:r>
            <a:endParaRPr lang="ar-JO" sz="4400" dirty="0" smtClean="0">
              <a:solidFill>
                <a:schemeClr val="tx2">
                  <a:lumMod val="60000"/>
                  <a:lumOff val="40000"/>
                </a:schemeClr>
              </a:solidFill>
              <a:latin typeface="abo2sadam" pitchFamily="2" charset="-78"/>
              <a:cs typeface="abo2sadam" pitchFamily="2" charset="-78"/>
            </a:endParaRPr>
          </a:p>
          <a:p>
            <a:r>
              <a:rPr lang="ar-JO" sz="4400" dirty="0" smtClean="0">
                <a:solidFill>
                  <a:schemeClr val="tx2">
                    <a:lumMod val="60000"/>
                    <a:lumOff val="40000"/>
                  </a:schemeClr>
                </a:solidFill>
                <a:latin typeface="abo2sadam" pitchFamily="2" charset="-78"/>
                <a:cs typeface="abo2sadam" pitchFamily="2" charset="-78"/>
              </a:rPr>
              <a:t>والمعــــــــــــدات </a:t>
            </a:r>
            <a:r>
              <a:rPr lang="ar-JO" sz="4400" dirty="0">
                <a:solidFill>
                  <a:schemeClr val="tx2">
                    <a:lumMod val="60000"/>
                    <a:lumOff val="40000"/>
                  </a:schemeClr>
                </a:solidFill>
                <a:latin typeface="abo2sadam" pitchFamily="2" charset="-78"/>
                <a:cs typeface="abo2sadam" pitchFamily="2" charset="-78"/>
              </a:rPr>
              <a:t>بين </a:t>
            </a:r>
            <a:endParaRPr lang="ar-JO" sz="4400" dirty="0" smtClean="0">
              <a:solidFill>
                <a:schemeClr val="tx2">
                  <a:lumMod val="60000"/>
                  <a:lumOff val="40000"/>
                </a:schemeClr>
              </a:solidFill>
              <a:latin typeface="abo2sadam" pitchFamily="2" charset="-78"/>
              <a:cs typeface="abo2sadam" pitchFamily="2" charset="-78"/>
            </a:endParaRPr>
          </a:p>
          <a:p>
            <a:r>
              <a:rPr lang="ar-JO" sz="4400" dirty="0" smtClean="0">
                <a:solidFill>
                  <a:schemeClr val="tx2">
                    <a:lumMod val="60000"/>
                    <a:lumOff val="40000"/>
                  </a:schemeClr>
                </a:solidFill>
                <a:latin typeface="abo2sadam" pitchFamily="2" charset="-78"/>
                <a:cs typeface="abo2sadam" pitchFamily="2" charset="-78"/>
              </a:rPr>
              <a:t>الحــــــــــــــــــــواسيب</a:t>
            </a:r>
            <a:r>
              <a:rPr lang="ar-JO" sz="4400" dirty="0">
                <a:solidFill>
                  <a:schemeClr val="tx2">
                    <a:lumMod val="60000"/>
                    <a:lumOff val="40000"/>
                  </a:schemeClr>
                </a:solidFill>
                <a:latin typeface="abo2sadam" pitchFamily="2" charset="-78"/>
                <a:cs typeface="abo2sadam" pitchFamily="2" charset="-78"/>
              </a:rPr>
              <a:t>.</a:t>
            </a:r>
            <a:endParaRPr lang="ar-SA" sz="4400" dirty="0">
              <a:solidFill>
                <a:schemeClr val="tx2">
                  <a:lumMod val="60000"/>
                  <a:lumOff val="40000"/>
                </a:schemeClr>
              </a:solidFill>
              <a:latin typeface="abo2sadam" pitchFamily="2" charset="-78"/>
              <a:cs typeface="abo2sadam" pitchFamily="2" charset="-78"/>
            </a:endParaRPr>
          </a:p>
        </p:txBody>
      </p:sp>
    </p:spTree>
    <p:extLst>
      <p:ext uri="{BB962C8B-B14F-4D97-AF65-F5344CB8AC3E}">
        <p14:creationId xmlns:p14="http://schemas.microsoft.com/office/powerpoint/2010/main" val="165099574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رسم تخطيطي 7"/>
          <p:cNvGraphicFramePr/>
          <p:nvPr>
            <p:extLst>
              <p:ext uri="{D42A27DB-BD31-4B8C-83A1-F6EECF244321}">
                <p14:modId xmlns:p14="http://schemas.microsoft.com/office/powerpoint/2010/main" val="1964358128"/>
              </p:ext>
            </p:extLst>
          </p:nvPr>
        </p:nvGraphicFramePr>
        <p:xfrm>
          <a:off x="755576" y="260648"/>
          <a:ext cx="7722604" cy="5593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ربع نص 3"/>
          <p:cNvSpPr txBox="1"/>
          <p:nvPr/>
        </p:nvSpPr>
        <p:spPr>
          <a:xfrm>
            <a:off x="3851920" y="260648"/>
            <a:ext cx="1534313" cy="1384995"/>
          </a:xfrm>
          <a:prstGeom prst="rect">
            <a:avLst/>
          </a:prstGeom>
          <a:noFill/>
        </p:spPr>
        <p:txBody>
          <a:bodyPr wrap="square" rtlCol="1">
            <a:spAutoFit/>
          </a:bodyPr>
          <a:lstStyle/>
          <a:p>
            <a:pPr lvl="0" algn="justLow"/>
            <a:r>
              <a:rPr lang="ar-JO" sz="2800" b="1" dirty="0" smtClean="0">
                <a:latin typeface="abo2sadam" pitchFamily="2" charset="-78"/>
                <a:cs typeface="abo2sadam" pitchFamily="2" charset="-78"/>
              </a:rPr>
              <a:t>الاتصال بين </a:t>
            </a:r>
            <a:r>
              <a:rPr lang="ar-JO" sz="2800" b="1" dirty="0">
                <a:latin typeface="abo2sadam" pitchFamily="2" charset="-78"/>
                <a:cs typeface="abo2sadam" pitchFamily="2" charset="-78"/>
              </a:rPr>
              <a:t>الأفراد والجماعات</a:t>
            </a:r>
            <a:endParaRPr lang="ar-SA" sz="2800" b="1" dirty="0">
              <a:latin typeface="abo2sadam" pitchFamily="2" charset="-78"/>
              <a:cs typeface="abo2sadam" pitchFamily="2" charset="-78"/>
            </a:endParaRPr>
          </a:p>
        </p:txBody>
      </p:sp>
      <p:sp>
        <p:nvSpPr>
          <p:cNvPr id="9" name="مربع نص 8"/>
          <p:cNvSpPr txBox="1"/>
          <p:nvPr/>
        </p:nvSpPr>
        <p:spPr>
          <a:xfrm>
            <a:off x="5796136" y="2519030"/>
            <a:ext cx="1584176" cy="954107"/>
          </a:xfrm>
          <a:prstGeom prst="rect">
            <a:avLst/>
          </a:prstGeom>
          <a:noFill/>
        </p:spPr>
        <p:txBody>
          <a:bodyPr wrap="square" rtlCol="1">
            <a:spAutoFit/>
          </a:bodyPr>
          <a:lstStyle/>
          <a:p>
            <a:pPr lvl="0" algn="ctr"/>
            <a:r>
              <a:rPr lang="ar-JO" sz="2800" b="1" dirty="0">
                <a:latin typeface="abo2sadam" pitchFamily="2" charset="-78"/>
                <a:cs typeface="abo2sadam" pitchFamily="2" charset="-78"/>
              </a:rPr>
              <a:t>مشاركة التطبيقات</a:t>
            </a:r>
            <a:endParaRPr lang="ar-SA" sz="2800" b="1" dirty="0">
              <a:latin typeface="abo2sadam" pitchFamily="2" charset="-78"/>
              <a:cs typeface="abo2sadam" pitchFamily="2" charset="-78"/>
            </a:endParaRPr>
          </a:p>
        </p:txBody>
      </p:sp>
      <p:sp>
        <p:nvSpPr>
          <p:cNvPr id="10" name="مربع نص 9"/>
          <p:cNvSpPr txBox="1"/>
          <p:nvPr/>
        </p:nvSpPr>
        <p:spPr>
          <a:xfrm>
            <a:off x="1835696" y="2436568"/>
            <a:ext cx="1584176" cy="954107"/>
          </a:xfrm>
          <a:prstGeom prst="rect">
            <a:avLst/>
          </a:prstGeom>
          <a:noFill/>
        </p:spPr>
        <p:txBody>
          <a:bodyPr wrap="square" rtlCol="1">
            <a:spAutoFit/>
          </a:bodyPr>
          <a:lstStyle/>
          <a:p>
            <a:pPr lvl="0" algn="ctr"/>
            <a:r>
              <a:rPr lang="ar-JO" sz="2800" b="1" dirty="0">
                <a:latin typeface="abo2sadam" pitchFamily="2" charset="-78"/>
                <a:cs typeface="abo2sadam" pitchFamily="2" charset="-78"/>
              </a:rPr>
              <a:t>مشاركة </a:t>
            </a:r>
            <a:r>
              <a:rPr lang="ar-JO" sz="2800" b="1" dirty="0" smtClean="0">
                <a:latin typeface="abo2sadam" pitchFamily="2" charset="-78"/>
                <a:cs typeface="abo2sadam" pitchFamily="2" charset="-78"/>
              </a:rPr>
              <a:t>الاجهزة</a:t>
            </a:r>
            <a:endParaRPr lang="ar-SA" sz="2800" b="1" dirty="0">
              <a:latin typeface="abo2sadam" pitchFamily="2" charset="-78"/>
              <a:cs typeface="abo2sadam" pitchFamily="2" charset="-78"/>
            </a:endParaRPr>
          </a:p>
        </p:txBody>
      </p:sp>
      <p:sp>
        <p:nvSpPr>
          <p:cNvPr id="11" name="مربع نص 10"/>
          <p:cNvSpPr txBox="1"/>
          <p:nvPr/>
        </p:nvSpPr>
        <p:spPr>
          <a:xfrm>
            <a:off x="3923928" y="4339257"/>
            <a:ext cx="1462305" cy="1384995"/>
          </a:xfrm>
          <a:prstGeom prst="rect">
            <a:avLst/>
          </a:prstGeom>
          <a:noFill/>
        </p:spPr>
        <p:txBody>
          <a:bodyPr wrap="square" rtlCol="1">
            <a:spAutoFit/>
          </a:bodyPr>
          <a:lstStyle/>
          <a:p>
            <a:pPr lvl="0" algn="justLow"/>
            <a:r>
              <a:rPr lang="ar-JO" sz="2800" b="1" dirty="0" smtClean="0">
                <a:latin typeface="abo2sadam" pitchFamily="2" charset="-78"/>
                <a:cs typeface="abo2sadam" pitchFamily="2" charset="-78"/>
              </a:rPr>
              <a:t>تبادل البيانات والملفات</a:t>
            </a:r>
            <a:endParaRPr lang="ar-SA" sz="2800" b="1" dirty="0">
              <a:latin typeface="abo2sadam" pitchFamily="2" charset="-78"/>
              <a:cs typeface="abo2sadam" pitchFamily="2" charset="-78"/>
            </a:endParaRPr>
          </a:p>
        </p:txBody>
      </p:sp>
      <p:sp>
        <p:nvSpPr>
          <p:cNvPr id="12" name="مربع نص 11"/>
          <p:cNvSpPr txBox="1"/>
          <p:nvPr/>
        </p:nvSpPr>
        <p:spPr>
          <a:xfrm>
            <a:off x="3779912" y="2276872"/>
            <a:ext cx="1750337" cy="1446550"/>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ar-JO"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فوائد الشبكة</a:t>
            </a:r>
            <a:endParaRPr lang="ar-SA"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13" name="مربع نص 1"/>
          <p:cNvSpPr txBox="1"/>
          <p:nvPr/>
        </p:nvSpPr>
        <p:spPr>
          <a:xfrm>
            <a:off x="375940" y="332656"/>
            <a:ext cx="3115940" cy="838200"/>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marL="0" marR="0" algn="justLow" rtl="1">
              <a:spcBef>
                <a:spcPts val="0"/>
              </a:spcBef>
              <a:spcAft>
                <a:spcPts val="0"/>
              </a:spcAft>
            </a:pPr>
            <a:r>
              <a:rPr lang="ar-JO" sz="2800" dirty="0">
                <a:effectLst/>
                <a:latin typeface="Times New Roman"/>
                <a:ea typeface="Calibri"/>
                <a:cs typeface="AL-Hor"/>
              </a:rPr>
              <a:t>باستخدام بعض البرامج مثل البريد الإلكتروني وغيره وبسرعة فائقة وتكلفة زهيدة.</a:t>
            </a:r>
            <a:endParaRPr lang="en-US" sz="2000" dirty="0">
              <a:effectLst/>
              <a:latin typeface="Times New Roman"/>
              <a:ea typeface="Calibri"/>
            </a:endParaRPr>
          </a:p>
        </p:txBody>
      </p:sp>
      <p:sp>
        <p:nvSpPr>
          <p:cNvPr id="14" name="مربع نص 361"/>
          <p:cNvSpPr txBox="1"/>
          <p:nvPr/>
        </p:nvSpPr>
        <p:spPr>
          <a:xfrm>
            <a:off x="7596624" y="1844824"/>
            <a:ext cx="1439872" cy="1533525"/>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marL="0" marR="57150" algn="justLow" rtl="1">
              <a:spcBef>
                <a:spcPts val="0"/>
              </a:spcBef>
              <a:spcAft>
                <a:spcPts val="0"/>
              </a:spcAft>
            </a:pPr>
            <a:r>
              <a:rPr lang="ar-JO" sz="2800" dirty="0">
                <a:latin typeface="Times New Roman"/>
                <a:ea typeface="Calibri"/>
                <a:cs typeface="AL-Hor"/>
              </a:rPr>
              <a:t>بدلاً من تنزيل التطبيق على جميع </a:t>
            </a:r>
            <a:r>
              <a:rPr lang="ar-JO" sz="2800" dirty="0" smtClean="0">
                <a:latin typeface="Times New Roman"/>
                <a:ea typeface="Calibri"/>
                <a:cs typeface="AL-Hor"/>
              </a:rPr>
              <a:t>الأجـهــــــــزة </a:t>
            </a:r>
            <a:endParaRPr lang="en-US" sz="2800" dirty="0">
              <a:latin typeface="Times New Roman"/>
              <a:ea typeface="Calibri"/>
              <a:cs typeface="AL-Hor"/>
            </a:endParaRPr>
          </a:p>
          <a:p>
            <a:pPr marL="0" marR="57150" algn="justLow" rtl="1">
              <a:spcBef>
                <a:spcPts val="0"/>
              </a:spcBef>
              <a:spcAft>
                <a:spcPts val="0"/>
              </a:spcAft>
            </a:pPr>
            <a:r>
              <a:rPr lang="ar-JO" sz="2800" dirty="0">
                <a:latin typeface="Times New Roman"/>
                <a:ea typeface="Calibri"/>
                <a:cs typeface="AL-Hor"/>
              </a:rPr>
              <a:t>يمكن تنزيلها على </a:t>
            </a:r>
            <a:r>
              <a:rPr lang="ar-JO" sz="2800" dirty="0">
                <a:latin typeface="Times New Roman"/>
                <a:ea typeface="Calibri"/>
                <a:cs typeface="AL-Hor"/>
                <a:hlinkClick r:id="rId7" action="ppaction://hlinksldjump"/>
              </a:rPr>
              <a:t>ا</a:t>
            </a:r>
            <a:r>
              <a:rPr lang="ar-JO" sz="2800" b="1" u="sng" dirty="0">
                <a:latin typeface="Times New Roman"/>
                <a:ea typeface="Calibri"/>
                <a:cs typeface="AL-Hor"/>
                <a:hlinkClick r:id="rId7" action="ppaction://hlinksldjump"/>
              </a:rPr>
              <a:t>لخادم</a:t>
            </a:r>
            <a:r>
              <a:rPr lang="ar-JO" sz="2800" b="1" u="sng" dirty="0">
                <a:latin typeface="Times New Roman"/>
                <a:ea typeface="Calibri"/>
                <a:cs typeface="AL-Hor"/>
              </a:rPr>
              <a:t> </a:t>
            </a:r>
            <a:r>
              <a:rPr lang="ar-JO" sz="2800" dirty="0">
                <a:latin typeface="Times New Roman"/>
                <a:ea typeface="Calibri"/>
                <a:cs typeface="AL-Hor"/>
              </a:rPr>
              <a:t>فقط.</a:t>
            </a:r>
            <a:endParaRPr lang="en-US" sz="2800" dirty="0">
              <a:latin typeface="Times New Roman"/>
              <a:ea typeface="Calibri"/>
              <a:cs typeface="AL-Hor"/>
            </a:endParaRPr>
          </a:p>
        </p:txBody>
      </p:sp>
      <p:sp>
        <p:nvSpPr>
          <p:cNvPr id="15" name="مربع نص 361"/>
          <p:cNvSpPr txBox="1"/>
          <p:nvPr/>
        </p:nvSpPr>
        <p:spPr>
          <a:xfrm>
            <a:off x="179512" y="1844824"/>
            <a:ext cx="1439872" cy="1533525"/>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justLow"/>
            <a:r>
              <a:rPr lang="ar-JO" sz="2800" dirty="0">
                <a:latin typeface="Times New Roman"/>
                <a:ea typeface="Calibri"/>
                <a:cs typeface="AL-Hor"/>
              </a:rPr>
              <a:t>مثل مشاركة الطابعة والماسح الضوئي ووسائط التخزين ، مما يؤدي إلى خفض التكلفة.</a:t>
            </a:r>
            <a:endParaRPr lang="en-US" sz="2800" dirty="0">
              <a:latin typeface="Times New Roman"/>
              <a:ea typeface="Calibri"/>
              <a:cs typeface="AL-Hor"/>
            </a:endParaRPr>
          </a:p>
          <a:p>
            <a:pPr marL="0" marR="57150" algn="justLow" rtl="1">
              <a:spcBef>
                <a:spcPts val="0"/>
              </a:spcBef>
              <a:spcAft>
                <a:spcPts val="0"/>
              </a:spcAft>
            </a:pPr>
            <a:endParaRPr lang="en-US" sz="2800" dirty="0">
              <a:latin typeface="Times New Roman"/>
              <a:ea typeface="Calibri"/>
              <a:cs typeface="AL-Hor"/>
            </a:endParaRPr>
          </a:p>
        </p:txBody>
      </p:sp>
      <p:sp>
        <p:nvSpPr>
          <p:cNvPr id="16" name="مربع نص 1"/>
          <p:cNvSpPr txBox="1"/>
          <p:nvPr/>
        </p:nvSpPr>
        <p:spPr>
          <a:xfrm>
            <a:off x="5419814" y="5192522"/>
            <a:ext cx="3456384" cy="1063460"/>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algn="ctr"/>
            <a:r>
              <a:rPr lang="ar-JO" sz="2800" dirty="0">
                <a:latin typeface="Times New Roman"/>
                <a:ea typeface="Calibri"/>
                <a:cs typeface="AL-Hor"/>
              </a:rPr>
              <a:t>توفر الشبكة إمكانية تبادل الملفات والبيانات بسهولة فائقة وسرعة عالية.</a:t>
            </a:r>
            <a:endParaRPr lang="en-US" sz="2800" dirty="0">
              <a:latin typeface="Times New Roman"/>
              <a:ea typeface="Calibri"/>
              <a:cs typeface="AL-Hor"/>
            </a:endParaRPr>
          </a:p>
        </p:txBody>
      </p:sp>
      <p:sp>
        <p:nvSpPr>
          <p:cNvPr id="17" name="سهم إلى اليسار 16">
            <a:hlinkClick r:id="" action="ppaction://hlinkshowjump?jump=nextslide"/>
          </p:cNvPr>
          <p:cNvSpPr/>
          <p:nvPr/>
        </p:nvSpPr>
        <p:spPr>
          <a:xfrm>
            <a:off x="196004" y="6255545"/>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47900639"/>
      </p:ext>
    </p:extLst>
  </p:cSld>
  <p:clrMapOvr>
    <a:masterClrMapping/>
  </p:clrMapOvr>
  <mc:AlternateContent xmlns:mc="http://schemas.openxmlformats.org/markup-compatibility/2006" xmlns:p14="http://schemas.microsoft.com/office/powerpoint/2010/main">
    <mc:Choice Requires="p14">
      <p:transition spd="slow" p14:dur="1400" advClick="0">
        <p14:rippl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style.rotation</p:attrName>
                                        </p:attrNameLst>
                                      </p:cBhvr>
                                      <p:tavLst>
                                        <p:tav tm="0">
                                          <p:val>
                                            <p:fltVal val="90"/>
                                          </p:val>
                                        </p:tav>
                                        <p:tav tm="100000">
                                          <p:val>
                                            <p:fltVal val="0"/>
                                          </p:val>
                                        </p:tav>
                                      </p:tavLst>
                                    </p:anim>
                                    <p:animEffect transition="in" filter="fade">
                                      <p:cBhvr>
                                        <p:cTn id="31" dur="1000"/>
                                        <p:tgtEl>
                                          <p:spTgt spid="13"/>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childTnLst>
                          </p:cTn>
                        </p:par>
                      </p:childTnLst>
                    </p:cTn>
                  </p:par>
                </p:childTnLst>
              </p:cTn>
              <p:nextCondLst>
                <p:cond evt="onClick" delay="0">
                  <p:tgtEl>
                    <p:spTgt spid="9"/>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000" fill="hold"/>
                                        <p:tgtEl>
                                          <p:spTgt spid="15"/>
                                        </p:tgtEl>
                                        <p:attrNameLst>
                                          <p:attrName>ppt_w</p:attrName>
                                        </p:attrNameLst>
                                      </p:cBhvr>
                                      <p:tavLst>
                                        <p:tav tm="0">
                                          <p:val>
                                            <p:fltVal val="0"/>
                                          </p:val>
                                        </p:tav>
                                        <p:tav tm="100000">
                                          <p:val>
                                            <p:strVal val="#ppt_w"/>
                                          </p:val>
                                        </p:tav>
                                      </p:tavLst>
                                    </p:anim>
                                    <p:anim calcmode="lin" valueType="num">
                                      <p:cBhvr>
                                        <p:cTn id="47" dur="1000" fill="hold"/>
                                        <p:tgtEl>
                                          <p:spTgt spid="15"/>
                                        </p:tgtEl>
                                        <p:attrNameLst>
                                          <p:attrName>ppt_h</p:attrName>
                                        </p:attrNameLst>
                                      </p:cBhvr>
                                      <p:tavLst>
                                        <p:tav tm="0">
                                          <p:val>
                                            <p:fltVal val="0"/>
                                          </p:val>
                                        </p:tav>
                                        <p:tav tm="100000">
                                          <p:val>
                                            <p:strVal val="#ppt_h"/>
                                          </p:val>
                                        </p:tav>
                                      </p:tavLst>
                                    </p:anim>
                                    <p:anim calcmode="lin" valueType="num">
                                      <p:cBhvr>
                                        <p:cTn id="48" dur="1000" fill="hold"/>
                                        <p:tgtEl>
                                          <p:spTgt spid="15"/>
                                        </p:tgtEl>
                                        <p:attrNameLst>
                                          <p:attrName>style.rotation</p:attrName>
                                        </p:attrNameLst>
                                      </p:cBhvr>
                                      <p:tavLst>
                                        <p:tav tm="0">
                                          <p:val>
                                            <p:fltVal val="90"/>
                                          </p:val>
                                        </p:tav>
                                        <p:tav tm="100000">
                                          <p:val>
                                            <p:fltVal val="0"/>
                                          </p:val>
                                        </p:tav>
                                      </p:tavLst>
                                    </p:anim>
                                    <p:animEffect transition="in" filter="fade">
                                      <p:cBhvr>
                                        <p:cTn id="49" dur="1000"/>
                                        <p:tgtEl>
                                          <p:spTgt spid="15"/>
                                        </p:tgtEl>
                                      </p:cBhvr>
                                    </p:animEffect>
                                  </p:child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1"/>
                    </p:tgtEl>
                  </p:cond>
                </p:stCondLst>
                <p:endSync evt="end" delay="0">
                  <p:rtn val="all"/>
                </p:endSync>
                <p:childTnLst>
                  <p:par>
                    <p:cTn id="51" fill="hold">
                      <p:stCondLst>
                        <p:cond delay="0"/>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 calcmode="lin" valueType="num">
                                      <p:cBhvr>
                                        <p:cTn id="57" dur="1000" fill="hold"/>
                                        <p:tgtEl>
                                          <p:spTgt spid="16"/>
                                        </p:tgtEl>
                                        <p:attrNameLst>
                                          <p:attrName>style.rotation</p:attrName>
                                        </p:attrNameLst>
                                      </p:cBhvr>
                                      <p:tavLst>
                                        <p:tav tm="0">
                                          <p:val>
                                            <p:fltVal val="90"/>
                                          </p:val>
                                        </p:tav>
                                        <p:tav tm="100000">
                                          <p:val>
                                            <p:fltVal val="0"/>
                                          </p:val>
                                        </p:tav>
                                      </p:tavLst>
                                    </p:anim>
                                    <p:animEffect transition="in" filter="fade">
                                      <p:cBhvr>
                                        <p:cTn id="58" dur="1000"/>
                                        <p:tgtEl>
                                          <p:spTgt spid="16"/>
                                        </p:tgtEl>
                                      </p:cBhvr>
                                    </p:animEffect>
                                  </p:childTnLst>
                                </p:cTn>
                              </p:par>
                            </p:childTnLst>
                          </p:cTn>
                        </p:par>
                      </p:childTnLst>
                    </p:cTn>
                  </p:par>
                </p:childTnLst>
              </p:cTn>
              <p:nextCondLst>
                <p:cond evt="onClick" delay="0">
                  <p:tgtEl>
                    <p:spTgt spid="11"/>
                  </p:tgtEl>
                </p:cond>
              </p:nextCondLst>
            </p:seq>
          </p:childTnLst>
        </p:cTn>
      </p:par>
    </p:tnLst>
    <p:bldLst>
      <p:bldP spid="4" grpId="0"/>
      <p:bldP spid="9" grpId="0"/>
      <p:bldP spid="10" grpId="0"/>
      <p:bldP spid="11"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487562" y="1"/>
            <a:ext cx="8352928" cy="11079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التراسل</a:t>
            </a:r>
            <a:endParaRPr lang="ar-SA"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pic>
        <p:nvPicPr>
          <p:cNvPr id="4098" name="Picture 2" descr="D:\New folder\New folder (2)\تحضير حصص\NetWork\file-sharing.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333" y1="45161" x2="15000" y2="80242"/>
                        <a14:foregroundMark x1="15000" y1="80242" x2="15000" y2="80242"/>
                        <a14:foregroundMark x1="17667" y1="40726" x2="17667" y2="40726"/>
                        <a14:foregroundMark x1="15333" y1="35887" x2="35000" y2="21371"/>
                        <a14:foregroundMark x1="21333" y1="23790" x2="27333" y2="22984"/>
                        <a14:foregroundMark x1="30333" y1="16935" x2="54333" y2="4032"/>
                        <a14:foregroundMark x1="60667" y1="7258" x2="78333" y2="14516"/>
                        <a14:foregroundMark x1="81000" y1="20161" x2="93000" y2="39113"/>
                        <a14:foregroundMark x1="15333" y1="36694" x2="37667" y2="8468"/>
                        <a14:foregroundMark x1="37667" y1="8468" x2="37667" y2="8468"/>
                        <a14:foregroundMark x1="27667" y1="16129" x2="36333" y2="7661"/>
                        <a14:foregroundMark x1="15000" y1="36694" x2="30667" y2="7661"/>
                        <a14:foregroundMark x1="4000" y1="37500" x2="70667" y2="3226"/>
                        <a14:foregroundMark x1="2333" y1="35484" x2="17333" y2="0"/>
                        <a14:foregroundMark x1="74000" y1="2419" x2="99667" y2="22984"/>
                        <a14:foregroundMark x1="15000" y1="61290" x2="63667" y2="27823"/>
                        <a14:foregroundMark x1="59333" y1="31452" x2="80000" y2="49597"/>
                      </a14:backgroundRemoval>
                    </a14:imgEffect>
                  </a14:imgLayer>
                </a14:imgProps>
              </a:ext>
              <a:ext uri="{28A0092B-C50C-407E-A947-70E740481C1C}">
                <a14:useLocalDpi xmlns:a14="http://schemas.microsoft.com/office/drawing/2010/main" val="0"/>
              </a:ext>
            </a:extLst>
          </a:blip>
          <a:srcRect/>
          <a:stretch>
            <a:fillRect/>
          </a:stretch>
        </p:blipFill>
        <p:spPr bwMode="auto">
          <a:xfrm>
            <a:off x="7518" y="1340768"/>
            <a:ext cx="3274824" cy="1457734"/>
          </a:xfrm>
          <a:prstGeom prst="rect">
            <a:avLst/>
          </a:prstGeom>
          <a:noFill/>
          <a:extLst>
            <a:ext uri="{909E8E84-426E-40DD-AFC4-6F175D3DCCD1}">
              <a14:hiddenFill xmlns:a14="http://schemas.microsoft.com/office/drawing/2010/main">
                <a:solidFill>
                  <a:srgbClr val="FFFFFF"/>
                </a:solidFill>
              </a14:hiddenFill>
            </a:ext>
          </a:extLst>
        </p:spPr>
      </p:pic>
      <p:sp>
        <p:nvSpPr>
          <p:cNvPr id="8" name="مربع نص 7"/>
          <p:cNvSpPr txBox="1"/>
          <p:nvPr/>
        </p:nvSpPr>
        <p:spPr>
          <a:xfrm>
            <a:off x="2922559" y="1337214"/>
            <a:ext cx="6048670" cy="1200329"/>
          </a:xfrm>
          <a:prstGeom prst="rect">
            <a:avLst/>
          </a:prstGeom>
          <a:noFill/>
        </p:spPr>
        <p:txBody>
          <a:bodyPr wrap="square" rtlCol="1">
            <a:spAutoFit/>
          </a:bodyPr>
          <a:lstStyle/>
          <a:p>
            <a:pPr marL="341313" indent="-341313"/>
            <a:r>
              <a:rPr lang="ar-JO" sz="3600" dirty="0" smtClean="0">
                <a:latin typeface="abo2sadam" pitchFamily="2" charset="-78"/>
                <a:cs typeface="abo2sadam" pitchFamily="2" charset="-78"/>
              </a:rPr>
              <a:t> </a:t>
            </a:r>
            <a:r>
              <a:rPr lang="ar-JO" sz="3600" dirty="0">
                <a:ea typeface="Calibri"/>
                <a:cs typeface="abo2sadam"/>
              </a:rPr>
              <a:t>هي عملية تبادل للبيانات بين أجهزة الحاسوب المختلفة ضمن </a:t>
            </a:r>
            <a:r>
              <a:rPr lang="ar-JO" sz="3600" dirty="0" smtClean="0">
                <a:ea typeface="Calibri"/>
                <a:cs typeface="abo2sadam"/>
              </a:rPr>
              <a:t>الشبكة.</a:t>
            </a:r>
            <a:endParaRPr lang="en-US" sz="3600" dirty="0">
              <a:latin typeface="abo2sadam" pitchFamily="2" charset="-78"/>
              <a:cs typeface="abo2sadam" pitchFamily="2" charset="-78"/>
            </a:endParaRPr>
          </a:p>
        </p:txBody>
      </p:sp>
      <p:sp>
        <p:nvSpPr>
          <p:cNvPr id="10" name="مستطيل 9"/>
          <p:cNvSpPr/>
          <p:nvPr/>
        </p:nvSpPr>
        <p:spPr>
          <a:xfrm>
            <a:off x="6519569" y="4012829"/>
            <a:ext cx="1915270" cy="1509976"/>
          </a:xfrm>
          <a:prstGeom prst="rect">
            <a:avLst/>
          </a:prstGeom>
          <a:solidFill>
            <a:srgbClr val="FF43FF"/>
          </a:solidFill>
          <a:ln w="19050">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t" anchorCtr="0" forceAA="0" compatLnSpc="1">
            <a:prstTxWarp prst="textNoShape">
              <a:avLst/>
            </a:prstTxWarp>
            <a:noAutofit/>
          </a:bodyPr>
          <a:lstStyle/>
          <a:p>
            <a:pPr marL="0" marR="0" algn="just" rtl="1">
              <a:spcBef>
                <a:spcPts val="0"/>
              </a:spcBef>
              <a:spcAft>
                <a:spcPts val="0"/>
              </a:spcAft>
            </a:pPr>
            <a:r>
              <a:rPr lang="ar-JO" sz="500" b="1" dirty="0">
                <a:solidFill>
                  <a:srgbClr val="000000"/>
                </a:solidFill>
                <a:effectLst/>
                <a:latin typeface="Times New Roman"/>
                <a:ea typeface="Calibri"/>
              </a:rPr>
              <a:t> </a:t>
            </a:r>
            <a:endParaRPr lang="en-US" sz="1400" dirty="0">
              <a:effectLst/>
              <a:latin typeface="Times New Roman"/>
              <a:ea typeface="Calibri"/>
            </a:endParaRPr>
          </a:p>
          <a:p>
            <a:pPr marL="0" marR="0" algn="ctr" rtl="1">
              <a:spcBef>
                <a:spcPts val="0"/>
              </a:spcBef>
              <a:spcAft>
                <a:spcPts val="0"/>
              </a:spcAft>
            </a:pPr>
            <a:r>
              <a:rPr lang="ar-JO" sz="1400" b="1" dirty="0">
                <a:solidFill>
                  <a:srgbClr val="000000"/>
                </a:solidFill>
                <a:effectLst/>
                <a:latin typeface="Times New Roman"/>
                <a:ea typeface="Calibri"/>
              </a:rPr>
              <a:t> </a:t>
            </a:r>
            <a:endParaRPr lang="en-US" sz="1400" dirty="0">
              <a:effectLst/>
              <a:latin typeface="Times New Roman"/>
              <a:ea typeface="Calibri"/>
            </a:endParaRPr>
          </a:p>
          <a:p>
            <a:pPr marL="0" marR="0" algn="ctr" rtl="1">
              <a:spcBef>
                <a:spcPts val="0"/>
              </a:spcBef>
              <a:spcAft>
                <a:spcPts val="0"/>
              </a:spcAft>
            </a:pPr>
            <a:r>
              <a:rPr lang="ar-JO" sz="4400" b="1" dirty="0">
                <a:solidFill>
                  <a:schemeClr val="bg1"/>
                </a:solidFill>
                <a:effectLst/>
                <a:latin typeface="Times New Roman"/>
                <a:ea typeface="Calibri"/>
                <a:cs typeface="abo2sadam"/>
              </a:rPr>
              <a:t>المرسل</a:t>
            </a:r>
            <a:endParaRPr lang="en-US" sz="1400" dirty="0">
              <a:solidFill>
                <a:schemeClr val="bg1"/>
              </a:solidFill>
              <a:effectLst/>
              <a:latin typeface="Times New Roman"/>
              <a:ea typeface="Calibri"/>
            </a:endParaRPr>
          </a:p>
          <a:p>
            <a:pPr marL="0" marR="0" algn="ctr">
              <a:spcBef>
                <a:spcPts val="0"/>
              </a:spcBef>
              <a:spcAft>
                <a:spcPts val="0"/>
              </a:spcAft>
            </a:pPr>
            <a:r>
              <a:rPr lang="en-US" sz="1400" b="1" dirty="0">
                <a:solidFill>
                  <a:srgbClr val="000000"/>
                </a:solidFill>
                <a:effectLst/>
                <a:latin typeface="Times New Roman"/>
                <a:ea typeface="Calibri"/>
              </a:rPr>
              <a:t> </a:t>
            </a:r>
            <a:endParaRPr lang="en-US" sz="1400" dirty="0">
              <a:effectLst/>
              <a:latin typeface="Times New Roman"/>
              <a:ea typeface="Calibri"/>
            </a:endParaRPr>
          </a:p>
          <a:p>
            <a:pPr marL="0" marR="0" algn="ctr">
              <a:spcBef>
                <a:spcPts val="0"/>
              </a:spcBef>
              <a:spcAft>
                <a:spcPts val="0"/>
              </a:spcAft>
            </a:pPr>
            <a:r>
              <a:rPr lang="en-US" sz="1400" b="1" dirty="0">
                <a:solidFill>
                  <a:srgbClr val="000000"/>
                </a:solidFill>
                <a:effectLst/>
                <a:latin typeface="Times New Roman"/>
                <a:ea typeface="Calibri"/>
              </a:rPr>
              <a:t> </a:t>
            </a:r>
            <a:endParaRPr lang="en-US" sz="1400" dirty="0">
              <a:effectLst/>
              <a:latin typeface="Times New Roman"/>
              <a:ea typeface="Calibri"/>
            </a:endParaRPr>
          </a:p>
        </p:txBody>
      </p:sp>
      <p:sp>
        <p:nvSpPr>
          <p:cNvPr id="11" name="مستطيل 10"/>
          <p:cNvSpPr/>
          <p:nvPr/>
        </p:nvSpPr>
        <p:spPr>
          <a:xfrm>
            <a:off x="461969" y="4012829"/>
            <a:ext cx="1915270" cy="1509976"/>
          </a:xfrm>
          <a:prstGeom prst="rect">
            <a:avLst/>
          </a:prstGeom>
          <a:solidFill>
            <a:srgbClr val="00B050"/>
          </a:solidFill>
          <a:ln w="19050" cap="flat" cmpd="sng" algn="ctr">
            <a:solidFill>
              <a:sysClr val="windowText" lastClr="000000"/>
            </a:solidFill>
            <a:prstDash val="solid"/>
          </a:ln>
          <a:effectLst/>
          <a:scene3d>
            <a:camera prst="orthographicFront"/>
            <a:lightRig rig="threePt" dir="t"/>
          </a:scene3d>
          <a:sp3d>
            <a:bevelT w="165100" prst="coolSlant"/>
          </a:sp3d>
        </p:spPr>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rtl="1">
              <a:spcBef>
                <a:spcPts val="0"/>
              </a:spcBef>
              <a:spcAft>
                <a:spcPts val="0"/>
              </a:spcAft>
            </a:pPr>
            <a:r>
              <a:rPr lang="ar-JO" sz="3600" b="1" dirty="0">
                <a:solidFill>
                  <a:schemeClr val="bg1"/>
                </a:solidFill>
                <a:effectLst/>
                <a:latin typeface="Times New Roman"/>
                <a:ea typeface="Calibri"/>
                <a:cs typeface="abo2sadam"/>
              </a:rPr>
              <a:t>المستقبل</a:t>
            </a:r>
            <a:endParaRPr lang="en-US" sz="2000" dirty="0">
              <a:solidFill>
                <a:schemeClr val="bg1"/>
              </a:solidFill>
              <a:effectLst/>
              <a:latin typeface="Times New Roman"/>
              <a:ea typeface="Calibri"/>
            </a:endParaRPr>
          </a:p>
          <a:p>
            <a:pPr marL="0" marR="0" algn="ctr">
              <a:spcBef>
                <a:spcPts val="0"/>
              </a:spcBef>
              <a:spcAft>
                <a:spcPts val="0"/>
              </a:spcAft>
            </a:pPr>
            <a:r>
              <a:rPr lang="en-US" sz="1400" dirty="0">
                <a:effectLst/>
                <a:latin typeface="Times New Roman"/>
                <a:ea typeface="Calibri"/>
              </a:rPr>
              <a:t> </a:t>
            </a:r>
          </a:p>
        </p:txBody>
      </p:sp>
      <p:cxnSp>
        <p:nvCxnSpPr>
          <p:cNvPr id="12" name="رابط كسهم مستقيم 11"/>
          <p:cNvCxnSpPr/>
          <p:nvPr/>
        </p:nvCxnSpPr>
        <p:spPr>
          <a:xfrm flipH="1">
            <a:off x="2396329" y="4358583"/>
            <a:ext cx="4134552"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مستطيل 12"/>
          <p:cNvSpPr/>
          <p:nvPr/>
        </p:nvSpPr>
        <p:spPr>
          <a:xfrm>
            <a:off x="3397445" y="4084861"/>
            <a:ext cx="2249682" cy="464608"/>
          </a:xfrm>
          <a:prstGeom prst="rect">
            <a:avLst/>
          </a:prstGeom>
          <a:solidFill>
            <a:srgbClr val="FF0000"/>
          </a:solidFill>
          <a:ln w="19050">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0" marR="0" algn="ctr" rtl="1">
              <a:spcBef>
                <a:spcPts val="0"/>
              </a:spcBef>
              <a:spcAft>
                <a:spcPts val="0"/>
              </a:spcAft>
            </a:pPr>
            <a:endParaRPr lang="ar-JO" sz="1600" b="1" dirty="0" smtClean="0">
              <a:solidFill>
                <a:srgbClr val="000000"/>
              </a:solidFill>
              <a:effectLst/>
              <a:latin typeface="Times New Roman"/>
              <a:ea typeface="Calibri"/>
              <a:cs typeface="abo2sadam"/>
            </a:endParaRPr>
          </a:p>
          <a:p>
            <a:pPr marL="0" marR="0" algn="ctr" rtl="1">
              <a:spcBef>
                <a:spcPts val="0"/>
              </a:spcBef>
              <a:spcAft>
                <a:spcPts val="0"/>
              </a:spcAft>
            </a:pPr>
            <a:r>
              <a:rPr lang="ar-JO" sz="2800" b="1" dirty="0" smtClean="0">
                <a:solidFill>
                  <a:schemeClr val="bg1"/>
                </a:solidFill>
                <a:effectLst/>
                <a:latin typeface="Times New Roman"/>
                <a:ea typeface="Calibri"/>
                <a:cs typeface="abo2sadam"/>
              </a:rPr>
              <a:t>الرسالة</a:t>
            </a:r>
            <a:endParaRPr lang="en-US" sz="2000" dirty="0">
              <a:solidFill>
                <a:schemeClr val="bg1"/>
              </a:solidFill>
              <a:effectLst/>
              <a:latin typeface="Times New Roman"/>
              <a:ea typeface="Calibri"/>
            </a:endParaRPr>
          </a:p>
          <a:p>
            <a:pPr marL="0" marR="0" algn="ctr">
              <a:spcBef>
                <a:spcPts val="0"/>
              </a:spcBef>
              <a:spcAft>
                <a:spcPts val="0"/>
              </a:spcAft>
            </a:pPr>
            <a:r>
              <a:rPr lang="en-GB" sz="1400" dirty="0">
                <a:effectLst/>
                <a:latin typeface="Times New Roman"/>
                <a:ea typeface="Calibri"/>
              </a:rPr>
              <a:t> </a:t>
            </a:r>
            <a:endParaRPr lang="en-US" sz="1400" dirty="0">
              <a:effectLst/>
              <a:latin typeface="Times New Roman"/>
              <a:ea typeface="Calibri"/>
            </a:endParaRPr>
          </a:p>
        </p:txBody>
      </p:sp>
      <p:cxnSp>
        <p:nvCxnSpPr>
          <p:cNvPr id="14" name="رابط مستقيم 13"/>
          <p:cNvCxnSpPr/>
          <p:nvPr/>
        </p:nvCxnSpPr>
        <p:spPr>
          <a:xfrm>
            <a:off x="2379360" y="5006874"/>
            <a:ext cx="4134552" cy="0"/>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5" name="سهم بشكل U 14"/>
          <p:cNvSpPr/>
          <p:nvPr/>
        </p:nvSpPr>
        <p:spPr>
          <a:xfrm flipV="1">
            <a:off x="1293405" y="5525505"/>
            <a:ext cx="6521039" cy="542043"/>
          </a:xfrm>
          <a:prstGeom prst="uturnArrow">
            <a:avLst>
              <a:gd name="adj1" fmla="val 25000"/>
              <a:gd name="adj2" fmla="val 25000"/>
              <a:gd name="adj3" fmla="val 25000"/>
              <a:gd name="adj4" fmla="val 43750"/>
              <a:gd name="adj5" fmla="val 97619"/>
            </a:avLst>
          </a:prstGeom>
          <a:solidFill>
            <a:srgbClr val="2C69B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ar-SA"/>
          </a:p>
        </p:txBody>
      </p:sp>
      <p:sp>
        <p:nvSpPr>
          <p:cNvPr id="16" name="مربع نص 376"/>
          <p:cNvSpPr txBox="1"/>
          <p:nvPr/>
        </p:nvSpPr>
        <p:spPr>
          <a:xfrm>
            <a:off x="3567125" y="5064499"/>
            <a:ext cx="2249682" cy="464608"/>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marL="0" marR="0" algn="ctr" rtl="1">
              <a:spcBef>
                <a:spcPts val="0"/>
              </a:spcBef>
              <a:spcAft>
                <a:spcPts val="0"/>
              </a:spcAft>
            </a:pPr>
            <a:r>
              <a:rPr lang="ar-JO" sz="2800" b="1" dirty="0">
                <a:solidFill>
                  <a:schemeClr val="accent6">
                    <a:lumMod val="75000"/>
                  </a:schemeClr>
                </a:solidFill>
                <a:effectLst/>
                <a:latin typeface="Times New Roman"/>
                <a:ea typeface="Calibri"/>
                <a:cs typeface="abo2sadam"/>
              </a:rPr>
              <a:t>قناة الاتصال</a:t>
            </a:r>
            <a:endParaRPr lang="en-US" sz="2000" dirty="0">
              <a:solidFill>
                <a:schemeClr val="accent6">
                  <a:lumMod val="75000"/>
                </a:schemeClr>
              </a:solidFill>
              <a:effectLst/>
              <a:latin typeface="Times New Roman"/>
              <a:ea typeface="Calibri"/>
            </a:endParaRPr>
          </a:p>
        </p:txBody>
      </p:sp>
      <p:sp>
        <p:nvSpPr>
          <p:cNvPr id="17" name="مربع نص 377"/>
          <p:cNvSpPr txBox="1"/>
          <p:nvPr/>
        </p:nvSpPr>
        <p:spPr>
          <a:xfrm>
            <a:off x="3685902" y="6058544"/>
            <a:ext cx="2249682" cy="464608"/>
          </a:xfrm>
          <a:prstGeom prst="rect">
            <a:avLst/>
          </a:prstGeom>
          <a:noFill/>
          <a:ln w="6350">
            <a:noFill/>
          </a:ln>
          <a:effectLst/>
        </p:spPr>
        <p:txBody>
          <a:bodyPr rot="0" spcFirstLastPara="0" vert="horz" wrap="square" lIns="91440" tIns="45720" rIns="91440" bIns="45720" numCol="1" spcCol="0" rtlCol="1" fromWordArt="0" anchor="t" anchorCtr="0" forceAA="0" compatLnSpc="1">
            <a:prstTxWarp prst="textNoShape">
              <a:avLst/>
            </a:prstTxWarp>
            <a:noAutofit/>
          </a:bodyPr>
          <a:lstStyle/>
          <a:p>
            <a:pPr marL="0" marR="0" algn="ctr" rtl="1">
              <a:spcBef>
                <a:spcPts val="0"/>
              </a:spcBef>
              <a:spcAft>
                <a:spcPts val="0"/>
              </a:spcAft>
            </a:pPr>
            <a:r>
              <a:rPr lang="ar-JO" sz="2800" b="1" dirty="0">
                <a:solidFill>
                  <a:srgbClr val="002060"/>
                </a:solidFill>
                <a:effectLst/>
                <a:latin typeface="Times New Roman"/>
                <a:ea typeface="Calibri"/>
                <a:cs typeface="abo2sadam"/>
              </a:rPr>
              <a:t>التغذية الراجعة</a:t>
            </a:r>
            <a:endParaRPr lang="en-US" sz="2000" dirty="0">
              <a:solidFill>
                <a:srgbClr val="002060"/>
              </a:solidFill>
              <a:effectLst/>
              <a:latin typeface="Times New Roman"/>
              <a:ea typeface="Calibri"/>
            </a:endParaRPr>
          </a:p>
        </p:txBody>
      </p:sp>
      <p:sp>
        <p:nvSpPr>
          <p:cNvPr id="19" name="مستطيل 18"/>
          <p:cNvSpPr/>
          <p:nvPr/>
        </p:nvSpPr>
        <p:spPr>
          <a:xfrm>
            <a:off x="628052" y="2856310"/>
            <a:ext cx="7976396" cy="923330"/>
          </a:xfrm>
          <a:prstGeom prst="rect">
            <a:avLst/>
          </a:prstGeom>
          <a:noFill/>
        </p:spPr>
        <p:txBody>
          <a:bodyPr wrap="square" lIns="91440" tIns="45720" rIns="91440" bIns="45720">
            <a:spAutoFit/>
          </a:bodyPr>
          <a:lstStyle/>
          <a:p>
            <a:pPr algn="ctr"/>
            <a:r>
              <a:rPr lang="ar-JO"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bo2sadam" pitchFamily="2" charset="-78"/>
                <a:cs typeface="abo2sadam" pitchFamily="2" charset="-78"/>
              </a:rPr>
              <a:t>عناصر التراسل</a:t>
            </a:r>
            <a:endParaRPr lang="ar-SA"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bo2sadam" pitchFamily="2" charset="-78"/>
              <a:cs typeface="abo2sadam" pitchFamily="2" charset="-78"/>
            </a:endParaRPr>
          </a:p>
        </p:txBody>
      </p:sp>
      <p:sp>
        <p:nvSpPr>
          <p:cNvPr id="5" name="وسيلة شرح مستطيلة مستديرة الزوايا 4"/>
          <p:cNvSpPr/>
          <p:nvPr/>
        </p:nvSpPr>
        <p:spPr>
          <a:xfrm>
            <a:off x="5697495" y="524626"/>
            <a:ext cx="3193363" cy="3225641"/>
          </a:xfrm>
          <a:prstGeom prst="wedgeRoundRectCallout">
            <a:avLst>
              <a:gd name="adj1" fmla="val 9758"/>
              <a:gd name="adj2" fmla="val 6549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endParaRPr lang="ar-JO" b="1" dirty="0" smtClean="0">
              <a:solidFill>
                <a:schemeClr val="tx1"/>
              </a:solidFill>
            </a:endParaRPr>
          </a:p>
          <a:p>
            <a:pPr algn="justLow"/>
            <a:r>
              <a:rPr lang="ar-JO" sz="2800" b="1" dirty="0" smtClean="0">
                <a:solidFill>
                  <a:srgbClr val="D60093"/>
                </a:solidFill>
              </a:rPr>
              <a:t>المرسل </a:t>
            </a:r>
            <a:r>
              <a:rPr lang="en-US" sz="2800" b="1" dirty="0">
                <a:solidFill>
                  <a:srgbClr val="D60093"/>
                </a:solidFill>
              </a:rPr>
              <a:t>(Sender)</a:t>
            </a:r>
            <a:r>
              <a:rPr lang="ar-JO" sz="2800" b="1" dirty="0">
                <a:solidFill>
                  <a:srgbClr val="D60093"/>
                </a:solidFill>
              </a:rPr>
              <a:t>:</a:t>
            </a:r>
            <a:r>
              <a:rPr lang="ar-JO" sz="2800" dirty="0">
                <a:solidFill>
                  <a:schemeClr val="tx1"/>
                </a:solidFill>
              </a:rPr>
              <a:t> جهاز الحاسوب الذي يقوم بإرسال البيانات والمعلومات إلى الأجهزة الأخرى داخل الشبكة، </a:t>
            </a:r>
            <a:r>
              <a:rPr lang="ar-JO" sz="2800" u="sng" dirty="0">
                <a:solidFill>
                  <a:schemeClr val="tx2"/>
                </a:solidFill>
              </a:rPr>
              <a:t>ويسمى أيضاً بالمصدر </a:t>
            </a:r>
            <a:r>
              <a:rPr lang="en-US" sz="2800" u="sng" dirty="0">
                <a:solidFill>
                  <a:schemeClr val="tx2"/>
                </a:solidFill>
              </a:rPr>
              <a:t>(Source)</a:t>
            </a:r>
            <a:endParaRPr lang="en-US" sz="2800" dirty="0">
              <a:solidFill>
                <a:schemeClr val="tx2"/>
              </a:solidFill>
            </a:endParaRPr>
          </a:p>
          <a:p>
            <a:pPr algn="ctr"/>
            <a:endParaRPr lang="ar-SA" dirty="0">
              <a:solidFill>
                <a:schemeClr val="tx1"/>
              </a:solidFill>
            </a:endParaRPr>
          </a:p>
        </p:txBody>
      </p:sp>
      <p:sp>
        <p:nvSpPr>
          <p:cNvPr id="21" name="وسيلة شرح مستطيلة مستديرة الزوايا 20"/>
          <p:cNvSpPr/>
          <p:nvPr/>
        </p:nvSpPr>
        <p:spPr>
          <a:xfrm>
            <a:off x="107504" y="837730"/>
            <a:ext cx="3282342" cy="3023318"/>
          </a:xfrm>
          <a:prstGeom prst="wedgeRoundRectCallout">
            <a:avLst>
              <a:gd name="adj1" fmla="val 9758"/>
              <a:gd name="adj2" fmla="val 6549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endParaRPr lang="ar-JO" b="1" dirty="0" smtClean="0">
              <a:solidFill>
                <a:schemeClr val="tx1"/>
              </a:solidFill>
            </a:endParaRPr>
          </a:p>
          <a:p>
            <a:pPr algn="justLow"/>
            <a:r>
              <a:rPr lang="ar-JO" sz="2800" b="1" dirty="0">
                <a:solidFill>
                  <a:srgbClr val="00B050"/>
                </a:solidFill>
              </a:rPr>
              <a:t>المستقبل </a:t>
            </a:r>
            <a:r>
              <a:rPr lang="en-US" sz="2800" b="1" dirty="0">
                <a:solidFill>
                  <a:srgbClr val="00B050"/>
                </a:solidFill>
              </a:rPr>
              <a:t>(Receiver) </a:t>
            </a:r>
            <a:r>
              <a:rPr lang="ar-JO" sz="2800" b="1" dirty="0">
                <a:solidFill>
                  <a:srgbClr val="00B050"/>
                </a:solidFill>
              </a:rPr>
              <a:t>: </a:t>
            </a:r>
            <a:r>
              <a:rPr lang="ar-JO" sz="2800" dirty="0">
                <a:solidFill>
                  <a:schemeClr val="tx1"/>
                </a:solidFill>
              </a:rPr>
              <a:t>جهاز الحاسوب الذي يقوم باستقبال البيانات والمعلومات المرسلة من الأجهزة الأخرى داخل الشبكة.</a:t>
            </a:r>
            <a:endParaRPr lang="en-US" sz="2800" dirty="0">
              <a:solidFill>
                <a:schemeClr val="tx1"/>
              </a:solidFill>
            </a:endParaRPr>
          </a:p>
          <a:p>
            <a:pPr algn="justLow"/>
            <a:endParaRPr lang="ar-SA" dirty="0">
              <a:solidFill>
                <a:schemeClr val="tx1"/>
              </a:solidFill>
            </a:endParaRPr>
          </a:p>
        </p:txBody>
      </p:sp>
      <p:sp>
        <p:nvSpPr>
          <p:cNvPr id="22" name="وسيلة شرح مستطيلة مستديرة الزوايا 21"/>
          <p:cNvSpPr/>
          <p:nvPr/>
        </p:nvSpPr>
        <p:spPr>
          <a:xfrm>
            <a:off x="2881115" y="404664"/>
            <a:ext cx="3282342" cy="3273814"/>
          </a:xfrm>
          <a:prstGeom prst="wedgeRoundRectCallout">
            <a:avLst>
              <a:gd name="adj1" fmla="val 9758"/>
              <a:gd name="adj2" fmla="val 6549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endParaRPr lang="ar-JO" b="1" dirty="0" smtClean="0">
              <a:solidFill>
                <a:schemeClr val="tx1"/>
              </a:solidFill>
            </a:endParaRPr>
          </a:p>
          <a:p>
            <a:pPr algn="justLow"/>
            <a:endParaRPr lang="ar-JO" sz="1600" b="1" dirty="0" smtClean="0">
              <a:solidFill>
                <a:schemeClr val="tx1"/>
              </a:solidFill>
            </a:endParaRPr>
          </a:p>
          <a:p>
            <a:pPr algn="justLow"/>
            <a:r>
              <a:rPr lang="ar-JO" sz="2800" b="1" dirty="0">
                <a:solidFill>
                  <a:srgbClr val="FF0000"/>
                </a:solidFill>
              </a:rPr>
              <a:t>الرسالة </a:t>
            </a:r>
            <a:r>
              <a:rPr lang="en-US" sz="2800" b="1" dirty="0">
                <a:solidFill>
                  <a:srgbClr val="FF0000"/>
                </a:solidFill>
              </a:rPr>
              <a:t>(Message) </a:t>
            </a:r>
            <a:r>
              <a:rPr lang="ar-JO" sz="2800" b="1" dirty="0">
                <a:solidFill>
                  <a:srgbClr val="FF0000"/>
                </a:solidFill>
              </a:rPr>
              <a:t>: </a:t>
            </a:r>
            <a:r>
              <a:rPr lang="ar-JO" sz="2800" dirty="0">
                <a:solidFill>
                  <a:schemeClr val="tx1"/>
                </a:solidFill>
              </a:rPr>
              <a:t>المعلومات او البيانات التي سيتم ارسالها، وهي تتكون من نصوص أو أرقام أو صور أو أصوات أو فيديو أو مزيج منها.</a:t>
            </a:r>
            <a:endParaRPr lang="en-US" sz="2800" dirty="0">
              <a:solidFill>
                <a:schemeClr val="tx1"/>
              </a:solidFill>
            </a:endParaRPr>
          </a:p>
          <a:p>
            <a:pPr algn="justLow"/>
            <a:endParaRPr lang="ar-SA" dirty="0">
              <a:solidFill>
                <a:schemeClr val="tx1"/>
              </a:solidFill>
            </a:endParaRPr>
          </a:p>
        </p:txBody>
      </p:sp>
      <p:sp>
        <p:nvSpPr>
          <p:cNvPr id="23" name="وسيلة شرح مستطيلة مستديرة الزوايا 22"/>
          <p:cNvSpPr/>
          <p:nvPr/>
        </p:nvSpPr>
        <p:spPr>
          <a:xfrm>
            <a:off x="2643436" y="1916832"/>
            <a:ext cx="3606400" cy="2612091"/>
          </a:xfrm>
          <a:prstGeom prst="wedgeRoundRectCallout">
            <a:avLst>
              <a:gd name="adj1" fmla="val 9758"/>
              <a:gd name="adj2" fmla="val 6549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r>
              <a:rPr lang="ar-JO" sz="2800" b="1" dirty="0">
                <a:solidFill>
                  <a:schemeClr val="accent6">
                    <a:lumMod val="75000"/>
                  </a:schemeClr>
                </a:solidFill>
              </a:rPr>
              <a:t>قناة الاتصال </a:t>
            </a:r>
            <a:r>
              <a:rPr lang="en-US" sz="2800" b="1" dirty="0">
                <a:solidFill>
                  <a:schemeClr val="accent6">
                    <a:lumMod val="75000"/>
                  </a:schemeClr>
                </a:solidFill>
              </a:rPr>
              <a:t>(Channel) </a:t>
            </a:r>
            <a:r>
              <a:rPr lang="ar-JO" sz="2800" b="1" dirty="0">
                <a:solidFill>
                  <a:schemeClr val="accent6">
                    <a:lumMod val="75000"/>
                  </a:schemeClr>
                </a:solidFill>
              </a:rPr>
              <a:t>: </a:t>
            </a:r>
            <a:r>
              <a:rPr lang="ar-JO" sz="2800" dirty="0">
                <a:solidFill>
                  <a:schemeClr val="tx1"/>
                </a:solidFill>
              </a:rPr>
              <a:t>الوسط أو الطريق الذي يتم من خلاله نقل البيانات بين أجهزة الحاسوب المختلفة في الشبكة.</a:t>
            </a:r>
            <a:endParaRPr lang="ar-SA" sz="2800" dirty="0">
              <a:solidFill>
                <a:schemeClr val="tx1"/>
              </a:solidFill>
            </a:endParaRPr>
          </a:p>
        </p:txBody>
      </p:sp>
      <p:sp>
        <p:nvSpPr>
          <p:cNvPr id="24" name="وسيلة شرح مستطيلة مستديرة الزوايا 23"/>
          <p:cNvSpPr/>
          <p:nvPr/>
        </p:nvSpPr>
        <p:spPr>
          <a:xfrm>
            <a:off x="2922559" y="3222877"/>
            <a:ext cx="3243969" cy="2366363"/>
          </a:xfrm>
          <a:prstGeom prst="wedgeRoundRectCallout">
            <a:avLst>
              <a:gd name="adj1" fmla="val 9758"/>
              <a:gd name="adj2" fmla="val 6549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Low"/>
            <a:r>
              <a:rPr lang="ar-JO" sz="2800" b="1" dirty="0">
                <a:solidFill>
                  <a:schemeClr val="accent1">
                    <a:lumMod val="75000"/>
                  </a:schemeClr>
                </a:solidFill>
              </a:rPr>
              <a:t>التغذية الراجعة </a:t>
            </a:r>
            <a:r>
              <a:rPr lang="en-US" sz="2800" b="1" dirty="0">
                <a:solidFill>
                  <a:schemeClr val="accent1">
                    <a:lumMod val="75000"/>
                  </a:schemeClr>
                </a:solidFill>
              </a:rPr>
              <a:t>(Feedback)</a:t>
            </a:r>
            <a:r>
              <a:rPr lang="ar-JO" sz="2800" b="1" dirty="0">
                <a:solidFill>
                  <a:schemeClr val="accent1">
                    <a:lumMod val="75000"/>
                  </a:schemeClr>
                </a:solidFill>
              </a:rPr>
              <a:t> :</a:t>
            </a:r>
            <a:r>
              <a:rPr lang="ar-JO" sz="2800" dirty="0">
                <a:solidFill>
                  <a:schemeClr val="accent1">
                    <a:lumMod val="75000"/>
                  </a:schemeClr>
                </a:solidFill>
              </a:rPr>
              <a:t> </a:t>
            </a:r>
            <a:r>
              <a:rPr lang="ar-JO" sz="2800" dirty="0">
                <a:solidFill>
                  <a:schemeClr val="tx1"/>
                </a:solidFill>
              </a:rPr>
              <a:t>الإشعار الذي يوضح فيما إذا تم استلام الرسالة أم لم يتم.</a:t>
            </a:r>
            <a:endParaRPr lang="ar-SA" sz="2800" dirty="0">
              <a:solidFill>
                <a:schemeClr val="tx1"/>
              </a:solidFill>
            </a:endParaRPr>
          </a:p>
        </p:txBody>
      </p:sp>
      <p:sp>
        <p:nvSpPr>
          <p:cNvPr id="18" name="سهم إلى اليسار 17">
            <a:hlinkClick r:id="" action="ppaction://hlinkshowjump?jump=nextslide"/>
          </p:cNvPr>
          <p:cNvSpPr/>
          <p:nvPr/>
        </p:nvSpPr>
        <p:spPr>
          <a:xfrm>
            <a:off x="196004" y="6255545"/>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01249751"/>
      </p:ext>
    </p:extLst>
  </p:cSld>
  <p:clrMapOvr>
    <a:masterClrMapping/>
  </p:clrMapOvr>
  <mc:AlternateContent xmlns:mc="http://schemas.openxmlformats.org/markup-compatibility/2006" xmlns:p14="http://schemas.microsoft.com/office/powerpoint/2010/main">
    <mc:Choice Requires="p14">
      <p:transition spd="slow" p14:dur="3000" advClick="0">
        <p14:shred/>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1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arn(outVertical)">
                                      <p:cBhvr>
                                        <p:cTn id="12" dur="10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outVertical)">
                                      <p:cBhvr>
                                        <p:cTn id="27" dur="1000"/>
                                        <p:tgtEl>
                                          <p:spTgt spid="14"/>
                                        </p:tgtEl>
                                      </p:cBhvr>
                                    </p:animEffect>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outVertic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repeatCount="indefinite"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right)">
                                      <p:cBhvr>
                                        <p:cTn id="41" dur="1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repeatCount="indefinite" fill="hold" grpId="0" nodeType="clickEffect">
                                  <p:stCondLst>
                                    <p:cond delay="5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1500"/>
                                        <p:tgtEl>
                                          <p:spTgt spid="15"/>
                                        </p:tgtEl>
                                      </p:cBhvr>
                                    </p:animEffect>
                                  </p:childTnLst>
                                </p:cTn>
                              </p:par>
                            </p:childTnLst>
                          </p:cTn>
                        </p:par>
                        <p:par>
                          <p:cTn id="47" fill="hold">
                            <p:stCondLst>
                              <p:cond delay="20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0"/>
                    </p:tgtEl>
                  </p:cond>
                </p:stCondLst>
                <p:endSync evt="end" delay="0">
                  <p:rtn val="all"/>
                </p:endSync>
                <p:childTnLst>
                  <p:par>
                    <p:cTn id="52" fill="hold">
                      <p:stCondLst>
                        <p:cond delay="0"/>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10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10000"/>
                                  </p:stCondLst>
                                  <p:childTnLst>
                                    <p:animEffect transition="out" filter="fade">
                                      <p:cBhvr>
                                        <p:cTn id="60" dur="1000"/>
                                        <p:tgtEl>
                                          <p:spTgt spid="5"/>
                                        </p:tgtEl>
                                      </p:cBhvr>
                                    </p:animEffect>
                                    <p:set>
                                      <p:cBhvr>
                                        <p:cTn id="61"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62" restart="whenNotActive" fill="hold" evtFilter="cancelBubble" nodeType="interactiveSeq">
                <p:stCondLst>
                  <p:cond evt="onClick" delay="0">
                    <p:tgtEl>
                      <p:spTgt spid="11"/>
                    </p:tgtEl>
                  </p:cond>
                </p:stCondLst>
                <p:endSync evt="end" delay="0">
                  <p:rtn val="all"/>
                </p:endSync>
                <p:childTnLst>
                  <p:par>
                    <p:cTn id="63" fill="hold">
                      <p:stCondLst>
                        <p:cond delay="0"/>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10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10000"/>
                                  </p:stCondLst>
                                  <p:childTnLst>
                                    <p:animEffect transition="out" filter="fade">
                                      <p:cBhvr>
                                        <p:cTn id="71" dur="1000"/>
                                        <p:tgtEl>
                                          <p:spTgt spid="21"/>
                                        </p:tgtEl>
                                      </p:cBhvr>
                                    </p:animEffect>
                                    <p:set>
                                      <p:cBhvr>
                                        <p:cTn id="72"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3" restart="whenNotActive" fill="hold" evtFilter="cancelBubble" nodeType="interactiveSeq">
                <p:stCondLst>
                  <p:cond evt="onClick" delay="0">
                    <p:tgtEl>
                      <p:spTgt spid="13"/>
                    </p:tgtEl>
                  </p:cond>
                </p:stCondLst>
                <p:endSync evt="end" delay="0">
                  <p:rtn val="all"/>
                </p:endSync>
                <p:childTnLst>
                  <p:par>
                    <p:cTn id="74" fill="hold">
                      <p:stCondLst>
                        <p:cond delay="0"/>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down)">
                                      <p:cBhvr>
                                        <p:cTn id="78" dur="1000"/>
                                        <p:tgtEl>
                                          <p:spTgt spid="22"/>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10000"/>
                                  </p:stCondLst>
                                  <p:childTnLst>
                                    <p:animEffect transition="out" filter="fade">
                                      <p:cBhvr>
                                        <p:cTn id="82" dur="1000"/>
                                        <p:tgtEl>
                                          <p:spTgt spid="22"/>
                                        </p:tgtEl>
                                      </p:cBhvr>
                                    </p:animEffect>
                                    <p:set>
                                      <p:cBhvr>
                                        <p:cTn id="83"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4" restart="whenNotActive" fill="hold" evtFilter="cancelBubble" nodeType="interactiveSeq">
                <p:stCondLst>
                  <p:cond evt="onClick" delay="0">
                    <p:tgtEl>
                      <p:spTgt spid="14"/>
                    </p:tgtEl>
                  </p:cond>
                </p:stCondLst>
                <p:endSync evt="end" delay="0">
                  <p:rtn val="all"/>
                </p:endSync>
                <p:childTnLst>
                  <p:par>
                    <p:cTn id="85" fill="hold">
                      <p:stCondLst>
                        <p:cond delay="0"/>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down)">
                                      <p:cBhvr>
                                        <p:cTn id="89" dur="10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xit" presetSubtype="0" fill="hold" grpId="1" nodeType="clickEffect">
                                  <p:stCondLst>
                                    <p:cond delay="10000"/>
                                  </p:stCondLst>
                                  <p:childTnLst>
                                    <p:animEffect transition="out" filter="fade">
                                      <p:cBhvr>
                                        <p:cTn id="93" dur="1000"/>
                                        <p:tgtEl>
                                          <p:spTgt spid="23"/>
                                        </p:tgtEl>
                                      </p:cBhvr>
                                    </p:animEffect>
                                    <p:set>
                                      <p:cBhvr>
                                        <p:cTn id="94"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5" restart="whenNotActive" fill="hold" evtFilter="cancelBubble" nodeType="interactiveSeq">
                <p:stCondLst>
                  <p:cond evt="onClick" delay="0">
                    <p:tgtEl>
                      <p:spTgt spid="15"/>
                    </p:tgtEl>
                  </p:cond>
                </p:stCondLst>
                <p:endSync evt="end" delay="0">
                  <p:rtn val="all"/>
                </p:endSync>
                <p:childTnLst>
                  <p:par>
                    <p:cTn id="96" fill="hold">
                      <p:stCondLst>
                        <p:cond delay="0"/>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wipe(down)">
                                      <p:cBhvr>
                                        <p:cTn id="100" dur="1000"/>
                                        <p:tgtEl>
                                          <p:spTgt spid="24"/>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1" nodeType="clickEffect">
                                  <p:stCondLst>
                                    <p:cond delay="10000"/>
                                  </p:stCondLst>
                                  <p:childTnLst>
                                    <p:animEffect transition="out" filter="fade">
                                      <p:cBhvr>
                                        <p:cTn id="104" dur="1000"/>
                                        <p:tgtEl>
                                          <p:spTgt spid="24"/>
                                        </p:tgtEl>
                                      </p:cBhvr>
                                    </p:animEffect>
                                    <p:set>
                                      <p:cBhvr>
                                        <p:cTn id="105" dur="1" fill="hold">
                                          <p:stCondLst>
                                            <p:cond delay="9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0" grpId="0" animBg="1"/>
      <p:bldP spid="11" grpId="0" animBg="1"/>
      <p:bldP spid="13" grpId="0" animBg="1"/>
      <p:bldP spid="15" grpId="0" animBg="1"/>
      <p:bldP spid="16" grpId="0"/>
      <p:bldP spid="17" grpId="0"/>
      <p:bldP spid="5" grpId="0" animBg="1"/>
      <p:bldP spid="5"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rotWithShape="1">
          <a:blip r:embed="rId2" cstate="print">
            <a:extLst>
              <a:ext uri="{28A0092B-C50C-407E-A947-70E740481C1C}">
                <a14:useLocalDpi xmlns:a14="http://schemas.microsoft.com/office/drawing/2010/main" val="0"/>
              </a:ext>
            </a:extLst>
          </a:blip>
          <a:srcRect b="20341"/>
          <a:stretch/>
        </p:blipFill>
        <p:spPr>
          <a:xfrm>
            <a:off x="0" y="1"/>
            <a:ext cx="9144000" cy="6902684"/>
          </a:xfrm>
          <a:prstGeom prst="rect">
            <a:avLst/>
          </a:prstGeom>
        </p:spPr>
      </p:pic>
      <p:sp>
        <p:nvSpPr>
          <p:cNvPr id="6" name="مستطيل 5"/>
          <p:cNvSpPr/>
          <p:nvPr/>
        </p:nvSpPr>
        <p:spPr>
          <a:xfrm>
            <a:off x="467544" y="37073"/>
            <a:ext cx="8352928"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مكونات الشبكة</a:t>
            </a:r>
            <a:endParaRPr lang="ar-SA"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278" b="100000" l="0" r="100000">
                        <a14:foregroundMark x1="45214" y1="10987" x2="27834" y2="35202"/>
                        <a14:foregroundMark x1="27834" y1="35202" x2="27834" y2="35202"/>
                        <a14:foregroundMark x1="37909" y1="42152" x2="39169" y2="27803"/>
                        <a14:foregroundMark x1="39169" y1="27803" x2="39169" y2="27803"/>
                        <a14:foregroundMark x1="35768" y1="41704" x2="42191" y2="41704"/>
                        <a14:foregroundMark x1="42191" y1="41704" x2="42191" y2="41704"/>
                        <a14:foregroundMark x1="28086" y1="13229" x2="30353" y2="41256"/>
                        <a14:foregroundMark x1="30353" y1="41256" x2="30353" y2="41256"/>
                        <a14:foregroundMark x1="30353" y1="15247" x2="30353" y2="27578"/>
                        <a14:foregroundMark x1="30353" y1="27578" x2="30353" y2="27578"/>
                        <a14:foregroundMark x1="69647" y1="8969" x2="52645" y2="40807"/>
                        <a14:foregroundMark x1="52645" y1="40807" x2="52645" y2="40807"/>
                        <a14:foregroundMark x1="52393" y1="15919" x2="55542" y2="27803"/>
                        <a14:foregroundMark x1="54786" y1="15247" x2="55793" y2="20852"/>
                        <a14:foregroundMark x1="55793" y1="20852" x2="55793" y2="20852"/>
                        <a14:foregroundMark x1="57935" y1="13229" x2="53023" y2="14126"/>
                        <a14:foregroundMark x1="53023" y1="14126" x2="53023" y2="14126"/>
                        <a14:foregroundMark x1="60831" y1="41256" x2="65491" y2="30493"/>
                        <a14:foregroundMark x1="29471" y1="13229" x2="32997" y2="13004"/>
                        <a14:foregroundMark x1="80856" y1="43274" x2="80856" y2="13229"/>
                        <a14:foregroundMark x1="79345" y1="42152" x2="78841" y2="12108"/>
                        <a14:foregroundMark x1="78841" y1="12108" x2="78841" y2="12108"/>
                        <a14:foregroundMark x1="89421" y1="42825" x2="84005" y2="9417"/>
                        <a14:foregroundMark x1="16877" y1="41256" x2="9698" y2="39686"/>
                        <a14:foregroundMark x1="4534" y1="43498" x2="3904" y2="12108"/>
                        <a14:foregroundMark x1="5793" y1="15247" x2="5668" y2="33184"/>
                        <a14:foregroundMark x1="4912" y1="43274" x2="5793" y2="70852"/>
                        <a14:foregroundMark x1="12091" y1="60538" x2="13854" y2="86996"/>
                        <a14:foregroundMark x1="2645" y1="84529" x2="5668" y2="76906"/>
                        <a14:foregroundMark x1="2771" y1="71300" x2="3652" y2="81166"/>
                        <a14:foregroundMark x1="12720" y1="86547" x2="12720" y2="79148"/>
                        <a14:foregroundMark x1="5416" y1="42377" x2="32494" y2="63901"/>
                        <a14:foregroundMark x1="32494" y1="64574" x2="32494" y2="80493"/>
                        <a14:foregroundMark x1="32997" y1="80493" x2="52771" y2="87668"/>
                        <a14:foregroundMark x1="52645" y1="89238" x2="80605" y2="86547"/>
                        <a14:foregroundMark x1="81234" y1="84978" x2="80101" y2="37892"/>
                        <a14:foregroundMark x1="59320" y1="40583" x2="67003" y2="42152"/>
                        <a14:foregroundMark x1="54156" y1="43498" x2="51763" y2="67040"/>
                        <a14:foregroundMark x1="57053" y1="74664" x2="67632" y2="65919"/>
                        <a14:foregroundMark x1="50378" y1="86099" x2="54534" y2="63453"/>
                        <a14:foregroundMark x1="54534" y1="63453" x2="54534" y2="63453"/>
                        <a14:foregroundMark x1="42191" y1="83184" x2="52771" y2="66592"/>
                        <a14:foregroundMark x1="38161" y1="77803" x2="48741" y2="68610"/>
                        <a14:foregroundMark x1="36272" y1="69955" x2="47355" y2="67265"/>
                        <a14:foregroundMark x1="37280" y1="70852" x2="28463" y2="37892"/>
                        <a14:foregroundMark x1="38791" y1="67040" x2="53023" y2="54260"/>
                        <a14:foregroundMark x1="53023" y1="54260" x2="53023" y2="54260"/>
                        <a14:foregroundMark x1="37909" y1="63229" x2="53904" y2="48206"/>
                        <a14:foregroundMark x1="53904" y1="48206" x2="53904" y2="48206"/>
                        <a14:foregroundMark x1="85390" y1="40807" x2="93073" y2="41256"/>
                        <a14:foregroundMark x1="53023" y1="85426" x2="80605" y2="82735"/>
                        <a14:foregroundMark x1="79975" y1="85426" x2="78841" y2="41704"/>
                      </a14:backgroundRemoval>
                    </a14:imgEffect>
                  </a14:imgLayer>
                </a14:imgProps>
              </a:ext>
              <a:ext uri="{28A0092B-C50C-407E-A947-70E740481C1C}">
                <a14:useLocalDpi xmlns:a14="http://schemas.microsoft.com/office/drawing/2010/main" val="0"/>
              </a:ext>
            </a:extLst>
          </a:blip>
          <a:srcRect/>
          <a:stretch>
            <a:fillRect/>
          </a:stretch>
        </p:blipFill>
        <p:spPr bwMode="auto">
          <a:xfrm>
            <a:off x="1979712" y="2564904"/>
            <a:ext cx="5976664" cy="3357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مجموعة 8"/>
          <p:cNvGrpSpPr/>
          <p:nvPr/>
        </p:nvGrpSpPr>
        <p:grpSpPr>
          <a:xfrm>
            <a:off x="2771801" y="2132856"/>
            <a:ext cx="4320480" cy="650576"/>
            <a:chOff x="0" y="0"/>
            <a:chExt cx="3499540" cy="542304"/>
          </a:xfrm>
        </p:grpSpPr>
        <p:cxnSp>
          <p:nvCxnSpPr>
            <p:cNvPr id="10" name="رابط مستقيم 9"/>
            <p:cNvCxnSpPr/>
            <p:nvPr/>
          </p:nvCxnSpPr>
          <p:spPr>
            <a:xfrm>
              <a:off x="1883391" y="0"/>
              <a:ext cx="1616149" cy="542304"/>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1883391" y="0"/>
              <a:ext cx="457200" cy="542290"/>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flipH="1">
              <a:off x="1201003" y="0"/>
              <a:ext cx="690880" cy="542290"/>
            </a:xfrm>
            <a:prstGeom prst="line">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flipH="1">
              <a:off x="0" y="0"/>
              <a:ext cx="1892300" cy="542290"/>
            </a:xfrm>
            <a:prstGeom prst="line">
              <a:avLst/>
            </a:prstGeom>
            <a:noFill/>
            <a:ln w="57150" cap="flat" cmpd="sng" algn="ctr">
              <a:solidFill>
                <a:srgbClr val="FF0000"/>
              </a:solidFill>
              <a:prstDash val="solid"/>
              <a:headEnd type="none" w="med" len="med"/>
              <a:tailEnd type="triangle" w="med" len="med"/>
            </a:ln>
            <a:effectLst/>
          </p:spPr>
        </p:cxnSp>
      </p:grpSp>
      <p:cxnSp>
        <p:nvCxnSpPr>
          <p:cNvPr id="14" name="رابط كسهم مستقيم 13"/>
          <p:cNvCxnSpPr/>
          <p:nvPr/>
        </p:nvCxnSpPr>
        <p:spPr>
          <a:xfrm flipH="1">
            <a:off x="6784308" y="4797152"/>
            <a:ext cx="668012" cy="0"/>
          </a:xfrm>
          <a:prstGeom prst="straightConnector1">
            <a:avLst/>
          </a:prstGeom>
          <a:ln w="57150">
            <a:solidFill>
              <a:srgbClr val="C400C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رابط كسهم مستقيم 14"/>
          <p:cNvCxnSpPr>
            <a:stCxn id="22" idx="0"/>
          </p:cNvCxnSpPr>
          <p:nvPr/>
        </p:nvCxnSpPr>
        <p:spPr>
          <a:xfrm flipH="1" flipV="1">
            <a:off x="5395823" y="5097256"/>
            <a:ext cx="20333" cy="558634"/>
          </a:xfrm>
          <a:prstGeom prst="straightConnector1">
            <a:avLst/>
          </a:prstGeom>
          <a:noFill/>
          <a:ln w="57150" cap="flat" cmpd="sng" algn="ctr">
            <a:solidFill>
              <a:schemeClr val="accent6"/>
            </a:solidFill>
            <a:prstDash val="solid"/>
            <a:headEnd type="none" w="med" len="med"/>
            <a:tailEnd type="triangle" w="med" len="med"/>
          </a:ln>
          <a:effectLst/>
        </p:spPr>
      </p:cxnSp>
      <p:sp>
        <p:nvSpPr>
          <p:cNvPr id="19" name="مربع نص 18">
            <a:hlinkClick r:id="rId5" action="ppaction://hlinksldjump"/>
          </p:cNvPr>
          <p:cNvSpPr txBox="1"/>
          <p:nvPr/>
        </p:nvSpPr>
        <p:spPr>
          <a:xfrm>
            <a:off x="3779912" y="1620089"/>
            <a:ext cx="2736304" cy="584775"/>
          </a:xfrm>
          <a:prstGeom prst="rect">
            <a:avLst/>
          </a:prstGeom>
          <a:solidFill>
            <a:schemeClr val="bg1"/>
          </a:solidFill>
          <a:ln w="28575">
            <a:solidFill>
              <a:srgbClr val="FF0000"/>
            </a:solidFill>
          </a:ln>
        </p:spPr>
        <p:txBody>
          <a:bodyPr wrap="square" rtlCol="1">
            <a:spAutoFit/>
          </a:bodyPr>
          <a:lstStyle/>
          <a:p>
            <a:pPr algn="ctr"/>
            <a:r>
              <a:rPr lang="ar-JO" sz="3200" dirty="0" smtClean="0">
                <a:solidFill>
                  <a:srgbClr val="FF0000"/>
                </a:solidFill>
                <a:latin typeface="abo2sadam" pitchFamily="2" charset="-78"/>
                <a:cs typeface="abo2sadam" pitchFamily="2" charset="-78"/>
              </a:rPr>
              <a:t>أجهزة حاسوب</a:t>
            </a:r>
            <a:endParaRPr lang="ar-SA" sz="3200" dirty="0">
              <a:solidFill>
                <a:srgbClr val="FF0000"/>
              </a:solidFill>
              <a:latin typeface="abo2sadam" pitchFamily="2" charset="-78"/>
              <a:cs typeface="abo2sadam" pitchFamily="2" charset="-78"/>
            </a:endParaRPr>
          </a:p>
        </p:txBody>
      </p:sp>
      <p:sp>
        <p:nvSpPr>
          <p:cNvPr id="21" name="مربع نص 20">
            <a:hlinkClick r:id="rId6" action="ppaction://hlinksldjump"/>
          </p:cNvPr>
          <p:cNvSpPr txBox="1"/>
          <p:nvPr/>
        </p:nvSpPr>
        <p:spPr>
          <a:xfrm>
            <a:off x="7452320" y="4149226"/>
            <a:ext cx="1547664" cy="2062103"/>
          </a:xfrm>
          <a:prstGeom prst="rect">
            <a:avLst/>
          </a:prstGeom>
          <a:solidFill>
            <a:schemeClr val="bg1"/>
          </a:solidFill>
          <a:ln w="28575">
            <a:solidFill>
              <a:srgbClr val="F200F2"/>
            </a:solidFill>
          </a:ln>
        </p:spPr>
        <p:txBody>
          <a:bodyPr wrap="square" rtlCol="1">
            <a:spAutoFit/>
          </a:bodyPr>
          <a:lstStyle/>
          <a:p>
            <a:pPr algn="justLow"/>
            <a:r>
              <a:rPr lang="ar-JO" sz="3200" dirty="0" smtClean="0">
                <a:solidFill>
                  <a:srgbClr val="C400C4"/>
                </a:solidFill>
                <a:latin typeface="abo2sadam" pitchFamily="2" charset="-78"/>
                <a:cs typeface="abo2sadam" pitchFamily="2" charset="-78"/>
              </a:rPr>
              <a:t>خطوط الاتصال بين الحواسيب</a:t>
            </a:r>
            <a:endParaRPr lang="ar-SA" sz="3200" dirty="0">
              <a:solidFill>
                <a:srgbClr val="C400C4"/>
              </a:solidFill>
              <a:latin typeface="abo2sadam" pitchFamily="2" charset="-78"/>
              <a:cs typeface="abo2sadam" pitchFamily="2" charset="-78"/>
            </a:endParaRPr>
          </a:p>
        </p:txBody>
      </p:sp>
      <p:sp>
        <p:nvSpPr>
          <p:cNvPr id="22" name="مربع نص 21">
            <a:hlinkClick r:id="rId7" action="ppaction://hlinksldjump"/>
          </p:cNvPr>
          <p:cNvSpPr txBox="1"/>
          <p:nvPr/>
        </p:nvSpPr>
        <p:spPr>
          <a:xfrm>
            <a:off x="4048004" y="5655890"/>
            <a:ext cx="2736304" cy="584775"/>
          </a:xfrm>
          <a:prstGeom prst="rect">
            <a:avLst/>
          </a:prstGeom>
          <a:solidFill>
            <a:schemeClr val="bg1"/>
          </a:solidFill>
          <a:ln w="28575">
            <a:solidFill>
              <a:schemeClr val="accent6"/>
            </a:solidFill>
          </a:ln>
        </p:spPr>
        <p:txBody>
          <a:bodyPr wrap="square" rtlCol="1">
            <a:spAutoFit/>
          </a:bodyPr>
          <a:lstStyle/>
          <a:p>
            <a:pPr algn="ctr"/>
            <a:r>
              <a:rPr lang="ar-JO" sz="3200" dirty="0" smtClean="0">
                <a:solidFill>
                  <a:schemeClr val="accent6">
                    <a:lumMod val="75000"/>
                  </a:schemeClr>
                </a:solidFill>
                <a:latin typeface="abo2sadam" pitchFamily="2" charset="-78"/>
                <a:cs typeface="abo2sadam" pitchFamily="2" charset="-78"/>
              </a:rPr>
              <a:t>معدات ربط الشبكة</a:t>
            </a:r>
            <a:endParaRPr lang="ar-SA" sz="3200" dirty="0">
              <a:solidFill>
                <a:schemeClr val="accent6">
                  <a:lumMod val="75000"/>
                </a:schemeClr>
              </a:solidFill>
              <a:latin typeface="abo2sadam" pitchFamily="2" charset="-78"/>
              <a:cs typeface="abo2sadam" pitchFamily="2" charset="-78"/>
            </a:endParaRPr>
          </a:p>
        </p:txBody>
      </p:sp>
      <p:grpSp>
        <p:nvGrpSpPr>
          <p:cNvPr id="23" name="مجموعة 22"/>
          <p:cNvGrpSpPr/>
          <p:nvPr/>
        </p:nvGrpSpPr>
        <p:grpSpPr>
          <a:xfrm flipV="1">
            <a:off x="2397978" y="3996121"/>
            <a:ext cx="4278312" cy="1952156"/>
            <a:chOff x="163814" y="-983909"/>
            <a:chExt cx="3465384" cy="1627269"/>
          </a:xfrm>
        </p:grpSpPr>
        <p:cxnSp>
          <p:nvCxnSpPr>
            <p:cNvPr id="24" name="رابط مستقيم 23"/>
            <p:cNvCxnSpPr/>
            <p:nvPr/>
          </p:nvCxnSpPr>
          <p:spPr>
            <a:xfrm>
              <a:off x="583257" y="-983909"/>
              <a:ext cx="3045941" cy="1627269"/>
            </a:xfrm>
            <a:prstGeom prst="line">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a:off x="583257" y="-983909"/>
              <a:ext cx="1757334" cy="1526198"/>
            </a:xfrm>
            <a:prstGeom prst="line">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رابط مستقيم 25"/>
            <p:cNvCxnSpPr/>
            <p:nvPr/>
          </p:nvCxnSpPr>
          <p:spPr>
            <a:xfrm>
              <a:off x="583257" y="-962617"/>
              <a:ext cx="617746" cy="1504906"/>
            </a:xfrm>
            <a:prstGeom prst="line">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رابط مستقيم 26"/>
            <p:cNvCxnSpPr/>
            <p:nvPr/>
          </p:nvCxnSpPr>
          <p:spPr>
            <a:xfrm flipH="1">
              <a:off x="163814" y="-983909"/>
              <a:ext cx="419443" cy="1627269"/>
            </a:xfrm>
            <a:prstGeom prst="line">
              <a:avLst/>
            </a:prstGeom>
            <a:noFill/>
            <a:ln w="57150" cap="flat" cmpd="sng" algn="ctr">
              <a:solidFill>
                <a:srgbClr val="00B050"/>
              </a:solidFill>
              <a:prstDash val="solid"/>
              <a:headEnd type="none" w="med" len="med"/>
              <a:tailEnd type="triangle" w="med" len="med"/>
            </a:ln>
            <a:effectLst/>
          </p:spPr>
        </p:cxnSp>
      </p:grpSp>
      <p:pic>
        <p:nvPicPr>
          <p:cNvPr id="5123" name="Picture 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767336">
            <a:off x="-203335" y="5315244"/>
            <a:ext cx="2303170" cy="2003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مربع نص 37">
            <a:hlinkClick r:id="rId10" action="ppaction://hlinksldjump"/>
          </p:cNvPr>
          <p:cNvSpPr txBox="1"/>
          <p:nvPr/>
        </p:nvSpPr>
        <p:spPr>
          <a:xfrm>
            <a:off x="226596" y="1556856"/>
            <a:ext cx="2329180" cy="584775"/>
          </a:xfrm>
          <a:prstGeom prst="rect">
            <a:avLst/>
          </a:prstGeom>
          <a:solidFill>
            <a:schemeClr val="bg1"/>
          </a:solidFill>
          <a:ln w="28575">
            <a:solidFill>
              <a:schemeClr val="accent1"/>
            </a:solidFill>
          </a:ln>
        </p:spPr>
        <p:txBody>
          <a:bodyPr wrap="square" rtlCol="1">
            <a:spAutoFit/>
          </a:bodyPr>
          <a:lstStyle/>
          <a:p>
            <a:pPr algn="ctr"/>
            <a:r>
              <a:rPr lang="ar-JO" sz="3200" dirty="0" smtClean="0">
                <a:solidFill>
                  <a:schemeClr val="accent1"/>
                </a:solidFill>
                <a:latin typeface="abo2sadam" pitchFamily="2" charset="-78"/>
                <a:cs typeface="abo2sadam" pitchFamily="2" charset="-78"/>
              </a:rPr>
              <a:t>البروتوكول</a:t>
            </a:r>
            <a:endParaRPr lang="ar-SA" sz="3200" dirty="0">
              <a:solidFill>
                <a:schemeClr val="accent1"/>
              </a:solidFill>
              <a:latin typeface="abo2sadam" pitchFamily="2" charset="-78"/>
              <a:cs typeface="abo2sadam" pitchFamily="2" charset="-78"/>
            </a:endParaRPr>
          </a:p>
        </p:txBody>
      </p:sp>
      <p:pic>
        <p:nvPicPr>
          <p:cNvPr id="5125" name="صورة 512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3212" y="2194266"/>
            <a:ext cx="1447924" cy="1454388"/>
          </a:xfrm>
          <a:prstGeom prst="rect">
            <a:avLst/>
          </a:prstGeom>
        </p:spPr>
      </p:pic>
      <p:sp>
        <p:nvSpPr>
          <p:cNvPr id="5126" name="مستطيل 5125"/>
          <p:cNvSpPr/>
          <p:nvPr/>
        </p:nvSpPr>
        <p:spPr>
          <a:xfrm>
            <a:off x="4843430" y="836712"/>
            <a:ext cx="448650" cy="923330"/>
          </a:xfrm>
          <a:prstGeom prst="rect">
            <a:avLst/>
          </a:prstGeom>
          <a:noFill/>
        </p:spPr>
        <p:txBody>
          <a:bodyPr wrap="square" lIns="91440" tIns="45720" rIns="91440" bIns="45720">
            <a:spAutoFit/>
          </a:bodyPr>
          <a:lstStyle/>
          <a:p>
            <a:pPr algn="ctr"/>
            <a:r>
              <a:rPr lang="ar-JO" sz="5400" b="1" cap="none" spc="0" dirty="0" smtClean="0">
                <a:ln w="28575">
                  <a:solidFill>
                    <a:srgbClr val="FF0000"/>
                  </a:solidFill>
                  <a:prstDash val="solid"/>
                </a:ln>
                <a:noFill/>
                <a:effectLst>
                  <a:outerShdw blurRad="41275" dist="20320" dir="1800000" algn="tl" rotWithShape="0">
                    <a:srgbClr val="000000">
                      <a:alpha val="40000"/>
                    </a:srgbClr>
                  </a:outerShdw>
                </a:effectLst>
              </a:rPr>
              <a:t>1</a:t>
            </a:r>
            <a:endParaRPr lang="ar-SA" sz="5400" b="1" cap="none" spc="0" dirty="0">
              <a:ln w="28575">
                <a:solidFill>
                  <a:srgbClr val="FF0000"/>
                </a:solidFill>
                <a:prstDash val="solid"/>
              </a:ln>
              <a:noFill/>
              <a:effectLst>
                <a:outerShdw blurRad="41275" dist="20320" dir="1800000" algn="tl" rotWithShape="0">
                  <a:srgbClr val="000000">
                    <a:alpha val="40000"/>
                  </a:srgbClr>
                </a:outerShdw>
              </a:effectLst>
            </a:endParaRPr>
          </a:p>
        </p:txBody>
      </p:sp>
      <p:sp>
        <p:nvSpPr>
          <p:cNvPr id="41" name="مستطيل 40"/>
          <p:cNvSpPr/>
          <p:nvPr/>
        </p:nvSpPr>
        <p:spPr>
          <a:xfrm>
            <a:off x="8001827" y="3225896"/>
            <a:ext cx="448650" cy="923330"/>
          </a:xfrm>
          <a:prstGeom prst="rect">
            <a:avLst/>
          </a:prstGeom>
          <a:noFill/>
          <a:ln>
            <a:noFill/>
          </a:ln>
        </p:spPr>
        <p:txBody>
          <a:bodyPr wrap="square" lIns="91440" tIns="45720" rIns="91440" bIns="45720">
            <a:spAutoFit/>
          </a:bodyPr>
          <a:lstStyle/>
          <a:p>
            <a:pPr algn="ctr"/>
            <a:r>
              <a:rPr lang="ar-JO" sz="5400" b="1" cap="none" spc="0" dirty="0" smtClean="0">
                <a:ln w="28575">
                  <a:solidFill>
                    <a:srgbClr val="C400C4"/>
                  </a:solidFill>
                  <a:prstDash val="solid"/>
                </a:ln>
                <a:noFill/>
                <a:effectLst>
                  <a:outerShdw blurRad="41275" dist="20320" dir="1800000" algn="tl" rotWithShape="0">
                    <a:srgbClr val="000000">
                      <a:alpha val="40000"/>
                    </a:srgbClr>
                  </a:outerShdw>
                </a:effectLst>
              </a:rPr>
              <a:t>2</a:t>
            </a:r>
            <a:endParaRPr lang="ar-SA" sz="5400" b="1" cap="none" spc="0" dirty="0">
              <a:ln w="28575">
                <a:solidFill>
                  <a:srgbClr val="C400C4"/>
                </a:solidFill>
                <a:prstDash val="solid"/>
              </a:ln>
              <a:noFill/>
              <a:effectLst>
                <a:outerShdw blurRad="41275" dist="20320" dir="1800000" algn="tl" rotWithShape="0">
                  <a:srgbClr val="000000">
                    <a:alpha val="40000"/>
                  </a:srgbClr>
                </a:outerShdw>
              </a:effectLst>
            </a:endParaRPr>
          </a:p>
        </p:txBody>
      </p:sp>
      <p:sp>
        <p:nvSpPr>
          <p:cNvPr id="42" name="مستطيل 41"/>
          <p:cNvSpPr/>
          <p:nvPr/>
        </p:nvSpPr>
        <p:spPr>
          <a:xfrm>
            <a:off x="5870319" y="4869160"/>
            <a:ext cx="448650" cy="923330"/>
          </a:xfrm>
          <a:prstGeom prst="rect">
            <a:avLst/>
          </a:prstGeom>
          <a:noFill/>
        </p:spPr>
        <p:txBody>
          <a:bodyPr wrap="square" lIns="91440" tIns="45720" rIns="91440" bIns="45720">
            <a:spAutoFit/>
          </a:bodyPr>
          <a:lstStyle/>
          <a:p>
            <a:pPr algn="ctr"/>
            <a:r>
              <a:rPr lang="ar-JO" sz="5400" b="1" cap="none" spc="0" dirty="0" smtClean="0">
                <a:ln w="28575">
                  <a:solidFill>
                    <a:schemeClr val="accent6">
                      <a:lumMod val="75000"/>
                    </a:schemeClr>
                  </a:solidFill>
                  <a:prstDash val="solid"/>
                </a:ln>
                <a:noFill/>
                <a:effectLst>
                  <a:outerShdw blurRad="41275" dist="20320" dir="1800000" algn="tl" rotWithShape="0">
                    <a:srgbClr val="000000">
                      <a:alpha val="40000"/>
                    </a:srgbClr>
                  </a:outerShdw>
                </a:effectLst>
              </a:rPr>
              <a:t>3</a:t>
            </a:r>
            <a:endParaRPr lang="ar-SA" sz="5400" b="1" cap="none" spc="0" dirty="0">
              <a:ln w="28575">
                <a:solidFill>
                  <a:schemeClr val="accent6">
                    <a:lumMod val="75000"/>
                  </a:schemeClr>
                </a:solidFill>
                <a:prstDash val="solid"/>
              </a:ln>
              <a:noFill/>
              <a:effectLst>
                <a:outerShdw blurRad="41275" dist="20320" dir="1800000" algn="tl" rotWithShape="0">
                  <a:srgbClr val="000000">
                    <a:alpha val="40000"/>
                  </a:srgbClr>
                </a:outerShdw>
              </a:effectLst>
            </a:endParaRPr>
          </a:p>
        </p:txBody>
      </p:sp>
      <p:sp>
        <p:nvSpPr>
          <p:cNvPr id="43" name="مستطيل 42"/>
          <p:cNvSpPr/>
          <p:nvPr/>
        </p:nvSpPr>
        <p:spPr>
          <a:xfrm>
            <a:off x="1274775" y="4869160"/>
            <a:ext cx="448650" cy="923330"/>
          </a:xfrm>
          <a:prstGeom prst="rect">
            <a:avLst/>
          </a:prstGeom>
          <a:noFill/>
        </p:spPr>
        <p:txBody>
          <a:bodyPr wrap="square" lIns="91440" tIns="45720" rIns="91440" bIns="45720">
            <a:spAutoFit/>
          </a:bodyPr>
          <a:lstStyle/>
          <a:p>
            <a:pPr algn="ctr"/>
            <a:r>
              <a:rPr lang="ar-JO" sz="5400" b="1" cap="none" spc="0" dirty="0" smtClean="0">
                <a:ln w="28575">
                  <a:solidFill>
                    <a:srgbClr val="00B050"/>
                  </a:solidFill>
                  <a:prstDash val="solid"/>
                </a:ln>
                <a:noFill/>
                <a:effectLst>
                  <a:outerShdw blurRad="41275" dist="20320" dir="1800000" algn="tl" rotWithShape="0">
                    <a:srgbClr val="000000">
                      <a:alpha val="40000"/>
                    </a:srgbClr>
                  </a:outerShdw>
                </a:effectLst>
              </a:rPr>
              <a:t>4</a:t>
            </a:r>
            <a:endParaRPr lang="ar-SA" sz="5400" b="1" cap="none" spc="0" dirty="0">
              <a:ln w="28575">
                <a:solidFill>
                  <a:srgbClr val="00B050"/>
                </a:solidFill>
                <a:prstDash val="solid"/>
              </a:ln>
              <a:noFill/>
              <a:effectLst>
                <a:outerShdw blurRad="41275" dist="20320" dir="1800000" algn="tl" rotWithShape="0">
                  <a:srgbClr val="000000">
                    <a:alpha val="40000"/>
                  </a:srgbClr>
                </a:outerShdw>
              </a:effectLst>
            </a:endParaRPr>
          </a:p>
        </p:txBody>
      </p:sp>
      <p:sp>
        <p:nvSpPr>
          <p:cNvPr id="44" name="مستطيل 43"/>
          <p:cNvSpPr/>
          <p:nvPr/>
        </p:nvSpPr>
        <p:spPr>
          <a:xfrm>
            <a:off x="1099014" y="705470"/>
            <a:ext cx="448650" cy="923330"/>
          </a:xfrm>
          <a:prstGeom prst="rect">
            <a:avLst/>
          </a:prstGeom>
          <a:noFill/>
        </p:spPr>
        <p:txBody>
          <a:bodyPr wrap="square" lIns="91440" tIns="45720" rIns="91440" bIns="45720">
            <a:spAutoFit/>
          </a:bodyPr>
          <a:lstStyle/>
          <a:p>
            <a:pPr algn="ctr"/>
            <a:r>
              <a:rPr lang="ar-JO" sz="5400" b="1" cap="none" spc="0" dirty="0" smtClean="0">
                <a:ln w="28575">
                  <a:solidFill>
                    <a:srgbClr val="2C69B2"/>
                  </a:solidFill>
                  <a:prstDash val="solid"/>
                </a:ln>
                <a:noFill/>
                <a:effectLst>
                  <a:outerShdw blurRad="41275" dist="20320" dir="1800000" algn="tl" rotWithShape="0">
                    <a:srgbClr val="000000">
                      <a:alpha val="40000"/>
                    </a:srgbClr>
                  </a:outerShdw>
                </a:effectLst>
              </a:rPr>
              <a:t>5</a:t>
            </a:r>
            <a:endParaRPr lang="ar-SA" sz="5400" b="1" cap="none" spc="0" dirty="0">
              <a:ln w="28575">
                <a:solidFill>
                  <a:srgbClr val="2C69B2"/>
                </a:solidFill>
                <a:prstDash val="solid"/>
              </a:ln>
              <a:noFill/>
              <a:effectLst>
                <a:outerShdw blurRad="41275" dist="20320" dir="1800000" algn="tl" rotWithShape="0">
                  <a:srgbClr val="000000">
                    <a:alpha val="40000"/>
                  </a:srgbClr>
                </a:outerShdw>
              </a:effectLst>
            </a:endParaRPr>
          </a:p>
        </p:txBody>
      </p:sp>
      <p:sp>
        <p:nvSpPr>
          <p:cNvPr id="34" name="مربع نص 33">
            <a:hlinkClick r:id="rId12" action="ppaction://hlinksldjump"/>
          </p:cNvPr>
          <p:cNvSpPr txBox="1"/>
          <p:nvPr/>
        </p:nvSpPr>
        <p:spPr>
          <a:xfrm>
            <a:off x="395536" y="5626554"/>
            <a:ext cx="2736304" cy="584775"/>
          </a:xfrm>
          <a:prstGeom prst="rect">
            <a:avLst/>
          </a:prstGeom>
          <a:solidFill>
            <a:schemeClr val="bg1"/>
          </a:solidFill>
          <a:ln w="28575">
            <a:solidFill>
              <a:srgbClr val="00B050"/>
            </a:solidFill>
          </a:ln>
        </p:spPr>
        <p:txBody>
          <a:bodyPr wrap="square" rtlCol="1">
            <a:spAutoFit/>
          </a:bodyPr>
          <a:lstStyle/>
          <a:p>
            <a:pPr algn="ctr"/>
            <a:r>
              <a:rPr lang="ar-JO" sz="3200" dirty="0" smtClean="0">
                <a:solidFill>
                  <a:srgbClr val="00B050"/>
                </a:solidFill>
                <a:latin typeface="abo2sadam" pitchFamily="2" charset="-78"/>
                <a:cs typeface="abo2sadam" pitchFamily="2" charset="-78"/>
              </a:rPr>
              <a:t>بطاقات الشبكة</a:t>
            </a:r>
            <a:endParaRPr lang="ar-SA" sz="3200" dirty="0">
              <a:solidFill>
                <a:srgbClr val="00B050"/>
              </a:solidFill>
              <a:latin typeface="abo2sadam" pitchFamily="2" charset="-78"/>
              <a:cs typeface="abo2sadam" pitchFamily="2" charset="-78"/>
            </a:endParaRPr>
          </a:p>
        </p:txBody>
      </p:sp>
    </p:spTree>
    <p:extLst>
      <p:ext uri="{BB962C8B-B14F-4D97-AF65-F5344CB8AC3E}">
        <p14:creationId xmlns:p14="http://schemas.microsoft.com/office/powerpoint/2010/main" val="1197420927"/>
      </p:ext>
    </p:extLst>
  </p:cSld>
  <p:clrMapOvr>
    <a:masterClrMapping/>
  </p:clrMapOvr>
  <mc:AlternateContent xmlns:mc="http://schemas.openxmlformats.org/markup-compatibility/2006" xmlns:p14="http://schemas.microsoft.com/office/powerpoint/2010/main">
    <mc:Choice Requires="p14">
      <p:transition spd="slow" p14:dur="20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Effect transition="in" filter="fade">
                                      <p:cBhvr>
                                        <p:cTn id="11" dur="1000"/>
                                        <p:tgtEl>
                                          <p:spTgt spid="5126"/>
                                        </p:tgtEl>
                                      </p:cBhvr>
                                    </p:animEffect>
                                    <p:anim calcmode="lin" valueType="num">
                                      <p:cBhvr>
                                        <p:cTn id="12" dur="1000" fill="hold"/>
                                        <p:tgtEl>
                                          <p:spTgt spid="5126"/>
                                        </p:tgtEl>
                                        <p:attrNameLst>
                                          <p:attrName>ppt_x</p:attrName>
                                        </p:attrNameLst>
                                      </p:cBhvr>
                                      <p:tavLst>
                                        <p:tav tm="0">
                                          <p:val>
                                            <p:strVal val="#ppt_x"/>
                                          </p:val>
                                        </p:tav>
                                        <p:tav tm="100000">
                                          <p:val>
                                            <p:strVal val="#ppt_x"/>
                                          </p:val>
                                        </p:tav>
                                      </p:tavLst>
                                    </p:anim>
                                    <p:anim calcmode="lin" valueType="num">
                                      <p:cBhvr>
                                        <p:cTn id="13" dur="1000" fill="hold"/>
                                        <p:tgtEl>
                                          <p:spTgt spid="512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right)">
                                      <p:cBhvr>
                                        <p:cTn id="23" dur="500"/>
                                        <p:tgtEl>
                                          <p:spTgt spid="14"/>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1000"/>
                                        <p:tgtEl>
                                          <p:spTgt spid="42"/>
                                        </p:tgtEl>
                                      </p:cBhvr>
                                    </p:animEffect>
                                    <p:anim calcmode="lin" valueType="num">
                                      <p:cBhvr>
                                        <p:cTn id="44" dur="1000" fill="hold"/>
                                        <p:tgtEl>
                                          <p:spTgt spid="42"/>
                                        </p:tgtEl>
                                        <p:attrNameLst>
                                          <p:attrName>ppt_x</p:attrName>
                                        </p:attrNameLst>
                                      </p:cBhvr>
                                      <p:tavLst>
                                        <p:tav tm="0">
                                          <p:val>
                                            <p:strVal val="#ppt_x"/>
                                          </p:val>
                                        </p:tav>
                                        <p:tav tm="100000">
                                          <p:val>
                                            <p:strVal val="#ppt_x"/>
                                          </p:val>
                                        </p:tav>
                                      </p:tavLst>
                                    </p:anim>
                                    <p:anim calcmode="lin" valueType="num">
                                      <p:cBhvr>
                                        <p:cTn id="45" dur="1000" fill="hold"/>
                                        <p:tgtEl>
                                          <p:spTgt spid="4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down)">
                                      <p:cBhvr>
                                        <p:cTn id="55" dur="500"/>
                                        <p:tgtEl>
                                          <p:spTgt spid="23"/>
                                        </p:tgtEl>
                                      </p:cBhvr>
                                    </p:animEffect>
                                  </p:childTnLst>
                                </p:cTn>
                              </p:par>
                            </p:childTnLst>
                          </p:cTn>
                        </p:par>
                        <p:par>
                          <p:cTn id="56" fill="hold">
                            <p:stCondLst>
                              <p:cond delay="500"/>
                            </p:stCondLst>
                            <p:childTnLst>
                              <p:par>
                                <p:cTn id="57" presetID="42"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1000"/>
                                        <p:tgtEl>
                                          <p:spTgt spid="43"/>
                                        </p:tgtEl>
                                      </p:cBhvr>
                                    </p:animEffect>
                                    <p:anim calcmode="lin" valueType="num">
                                      <p:cBhvr>
                                        <p:cTn id="60" dur="1000" fill="hold"/>
                                        <p:tgtEl>
                                          <p:spTgt spid="43"/>
                                        </p:tgtEl>
                                        <p:attrNameLst>
                                          <p:attrName>ppt_x</p:attrName>
                                        </p:attrNameLst>
                                      </p:cBhvr>
                                      <p:tavLst>
                                        <p:tav tm="0">
                                          <p:val>
                                            <p:strVal val="#ppt_x"/>
                                          </p:val>
                                        </p:tav>
                                        <p:tav tm="100000">
                                          <p:val>
                                            <p:strVal val="#ppt_x"/>
                                          </p:val>
                                        </p:tav>
                                      </p:tavLst>
                                    </p:anim>
                                    <p:anim calcmode="lin" valueType="num">
                                      <p:cBhvr>
                                        <p:cTn id="61" dur="1000" fill="hold"/>
                                        <p:tgtEl>
                                          <p:spTgt spid="4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1000"/>
                                        <p:tgtEl>
                                          <p:spTgt spid="34"/>
                                        </p:tgtEl>
                                      </p:cBhvr>
                                    </p:animEffect>
                                    <p:anim calcmode="lin" valueType="num">
                                      <p:cBhvr>
                                        <p:cTn id="65" dur="1000" fill="hold"/>
                                        <p:tgtEl>
                                          <p:spTgt spid="34"/>
                                        </p:tgtEl>
                                        <p:attrNameLst>
                                          <p:attrName>ppt_x</p:attrName>
                                        </p:attrNameLst>
                                      </p:cBhvr>
                                      <p:tavLst>
                                        <p:tav tm="0">
                                          <p:val>
                                            <p:strVal val="#ppt_x"/>
                                          </p:val>
                                        </p:tav>
                                        <p:tav tm="100000">
                                          <p:val>
                                            <p:strVal val="#ppt_x"/>
                                          </p:val>
                                        </p:tav>
                                      </p:tavLst>
                                    </p:anim>
                                    <p:anim calcmode="lin" valueType="num">
                                      <p:cBhvr>
                                        <p:cTn id="66" dur="1000" fill="hold"/>
                                        <p:tgtEl>
                                          <p:spTgt spid="34"/>
                                        </p:tgtEl>
                                        <p:attrNameLst>
                                          <p:attrName>ppt_y</p:attrName>
                                        </p:attrNameLst>
                                      </p:cBhvr>
                                      <p:tavLst>
                                        <p:tav tm="0">
                                          <p:val>
                                            <p:strVal val="#ppt_y+.1"/>
                                          </p:val>
                                        </p:tav>
                                        <p:tav tm="100000">
                                          <p:val>
                                            <p:strVal val="#ppt_y"/>
                                          </p:val>
                                        </p:tav>
                                      </p:tavLst>
                                    </p:anim>
                                  </p:childTnLst>
                                </p:cTn>
                              </p:par>
                            </p:childTnLst>
                          </p:cTn>
                        </p:par>
                        <p:par>
                          <p:cTn id="67" fill="hold">
                            <p:stCondLst>
                              <p:cond delay="1500"/>
                            </p:stCondLst>
                            <p:childTnLst>
                              <p:par>
                                <p:cTn id="68" presetID="21" presetClass="entr" presetSubtype="1" fill="hold" nodeType="afterEffect">
                                  <p:stCondLst>
                                    <p:cond delay="0"/>
                                  </p:stCondLst>
                                  <p:childTnLst>
                                    <p:set>
                                      <p:cBhvr>
                                        <p:cTn id="69" dur="1" fill="hold">
                                          <p:stCondLst>
                                            <p:cond delay="0"/>
                                          </p:stCondLst>
                                        </p:cTn>
                                        <p:tgtEl>
                                          <p:spTgt spid="5123"/>
                                        </p:tgtEl>
                                        <p:attrNameLst>
                                          <p:attrName>style.visibility</p:attrName>
                                        </p:attrNameLst>
                                      </p:cBhvr>
                                      <p:to>
                                        <p:strVal val="visible"/>
                                      </p:to>
                                    </p:set>
                                    <p:animEffect transition="in" filter="wheel(1)">
                                      <p:cBhvr>
                                        <p:cTn id="70" dur="1500"/>
                                        <p:tgtEl>
                                          <p:spTgt spid="5123"/>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1000"/>
                                        <p:tgtEl>
                                          <p:spTgt spid="44"/>
                                        </p:tgtEl>
                                      </p:cBhvr>
                                    </p:animEffect>
                                    <p:anim calcmode="lin" valueType="num">
                                      <p:cBhvr>
                                        <p:cTn id="76" dur="1000" fill="hold"/>
                                        <p:tgtEl>
                                          <p:spTgt spid="44"/>
                                        </p:tgtEl>
                                        <p:attrNameLst>
                                          <p:attrName>ppt_x</p:attrName>
                                        </p:attrNameLst>
                                      </p:cBhvr>
                                      <p:tavLst>
                                        <p:tav tm="0">
                                          <p:val>
                                            <p:strVal val="#ppt_x"/>
                                          </p:val>
                                        </p:tav>
                                        <p:tav tm="100000">
                                          <p:val>
                                            <p:strVal val="#ppt_x"/>
                                          </p:val>
                                        </p:tav>
                                      </p:tavLst>
                                    </p:anim>
                                    <p:anim calcmode="lin" valueType="num">
                                      <p:cBhvr>
                                        <p:cTn id="77" dur="1000" fill="hold"/>
                                        <p:tgtEl>
                                          <p:spTgt spid="4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1000"/>
                                        <p:tgtEl>
                                          <p:spTgt spid="38"/>
                                        </p:tgtEl>
                                      </p:cBhvr>
                                    </p:animEffect>
                                    <p:anim calcmode="lin" valueType="num">
                                      <p:cBhvr>
                                        <p:cTn id="81" dur="1000" fill="hold"/>
                                        <p:tgtEl>
                                          <p:spTgt spid="38"/>
                                        </p:tgtEl>
                                        <p:attrNameLst>
                                          <p:attrName>ppt_x</p:attrName>
                                        </p:attrNameLst>
                                      </p:cBhvr>
                                      <p:tavLst>
                                        <p:tav tm="0">
                                          <p:val>
                                            <p:strVal val="#ppt_x"/>
                                          </p:val>
                                        </p:tav>
                                        <p:tav tm="100000">
                                          <p:val>
                                            <p:strVal val="#ppt_x"/>
                                          </p:val>
                                        </p:tav>
                                      </p:tavLst>
                                    </p:anim>
                                    <p:anim calcmode="lin" valueType="num">
                                      <p:cBhvr>
                                        <p:cTn id="82" dur="1000" fill="hold"/>
                                        <p:tgtEl>
                                          <p:spTgt spid="38"/>
                                        </p:tgtEl>
                                        <p:attrNameLst>
                                          <p:attrName>ppt_y</p:attrName>
                                        </p:attrNameLst>
                                      </p:cBhvr>
                                      <p:tavLst>
                                        <p:tav tm="0">
                                          <p:val>
                                            <p:strVal val="#ppt_y+.1"/>
                                          </p:val>
                                        </p:tav>
                                        <p:tav tm="100000">
                                          <p:val>
                                            <p:strVal val="#ppt_y"/>
                                          </p:val>
                                        </p:tav>
                                      </p:tavLst>
                                    </p:anim>
                                  </p:childTnLst>
                                </p:cTn>
                              </p:par>
                            </p:childTnLst>
                          </p:cTn>
                        </p:par>
                        <p:par>
                          <p:cTn id="83" fill="hold">
                            <p:stCondLst>
                              <p:cond delay="1000"/>
                            </p:stCondLst>
                            <p:childTnLst>
                              <p:par>
                                <p:cTn id="84" presetID="21" presetClass="entr" presetSubtype="1" fill="hold" nodeType="afterEffect">
                                  <p:stCondLst>
                                    <p:cond delay="0"/>
                                  </p:stCondLst>
                                  <p:childTnLst>
                                    <p:set>
                                      <p:cBhvr>
                                        <p:cTn id="85" dur="1" fill="hold">
                                          <p:stCondLst>
                                            <p:cond delay="0"/>
                                          </p:stCondLst>
                                        </p:cTn>
                                        <p:tgtEl>
                                          <p:spTgt spid="5125"/>
                                        </p:tgtEl>
                                        <p:attrNameLst>
                                          <p:attrName>style.visibility</p:attrName>
                                        </p:attrNameLst>
                                      </p:cBhvr>
                                      <p:to>
                                        <p:strVal val="visible"/>
                                      </p:to>
                                    </p:set>
                                    <p:animEffect transition="in" filter="wheel(1)">
                                      <p:cBhvr>
                                        <p:cTn id="86" dur="1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38" grpId="0" animBg="1"/>
      <p:bldP spid="5126" grpId="0"/>
      <p:bldP spid="41" grpId="0"/>
      <p:bldP spid="42" grpId="0"/>
      <p:bldP spid="43" grpId="0"/>
      <p:bldP spid="44" grpId="0"/>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pic>
        <p:nvPicPr>
          <p:cNvPr id="31"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6278" b="100000" l="0" r="100000">
                        <a14:foregroundMark x1="45214" y1="10987" x2="27834" y2="35202"/>
                        <a14:foregroundMark x1="27834" y1="35202" x2="27834" y2="35202"/>
                        <a14:foregroundMark x1="37909" y1="42152" x2="39169" y2="27803"/>
                        <a14:foregroundMark x1="39169" y1="27803" x2="39169" y2="27803"/>
                        <a14:foregroundMark x1="35768" y1="41704" x2="42191" y2="41704"/>
                        <a14:foregroundMark x1="42191" y1="41704" x2="42191" y2="41704"/>
                        <a14:foregroundMark x1="28086" y1="13229" x2="30353" y2="41256"/>
                        <a14:foregroundMark x1="30353" y1="41256" x2="30353" y2="41256"/>
                        <a14:foregroundMark x1="30353" y1="15247" x2="30353" y2="27578"/>
                        <a14:foregroundMark x1="30353" y1="27578" x2="30353" y2="27578"/>
                        <a14:foregroundMark x1="69647" y1="8969" x2="52645" y2="40807"/>
                        <a14:foregroundMark x1="52645" y1="40807" x2="52645" y2="40807"/>
                        <a14:foregroundMark x1="52393" y1="15919" x2="55542" y2="27803"/>
                        <a14:foregroundMark x1="54786" y1="15247" x2="55793" y2="20852"/>
                        <a14:foregroundMark x1="55793" y1="20852" x2="55793" y2="20852"/>
                        <a14:foregroundMark x1="57935" y1="13229" x2="53023" y2="14126"/>
                        <a14:foregroundMark x1="53023" y1="14126" x2="53023" y2="14126"/>
                        <a14:foregroundMark x1="60831" y1="41256" x2="65491" y2="30493"/>
                        <a14:foregroundMark x1="29471" y1="13229" x2="32997" y2="13004"/>
                        <a14:foregroundMark x1="80856" y1="43274" x2="80856" y2="13229"/>
                        <a14:foregroundMark x1="79345" y1="42152" x2="78841" y2="12108"/>
                        <a14:foregroundMark x1="78841" y1="12108" x2="78841" y2="12108"/>
                        <a14:foregroundMark x1="89421" y1="42825" x2="84005" y2="9417"/>
                        <a14:foregroundMark x1="16877" y1="41256" x2="9698" y2="39686"/>
                        <a14:foregroundMark x1="4534" y1="43498" x2="3904" y2="12108"/>
                        <a14:foregroundMark x1="5793" y1="15247" x2="5668" y2="33184"/>
                        <a14:foregroundMark x1="4912" y1="43274" x2="5793" y2="70852"/>
                        <a14:foregroundMark x1="12091" y1="60538" x2="13854" y2="86996"/>
                        <a14:foregroundMark x1="2645" y1="84529" x2="5668" y2="76906"/>
                        <a14:foregroundMark x1="2771" y1="71300" x2="3652" y2="81166"/>
                        <a14:foregroundMark x1="12720" y1="86547" x2="12720" y2="79148"/>
                        <a14:foregroundMark x1="5416" y1="42377" x2="32494" y2="63901"/>
                        <a14:foregroundMark x1="32494" y1="64574" x2="32494" y2="80493"/>
                        <a14:foregroundMark x1="32997" y1="80493" x2="52771" y2="87668"/>
                        <a14:foregroundMark x1="52645" y1="89238" x2="80605" y2="86547"/>
                        <a14:foregroundMark x1="81234" y1="84978" x2="80101" y2="37892"/>
                        <a14:foregroundMark x1="59320" y1="40583" x2="67003" y2="42152"/>
                        <a14:foregroundMark x1="54156" y1="43498" x2="51763" y2="67040"/>
                        <a14:foregroundMark x1="57053" y1="74664" x2="67632" y2="65919"/>
                        <a14:foregroundMark x1="50378" y1="86099" x2="54534" y2="63453"/>
                        <a14:foregroundMark x1="54534" y1="63453" x2="54534" y2="63453"/>
                        <a14:foregroundMark x1="42191" y1="83184" x2="52771" y2="66592"/>
                        <a14:foregroundMark x1="38161" y1="77803" x2="48741" y2="68610"/>
                        <a14:foregroundMark x1="36272" y1="69955" x2="47355" y2="67265"/>
                        <a14:foregroundMark x1="37280" y1="70852" x2="28463" y2="37892"/>
                        <a14:foregroundMark x1="38791" y1="67040" x2="53023" y2="54260"/>
                        <a14:foregroundMark x1="53023" y1="54260" x2="53023" y2="54260"/>
                        <a14:foregroundMark x1="37909" y1="63229" x2="53904" y2="48206"/>
                        <a14:foregroundMark x1="53904" y1="48206" x2="53904" y2="48206"/>
                        <a14:foregroundMark x1="85390" y1="40807" x2="93073" y2="41256"/>
                        <a14:foregroundMark x1="53023" y1="85426" x2="80605" y2="82735"/>
                        <a14:foregroundMark x1="79975" y1="85426" x2="78841" y2="41704"/>
                      </a14:backgroundRemoval>
                    </a14:imgEffect>
                  </a14:imgLayer>
                </a14:imgProps>
              </a:ext>
              <a:ext uri="{28A0092B-C50C-407E-A947-70E740481C1C}">
                <a14:useLocalDpi xmlns:a14="http://schemas.microsoft.com/office/drawing/2010/main" val="0"/>
              </a:ext>
            </a:extLst>
          </a:blip>
          <a:srcRect b="54212"/>
          <a:stretch/>
        </p:blipFill>
        <p:spPr bwMode="auto">
          <a:xfrm>
            <a:off x="329870" y="1772816"/>
            <a:ext cx="8484259" cy="218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مجموعة 3"/>
          <p:cNvGrpSpPr/>
          <p:nvPr/>
        </p:nvGrpSpPr>
        <p:grpSpPr>
          <a:xfrm>
            <a:off x="2339752" y="273422"/>
            <a:ext cx="4096156" cy="923330"/>
            <a:chOff x="2780100" y="273422"/>
            <a:chExt cx="4096156" cy="923330"/>
          </a:xfrm>
        </p:grpSpPr>
        <p:sp>
          <p:nvSpPr>
            <p:cNvPr id="32" name="مربع نص 31"/>
            <p:cNvSpPr txBox="1"/>
            <p:nvPr/>
          </p:nvSpPr>
          <p:spPr>
            <a:xfrm>
              <a:off x="2780100" y="383179"/>
              <a:ext cx="3952139" cy="646331"/>
            </a:xfrm>
            <a:prstGeom prst="rect">
              <a:avLst/>
            </a:prstGeom>
            <a:solidFill>
              <a:schemeClr val="bg1"/>
            </a:solidFill>
            <a:ln w="28575">
              <a:solidFill>
                <a:srgbClr val="FF0000"/>
              </a:solidFill>
            </a:ln>
          </p:spPr>
          <p:txBody>
            <a:bodyPr wrap="square" rtlCol="1">
              <a:spAutoFit/>
            </a:bodyPr>
            <a:lstStyle/>
            <a:p>
              <a:pPr algn="ctr"/>
              <a:r>
                <a:rPr lang="ar-JO" sz="3600" dirty="0" smtClean="0">
                  <a:solidFill>
                    <a:srgbClr val="FF0000"/>
                  </a:solidFill>
                  <a:latin typeface="abo2sadam" pitchFamily="2" charset="-78"/>
                  <a:cs typeface="abo2sadam" pitchFamily="2" charset="-78"/>
                </a:rPr>
                <a:t>أجهزة حاسوب</a:t>
              </a:r>
              <a:endParaRPr lang="ar-SA" sz="3600" dirty="0">
                <a:solidFill>
                  <a:srgbClr val="FF0000"/>
                </a:solidFill>
                <a:latin typeface="abo2sadam" pitchFamily="2" charset="-78"/>
                <a:cs typeface="abo2sadam" pitchFamily="2" charset="-78"/>
              </a:endParaRPr>
            </a:p>
          </p:txBody>
        </p:sp>
        <p:sp>
          <p:nvSpPr>
            <p:cNvPr id="33" name="مستطيل 32"/>
            <p:cNvSpPr/>
            <p:nvPr/>
          </p:nvSpPr>
          <p:spPr>
            <a:xfrm>
              <a:off x="5965699" y="273422"/>
              <a:ext cx="910557" cy="923330"/>
            </a:xfrm>
            <a:prstGeom prst="rect">
              <a:avLst/>
            </a:prstGeom>
            <a:noFill/>
          </p:spPr>
          <p:txBody>
            <a:bodyPr wrap="square" lIns="91440" tIns="45720" rIns="91440" bIns="45720">
              <a:spAutoFit/>
            </a:bodyPr>
            <a:lstStyle/>
            <a:p>
              <a:pPr algn="ctr"/>
              <a:r>
                <a:rPr lang="ar-JO" sz="5400" b="1" cap="none" spc="0" dirty="0" smtClean="0">
                  <a:ln w="28575">
                    <a:solidFill>
                      <a:srgbClr val="FF0000"/>
                    </a:solidFill>
                    <a:prstDash val="solid"/>
                  </a:ln>
                  <a:noFill/>
                  <a:effectLst>
                    <a:outerShdw blurRad="41275" dist="20320" dir="1800000" algn="tl" rotWithShape="0">
                      <a:srgbClr val="000000">
                        <a:alpha val="40000"/>
                      </a:srgbClr>
                    </a:outerShdw>
                  </a:effectLst>
                  <a:latin typeface="abo2sadam" pitchFamily="2" charset="-78"/>
                  <a:cs typeface="AlHurraTxtreg" pitchFamily="2" charset="-78"/>
                </a:rPr>
                <a:t>1</a:t>
              </a:r>
              <a:r>
                <a:rPr lang="ar-JO" sz="5400" b="1" cap="none" spc="0" dirty="0" smtClean="0">
                  <a:ln w="28575">
                    <a:solidFill>
                      <a:srgbClr val="FF0000"/>
                    </a:solidFill>
                    <a:prstDash val="solid"/>
                  </a:ln>
                  <a:noFill/>
                  <a:effectLst>
                    <a:outerShdw blurRad="41275" dist="20320" dir="1800000" algn="tl" rotWithShape="0">
                      <a:srgbClr val="000000">
                        <a:alpha val="40000"/>
                      </a:srgbClr>
                    </a:outerShdw>
                  </a:effectLst>
                  <a:cs typeface="AlHurraTxtreg" pitchFamily="2" charset="-78"/>
                </a:rPr>
                <a:t>-</a:t>
              </a:r>
              <a:endParaRPr lang="ar-SA" sz="5400" b="1" cap="none" spc="0" dirty="0">
                <a:ln w="28575">
                  <a:solidFill>
                    <a:srgbClr val="FF0000"/>
                  </a:solidFill>
                  <a:prstDash val="solid"/>
                </a:ln>
                <a:noFill/>
                <a:effectLst>
                  <a:outerShdw blurRad="41275" dist="20320" dir="1800000" algn="tl" rotWithShape="0">
                    <a:srgbClr val="000000">
                      <a:alpha val="40000"/>
                    </a:srgbClr>
                  </a:outerShdw>
                </a:effectLst>
                <a:cs typeface="AlHurraTxtreg" pitchFamily="2" charset="-78"/>
              </a:endParaRPr>
            </a:p>
          </p:txBody>
        </p:sp>
      </p:grpSp>
      <p:sp>
        <p:nvSpPr>
          <p:cNvPr id="35" name="مربع نص 34"/>
          <p:cNvSpPr txBox="1"/>
          <p:nvPr/>
        </p:nvSpPr>
        <p:spPr>
          <a:xfrm>
            <a:off x="-26033" y="4507176"/>
            <a:ext cx="8964487" cy="707886"/>
          </a:xfrm>
          <a:prstGeom prst="rect">
            <a:avLst/>
          </a:prstGeom>
          <a:noFill/>
        </p:spPr>
        <p:txBody>
          <a:bodyPr wrap="square" rtlCol="1">
            <a:spAutoFit/>
          </a:bodyPr>
          <a:lstStyle/>
          <a:p>
            <a:pPr marL="341313" indent="-341313" algn="ctr"/>
            <a:r>
              <a:rPr lang="ar-JO" sz="4000" dirty="0" smtClean="0">
                <a:solidFill>
                  <a:srgbClr val="2C69B2"/>
                </a:solidFill>
                <a:latin typeface="abo2sadam" pitchFamily="2" charset="-78"/>
                <a:cs typeface="abo2sadam" pitchFamily="2" charset="-78"/>
              </a:rPr>
              <a:t> تتكون الشبكة من جهازي حاسوب فأكثر .</a:t>
            </a:r>
            <a:endParaRPr lang="en-US" sz="4000" dirty="0">
              <a:solidFill>
                <a:srgbClr val="2C69B2"/>
              </a:solidFill>
              <a:latin typeface="abo2sadam" pitchFamily="2" charset="-78"/>
              <a:cs typeface="abo2sadam" pitchFamily="2" charset="-78"/>
            </a:endParaRPr>
          </a:p>
        </p:txBody>
      </p:sp>
      <p:sp>
        <p:nvSpPr>
          <p:cNvPr id="36" name="سهم إلى اليسار 35">
            <a:hlinkClick r:id="" action="ppaction://hlinkshowjump?jump=previousslide"/>
          </p:cNvPr>
          <p:cNvSpPr/>
          <p:nvPr/>
        </p:nvSpPr>
        <p:spPr>
          <a:xfrm flipH="1">
            <a:off x="323528" y="6248211"/>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990748618"/>
      </p:ext>
    </p:extLst>
  </p:cSld>
  <p:clrMapOvr>
    <a:masterClrMapping/>
  </p:clrMapOvr>
  <mc:AlternateContent xmlns:mc="http://schemas.openxmlformats.org/markup-compatibility/2006" xmlns:p14="http://schemas.microsoft.com/office/powerpoint/2010/main">
    <mc:Choice Requires="p14">
      <p:transition spd="slow" p14:dur="2000" advClick="0">
        <p14:window dir="ver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27384"/>
            <a:ext cx="9144000" cy="6902684"/>
          </a:xfrm>
          <a:prstGeom prst="rect">
            <a:avLst/>
          </a:prstGeom>
          <a:ln>
            <a:noFill/>
          </a:ln>
        </p:spPr>
      </p:pic>
      <p:cxnSp>
        <p:nvCxnSpPr>
          <p:cNvPr id="6" name="رابط مستقيم 5"/>
          <p:cNvCxnSpPr>
            <a:stCxn id="9" idx="2"/>
          </p:cNvCxnSpPr>
          <p:nvPr/>
        </p:nvCxnSpPr>
        <p:spPr>
          <a:xfrm>
            <a:off x="4654906" y="1231115"/>
            <a:ext cx="1393478" cy="1333789"/>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flipH="1">
            <a:off x="2771360" y="1169559"/>
            <a:ext cx="1692408" cy="1395345"/>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مربع نص 21">
            <a:hlinkClick r:id="rId3" action="ppaction://hlinksldjump"/>
          </p:cNvPr>
          <p:cNvSpPr txBox="1"/>
          <p:nvPr/>
        </p:nvSpPr>
        <p:spPr>
          <a:xfrm>
            <a:off x="1187624" y="2492896"/>
            <a:ext cx="3312368" cy="523220"/>
          </a:xfrm>
          <a:prstGeom prst="rect">
            <a:avLst/>
          </a:prstGeom>
          <a:solidFill>
            <a:schemeClr val="bg1"/>
          </a:solidFill>
          <a:ln w="28575">
            <a:solidFill>
              <a:srgbClr val="00B050"/>
            </a:solidFill>
          </a:ln>
        </p:spPr>
        <p:txBody>
          <a:bodyPr wrap="square" rtlCol="1">
            <a:spAutoFit/>
          </a:bodyPr>
          <a:lstStyle/>
          <a:p>
            <a:pPr algn="ctr"/>
            <a:r>
              <a:rPr lang="ar-JO" sz="2800" dirty="0" smtClean="0">
                <a:solidFill>
                  <a:srgbClr val="00B050"/>
                </a:solidFill>
                <a:latin typeface="abo2sadam" pitchFamily="2" charset="-78"/>
                <a:cs typeface="abo2sadam" pitchFamily="2" charset="-78"/>
              </a:rPr>
              <a:t>وسائط الاتصال اللاسلكية</a:t>
            </a:r>
            <a:endParaRPr lang="ar-SA" sz="2800" dirty="0">
              <a:solidFill>
                <a:srgbClr val="00B050"/>
              </a:solidFill>
              <a:latin typeface="abo2sadam" pitchFamily="2" charset="-78"/>
              <a:cs typeface="abo2sadam" pitchFamily="2" charset="-78"/>
            </a:endParaRPr>
          </a:p>
        </p:txBody>
      </p:sp>
      <p:cxnSp>
        <p:nvCxnSpPr>
          <p:cNvPr id="23" name="رابط مستقيم 22"/>
          <p:cNvCxnSpPr/>
          <p:nvPr/>
        </p:nvCxnSpPr>
        <p:spPr>
          <a:xfrm>
            <a:off x="6372200" y="3005175"/>
            <a:ext cx="846204" cy="69767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رابط مستقيم 24"/>
          <p:cNvCxnSpPr/>
          <p:nvPr/>
        </p:nvCxnSpPr>
        <p:spPr>
          <a:xfrm flipH="1">
            <a:off x="5381980" y="3005175"/>
            <a:ext cx="846204" cy="69767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رابط مستقيم 25"/>
          <p:cNvCxnSpPr>
            <a:endCxn id="29" idx="0"/>
          </p:cNvCxnSpPr>
          <p:nvPr/>
        </p:nvCxnSpPr>
        <p:spPr>
          <a:xfrm>
            <a:off x="6300192" y="3005175"/>
            <a:ext cx="0" cy="1215913"/>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مربع نص 19">
            <a:hlinkClick r:id="rId4" action="ppaction://hlinksldjump"/>
          </p:cNvPr>
          <p:cNvSpPr txBox="1"/>
          <p:nvPr/>
        </p:nvSpPr>
        <p:spPr>
          <a:xfrm>
            <a:off x="4716016" y="2492896"/>
            <a:ext cx="3312368" cy="523220"/>
          </a:xfrm>
          <a:prstGeom prst="rect">
            <a:avLst/>
          </a:prstGeom>
          <a:solidFill>
            <a:schemeClr val="bg1"/>
          </a:solidFill>
          <a:ln w="28575">
            <a:solidFill>
              <a:srgbClr val="009999"/>
            </a:solidFill>
          </a:ln>
        </p:spPr>
        <p:txBody>
          <a:bodyPr wrap="square" rtlCol="1">
            <a:spAutoFit/>
          </a:bodyPr>
          <a:lstStyle/>
          <a:p>
            <a:pPr algn="ctr"/>
            <a:r>
              <a:rPr lang="ar-JO" sz="2800" dirty="0" smtClean="0">
                <a:solidFill>
                  <a:srgbClr val="009999"/>
                </a:solidFill>
                <a:latin typeface="abo2sadam" pitchFamily="2" charset="-78"/>
                <a:cs typeface="abo2sadam" pitchFamily="2" charset="-78"/>
              </a:rPr>
              <a:t>وسائط الاتصال السلكية</a:t>
            </a:r>
            <a:endParaRPr lang="ar-SA" sz="2800" dirty="0">
              <a:solidFill>
                <a:srgbClr val="009999"/>
              </a:solidFill>
              <a:latin typeface="abo2sadam" pitchFamily="2" charset="-78"/>
              <a:cs typeface="abo2sadam" pitchFamily="2" charset="-78"/>
            </a:endParaRPr>
          </a:p>
        </p:txBody>
      </p:sp>
      <p:sp>
        <p:nvSpPr>
          <p:cNvPr id="28" name="مربع نص 27"/>
          <p:cNvSpPr txBox="1"/>
          <p:nvPr/>
        </p:nvSpPr>
        <p:spPr>
          <a:xfrm>
            <a:off x="6668328" y="3702847"/>
            <a:ext cx="2475672" cy="830997"/>
          </a:xfrm>
          <a:prstGeom prst="rect">
            <a:avLst/>
          </a:prstGeom>
          <a:noFill/>
          <a:ln w="28575">
            <a:noFill/>
          </a:ln>
        </p:spPr>
        <p:txBody>
          <a:bodyPr wrap="square" rtlCol="1">
            <a:spAutoFit/>
          </a:bodyPr>
          <a:lstStyle/>
          <a:p>
            <a:pPr algn="ctr"/>
            <a:r>
              <a:rPr lang="ar-JO" sz="2400" dirty="0" smtClean="0">
                <a:solidFill>
                  <a:srgbClr val="800080"/>
                </a:solidFill>
                <a:latin typeface="abo2sadam" pitchFamily="2" charset="-78"/>
                <a:cs typeface="abo2sadam" pitchFamily="2" charset="-78"/>
              </a:rPr>
              <a:t>الكابلات المزدوجة المجدولة</a:t>
            </a:r>
            <a:endParaRPr lang="ar-SA" sz="2400" dirty="0">
              <a:solidFill>
                <a:srgbClr val="800080"/>
              </a:solidFill>
              <a:latin typeface="abo2sadam" pitchFamily="2" charset="-78"/>
              <a:cs typeface="abo2sadam" pitchFamily="2" charset="-78"/>
            </a:endParaRPr>
          </a:p>
        </p:txBody>
      </p:sp>
      <p:sp>
        <p:nvSpPr>
          <p:cNvPr id="29" name="مربع نص 28"/>
          <p:cNvSpPr txBox="1"/>
          <p:nvPr/>
        </p:nvSpPr>
        <p:spPr>
          <a:xfrm>
            <a:off x="5062356" y="4221088"/>
            <a:ext cx="2475672" cy="461665"/>
          </a:xfrm>
          <a:prstGeom prst="rect">
            <a:avLst/>
          </a:prstGeom>
          <a:noFill/>
          <a:ln w="28575">
            <a:noFill/>
          </a:ln>
        </p:spPr>
        <p:txBody>
          <a:bodyPr wrap="square" rtlCol="1">
            <a:spAutoFit/>
          </a:bodyPr>
          <a:lstStyle/>
          <a:p>
            <a:pPr algn="ctr"/>
            <a:r>
              <a:rPr lang="ar-JO" sz="2400" dirty="0" smtClean="0">
                <a:solidFill>
                  <a:schemeClr val="accent6">
                    <a:lumMod val="75000"/>
                  </a:schemeClr>
                </a:solidFill>
                <a:latin typeface="abo2sadam" pitchFamily="2" charset="-78"/>
                <a:cs typeface="abo2sadam" pitchFamily="2" charset="-78"/>
              </a:rPr>
              <a:t>الكابلات المحورية</a:t>
            </a:r>
            <a:endParaRPr lang="ar-SA" sz="2400" dirty="0">
              <a:solidFill>
                <a:schemeClr val="accent6">
                  <a:lumMod val="75000"/>
                </a:schemeClr>
              </a:solidFill>
              <a:latin typeface="abo2sadam" pitchFamily="2" charset="-78"/>
              <a:cs typeface="abo2sadam" pitchFamily="2" charset="-78"/>
            </a:endParaRPr>
          </a:p>
        </p:txBody>
      </p:sp>
      <p:sp>
        <p:nvSpPr>
          <p:cNvPr id="34" name="مربع نص 33"/>
          <p:cNvSpPr txBox="1"/>
          <p:nvPr/>
        </p:nvSpPr>
        <p:spPr>
          <a:xfrm>
            <a:off x="3707904" y="3702847"/>
            <a:ext cx="2475672" cy="830997"/>
          </a:xfrm>
          <a:prstGeom prst="rect">
            <a:avLst/>
          </a:prstGeom>
          <a:noFill/>
          <a:ln w="28575">
            <a:noFill/>
          </a:ln>
        </p:spPr>
        <p:txBody>
          <a:bodyPr wrap="square" rtlCol="1">
            <a:spAutoFit/>
          </a:bodyPr>
          <a:lstStyle/>
          <a:p>
            <a:pPr algn="ctr"/>
            <a:r>
              <a:rPr lang="ar-JO" sz="2400" dirty="0" smtClean="0">
                <a:solidFill>
                  <a:schemeClr val="tx2"/>
                </a:solidFill>
                <a:latin typeface="abo2sadam" pitchFamily="2" charset="-78"/>
                <a:cs typeface="abo2sadam" pitchFamily="2" charset="-78"/>
              </a:rPr>
              <a:t>كابلات الألياف الضوئية</a:t>
            </a:r>
            <a:endParaRPr lang="ar-SA" sz="2400" dirty="0">
              <a:solidFill>
                <a:schemeClr val="tx2"/>
              </a:solidFill>
              <a:latin typeface="abo2sadam" pitchFamily="2" charset="-78"/>
              <a:cs typeface="abo2sadam" pitchFamily="2" charset="-78"/>
            </a:endParaRPr>
          </a:p>
        </p:txBody>
      </p:sp>
      <p:cxnSp>
        <p:nvCxnSpPr>
          <p:cNvPr id="36" name="رابط مستقيم 35"/>
          <p:cNvCxnSpPr>
            <a:stCxn id="22" idx="2"/>
          </p:cNvCxnSpPr>
          <p:nvPr/>
        </p:nvCxnSpPr>
        <p:spPr>
          <a:xfrm>
            <a:off x="2843808" y="3016116"/>
            <a:ext cx="2144474" cy="236142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رابط مستقيم 36"/>
          <p:cNvCxnSpPr/>
          <p:nvPr/>
        </p:nvCxnSpPr>
        <p:spPr>
          <a:xfrm flipH="1">
            <a:off x="755576" y="3032662"/>
            <a:ext cx="1962108" cy="234487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رابط مستقيم 37"/>
          <p:cNvCxnSpPr/>
          <p:nvPr/>
        </p:nvCxnSpPr>
        <p:spPr>
          <a:xfrm flipH="1">
            <a:off x="2051720" y="3005174"/>
            <a:ext cx="730288" cy="260319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مربع نص 38"/>
          <p:cNvSpPr txBox="1"/>
          <p:nvPr/>
        </p:nvSpPr>
        <p:spPr>
          <a:xfrm>
            <a:off x="4716016" y="5377540"/>
            <a:ext cx="1089066" cy="830997"/>
          </a:xfrm>
          <a:prstGeom prst="rect">
            <a:avLst/>
          </a:prstGeom>
          <a:noFill/>
          <a:ln w="28575">
            <a:noFill/>
          </a:ln>
        </p:spPr>
        <p:txBody>
          <a:bodyPr wrap="square" rtlCol="1">
            <a:spAutoFit/>
          </a:bodyPr>
          <a:lstStyle/>
          <a:p>
            <a:pPr algn="ctr"/>
            <a:r>
              <a:rPr lang="ar-JO" sz="2400" dirty="0" smtClean="0">
                <a:solidFill>
                  <a:schemeClr val="accent5"/>
                </a:solidFill>
                <a:latin typeface="abo2sadam" pitchFamily="2" charset="-78"/>
                <a:cs typeface="abo2sadam" pitchFamily="2" charset="-78"/>
              </a:rPr>
              <a:t>موجات الراديو</a:t>
            </a:r>
            <a:endParaRPr lang="ar-SA" sz="2400" dirty="0">
              <a:solidFill>
                <a:schemeClr val="accent5"/>
              </a:solidFill>
              <a:latin typeface="abo2sadam" pitchFamily="2" charset="-78"/>
              <a:cs typeface="abo2sadam" pitchFamily="2" charset="-78"/>
            </a:endParaRPr>
          </a:p>
        </p:txBody>
      </p:sp>
      <p:sp>
        <p:nvSpPr>
          <p:cNvPr id="40" name="مربع نص 39"/>
          <p:cNvSpPr txBox="1"/>
          <p:nvPr/>
        </p:nvSpPr>
        <p:spPr>
          <a:xfrm>
            <a:off x="1187624" y="5622339"/>
            <a:ext cx="1643214" cy="830997"/>
          </a:xfrm>
          <a:prstGeom prst="rect">
            <a:avLst/>
          </a:prstGeom>
          <a:noFill/>
          <a:ln w="28575">
            <a:noFill/>
          </a:ln>
        </p:spPr>
        <p:txBody>
          <a:bodyPr wrap="square" rtlCol="1">
            <a:spAutoFit/>
          </a:bodyPr>
          <a:lstStyle/>
          <a:p>
            <a:pPr algn="ctr"/>
            <a:r>
              <a:rPr lang="ar-JO" sz="2400" dirty="0" smtClean="0">
                <a:solidFill>
                  <a:schemeClr val="accent3">
                    <a:lumMod val="75000"/>
                  </a:schemeClr>
                </a:solidFill>
                <a:latin typeface="abo2sadam" pitchFamily="2" charset="-78"/>
                <a:cs typeface="abo2sadam" pitchFamily="2" charset="-78"/>
              </a:rPr>
              <a:t>الأقمار الصناعية</a:t>
            </a:r>
            <a:endParaRPr lang="ar-SA" sz="2400" dirty="0">
              <a:solidFill>
                <a:schemeClr val="accent3">
                  <a:lumMod val="75000"/>
                </a:schemeClr>
              </a:solidFill>
              <a:latin typeface="abo2sadam" pitchFamily="2" charset="-78"/>
              <a:cs typeface="abo2sadam" pitchFamily="2" charset="-78"/>
            </a:endParaRPr>
          </a:p>
        </p:txBody>
      </p:sp>
      <p:sp>
        <p:nvSpPr>
          <p:cNvPr id="41" name="مربع نص 40"/>
          <p:cNvSpPr txBox="1"/>
          <p:nvPr/>
        </p:nvSpPr>
        <p:spPr>
          <a:xfrm>
            <a:off x="2782008" y="5589240"/>
            <a:ext cx="1825852" cy="830997"/>
          </a:xfrm>
          <a:prstGeom prst="rect">
            <a:avLst/>
          </a:prstGeom>
          <a:noFill/>
          <a:ln w="28575">
            <a:noFill/>
          </a:ln>
        </p:spPr>
        <p:txBody>
          <a:bodyPr wrap="square" rtlCol="1">
            <a:spAutoFit/>
          </a:bodyPr>
          <a:lstStyle/>
          <a:p>
            <a:pPr algn="ctr"/>
            <a:r>
              <a:rPr lang="ar-JO" sz="2400" dirty="0" smtClean="0">
                <a:solidFill>
                  <a:srgbClr val="FF43FF"/>
                </a:solidFill>
                <a:latin typeface="abo2sadam" pitchFamily="2" charset="-78"/>
                <a:cs typeface="abo2sadam" pitchFamily="2" charset="-78"/>
              </a:rPr>
              <a:t>الموجات القصيرة جداً</a:t>
            </a:r>
            <a:endParaRPr lang="ar-SA" sz="2400" dirty="0">
              <a:solidFill>
                <a:srgbClr val="FF43FF"/>
              </a:solidFill>
              <a:latin typeface="abo2sadam" pitchFamily="2" charset="-78"/>
              <a:cs typeface="abo2sadam" pitchFamily="2" charset="-78"/>
            </a:endParaRPr>
          </a:p>
        </p:txBody>
      </p:sp>
      <p:cxnSp>
        <p:nvCxnSpPr>
          <p:cNvPr id="46" name="رابط مستقيم 45"/>
          <p:cNvCxnSpPr/>
          <p:nvPr/>
        </p:nvCxnSpPr>
        <p:spPr>
          <a:xfrm>
            <a:off x="2817852" y="3000219"/>
            <a:ext cx="799712" cy="260815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مربع نص 57"/>
          <p:cNvSpPr txBox="1"/>
          <p:nvPr/>
        </p:nvSpPr>
        <p:spPr>
          <a:xfrm>
            <a:off x="0" y="5359240"/>
            <a:ext cx="1643214" cy="830997"/>
          </a:xfrm>
          <a:prstGeom prst="rect">
            <a:avLst/>
          </a:prstGeom>
          <a:noFill/>
          <a:ln w="28575">
            <a:noFill/>
          </a:ln>
        </p:spPr>
        <p:txBody>
          <a:bodyPr wrap="square" rtlCol="1">
            <a:spAutoFit/>
          </a:bodyPr>
          <a:lstStyle/>
          <a:p>
            <a:pPr algn="ctr"/>
            <a:r>
              <a:rPr lang="ar-JO" sz="2400" dirty="0" smtClean="0">
                <a:solidFill>
                  <a:srgbClr val="C00000"/>
                </a:solidFill>
                <a:latin typeface="abo2sadam" pitchFamily="2" charset="-78"/>
                <a:cs typeface="abo2sadam" pitchFamily="2" charset="-78"/>
              </a:rPr>
              <a:t>الأشعة تحت الحمراء</a:t>
            </a:r>
            <a:endParaRPr lang="ar-SA" sz="2400" dirty="0">
              <a:solidFill>
                <a:srgbClr val="C00000"/>
              </a:solidFill>
              <a:latin typeface="abo2sadam" pitchFamily="2" charset="-78"/>
              <a:cs typeface="abo2sadam" pitchFamily="2" charset="-78"/>
            </a:endParaRPr>
          </a:p>
        </p:txBody>
      </p:sp>
      <p:sp>
        <p:nvSpPr>
          <p:cNvPr id="60" name="سهم إلى اليسار 59">
            <a:hlinkClick r:id="rId5" action="ppaction://hlinksldjump"/>
          </p:cNvPr>
          <p:cNvSpPr/>
          <p:nvPr/>
        </p:nvSpPr>
        <p:spPr>
          <a:xfrm flipH="1">
            <a:off x="323528" y="6248211"/>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مجموعة 1"/>
          <p:cNvGrpSpPr/>
          <p:nvPr/>
        </p:nvGrpSpPr>
        <p:grpSpPr>
          <a:xfrm>
            <a:off x="1403648" y="493076"/>
            <a:ext cx="6502516" cy="923330"/>
            <a:chOff x="1475656" y="129406"/>
            <a:chExt cx="5904656" cy="923330"/>
          </a:xfrm>
        </p:grpSpPr>
        <p:sp>
          <p:nvSpPr>
            <p:cNvPr id="9" name="مربع نص 8"/>
            <p:cNvSpPr txBox="1"/>
            <p:nvPr/>
          </p:nvSpPr>
          <p:spPr>
            <a:xfrm>
              <a:off x="1475656" y="221114"/>
              <a:ext cx="5904656" cy="646331"/>
            </a:xfrm>
            <a:prstGeom prst="rect">
              <a:avLst/>
            </a:prstGeom>
            <a:solidFill>
              <a:schemeClr val="bg1"/>
            </a:solidFill>
            <a:ln w="28575">
              <a:solidFill>
                <a:srgbClr val="F200F2"/>
              </a:solidFill>
            </a:ln>
          </p:spPr>
          <p:txBody>
            <a:bodyPr wrap="square" rtlCol="1">
              <a:spAutoFit/>
            </a:bodyPr>
            <a:lstStyle/>
            <a:p>
              <a:pPr algn="ctr"/>
              <a:r>
                <a:rPr lang="ar-JO" sz="3600" dirty="0" smtClean="0">
                  <a:solidFill>
                    <a:srgbClr val="C400C4"/>
                  </a:solidFill>
                  <a:latin typeface="abo2sadam" pitchFamily="2" charset="-78"/>
                  <a:cs typeface="abo2sadam" pitchFamily="2" charset="-78"/>
                </a:rPr>
                <a:t>خطوط الاتصال بين الحواسيب</a:t>
              </a:r>
              <a:endParaRPr lang="ar-SA" sz="3600" dirty="0">
                <a:solidFill>
                  <a:srgbClr val="C400C4"/>
                </a:solidFill>
                <a:latin typeface="abo2sadam" pitchFamily="2" charset="-78"/>
                <a:cs typeface="abo2sadam" pitchFamily="2" charset="-78"/>
              </a:endParaRPr>
            </a:p>
          </p:txBody>
        </p:sp>
        <p:sp>
          <p:nvSpPr>
            <p:cNvPr id="10" name="مستطيل 9"/>
            <p:cNvSpPr/>
            <p:nvPr/>
          </p:nvSpPr>
          <p:spPr>
            <a:xfrm>
              <a:off x="6427606" y="129406"/>
              <a:ext cx="880698" cy="923330"/>
            </a:xfrm>
            <a:prstGeom prst="rect">
              <a:avLst/>
            </a:prstGeom>
            <a:noFill/>
            <a:ln>
              <a:noFill/>
            </a:ln>
          </p:spPr>
          <p:txBody>
            <a:bodyPr wrap="square" lIns="91440" tIns="45720" rIns="91440" bIns="45720">
              <a:spAutoFit/>
            </a:bodyPr>
            <a:lstStyle/>
            <a:p>
              <a:pPr algn="ctr"/>
              <a:r>
                <a:rPr lang="ar-JO" sz="5400" b="1" cap="none" spc="0" dirty="0" smtClean="0">
                  <a:ln w="28575">
                    <a:solidFill>
                      <a:srgbClr val="C400C4"/>
                    </a:solidFill>
                    <a:prstDash val="solid"/>
                  </a:ln>
                  <a:noFill/>
                  <a:effectLst>
                    <a:outerShdw blurRad="41275" dist="20320" dir="1800000" algn="tl" rotWithShape="0">
                      <a:srgbClr val="000000">
                        <a:alpha val="40000"/>
                      </a:srgbClr>
                    </a:outerShdw>
                  </a:effectLst>
                  <a:cs typeface="AlHurraTxtreg" pitchFamily="2" charset="-78"/>
                </a:rPr>
                <a:t>2-</a:t>
              </a:r>
              <a:endParaRPr lang="ar-SA" sz="5400" b="1" cap="none" spc="0" dirty="0">
                <a:ln w="28575">
                  <a:solidFill>
                    <a:srgbClr val="C400C4"/>
                  </a:solidFill>
                  <a:prstDash val="solid"/>
                </a:ln>
                <a:noFill/>
                <a:effectLst>
                  <a:outerShdw blurRad="41275" dist="20320" dir="1800000" algn="tl" rotWithShape="0">
                    <a:srgbClr val="000000">
                      <a:alpha val="40000"/>
                    </a:srgbClr>
                  </a:outerShdw>
                </a:effectLst>
                <a:cs typeface="AlHurraTxtreg" pitchFamily="2" charset="-78"/>
              </a:endParaRPr>
            </a:p>
          </p:txBody>
        </p:sp>
      </p:grpSp>
    </p:spTree>
    <p:extLst>
      <p:ext uri="{BB962C8B-B14F-4D97-AF65-F5344CB8AC3E}">
        <p14:creationId xmlns:p14="http://schemas.microsoft.com/office/powerpoint/2010/main" val="2019713102"/>
      </p:ext>
    </p:extLst>
  </p:cSld>
  <p:clrMapOvr>
    <a:masterClrMapping/>
  </p:clrMapOvr>
  <mc:AlternateContent xmlns:mc="http://schemas.openxmlformats.org/markup-compatibility/2006" xmlns:p14="http://schemas.microsoft.com/office/powerpoint/2010/main">
    <mc:Choice Requires="p14">
      <p:transition spd="slow" p14:dur="1500" advClick="0">
        <p14:ripple dir="rd"/>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
                                            <p:bg/>
                                          </p:spTgt>
                                        </p:tgtEl>
                                        <p:attrNameLst>
                                          <p:attrName>style.visibility</p:attrName>
                                        </p:attrNameLst>
                                      </p:cBhvr>
                                      <p:to>
                                        <p:strVal val="visible"/>
                                      </p:to>
                                    </p:set>
                                    <p:animEffect transition="in" filter="fade">
                                      <p:cBhvr>
                                        <p:cTn id="11" dur="1000"/>
                                        <p:tgtEl>
                                          <p:spTgt spid="20">
                                            <p:bg/>
                                          </p:spTgt>
                                        </p:tgtEl>
                                      </p:cBhvr>
                                    </p:animEffect>
                                    <p:anim calcmode="lin" valueType="num">
                                      <p:cBhvr>
                                        <p:cTn id="12" dur="1000" fill="hold"/>
                                        <p:tgtEl>
                                          <p:spTgt spid="20">
                                            <p:bg/>
                                          </p:spTgt>
                                        </p:tgtEl>
                                        <p:attrNameLst>
                                          <p:attrName>ppt_x</p:attrName>
                                        </p:attrNameLst>
                                      </p:cBhvr>
                                      <p:tavLst>
                                        <p:tav tm="0">
                                          <p:val>
                                            <p:strVal val="#ppt_x"/>
                                          </p:val>
                                        </p:tav>
                                        <p:tav tm="100000">
                                          <p:val>
                                            <p:strVal val="#ppt_x"/>
                                          </p:val>
                                        </p:tav>
                                      </p:tavLst>
                                    </p:anim>
                                    <p:anim calcmode="lin" valueType="num">
                                      <p:cBhvr>
                                        <p:cTn id="13" dur="1000" fill="hold"/>
                                        <p:tgtEl>
                                          <p:spTgt spid="20">
                                            <p:bg/>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fade">
                                      <p:cBhvr>
                                        <p:cTn id="17" dur="1000"/>
                                        <p:tgtEl>
                                          <p:spTgt spid="20">
                                            <p:txEl>
                                              <p:pRg st="0" end="0"/>
                                            </p:txEl>
                                          </p:spTgt>
                                        </p:tgtEl>
                                      </p:cBhvr>
                                    </p:animEffect>
                                    <p:anim calcmode="lin" valueType="num">
                                      <p:cBhvr>
                                        <p:cTn id="1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3000"/>
                            </p:stCondLst>
                            <p:childTnLst>
                              <p:par>
                                <p:cTn id="25" presetID="47" presetClass="entr" presetSubtype="0" fill="hold" grpId="0" nodeType="afterEffect">
                                  <p:stCondLst>
                                    <p:cond delay="0"/>
                                  </p:stCondLst>
                                  <p:childTnLst>
                                    <p:set>
                                      <p:cBhvr>
                                        <p:cTn id="26" dur="1" fill="hold">
                                          <p:stCondLst>
                                            <p:cond delay="0"/>
                                          </p:stCondLst>
                                        </p:cTn>
                                        <p:tgtEl>
                                          <p:spTgt spid="22">
                                            <p:bg/>
                                          </p:spTgt>
                                        </p:tgtEl>
                                        <p:attrNameLst>
                                          <p:attrName>style.visibility</p:attrName>
                                        </p:attrNameLst>
                                      </p:cBhvr>
                                      <p:to>
                                        <p:strVal val="visible"/>
                                      </p:to>
                                    </p:set>
                                    <p:animEffect transition="in" filter="fade">
                                      <p:cBhvr>
                                        <p:cTn id="27" dur="1000"/>
                                        <p:tgtEl>
                                          <p:spTgt spid="22">
                                            <p:bg/>
                                          </p:spTgt>
                                        </p:tgtEl>
                                      </p:cBhvr>
                                    </p:animEffect>
                                    <p:anim calcmode="lin" valueType="num">
                                      <p:cBhvr>
                                        <p:cTn id="28" dur="1000" fill="hold"/>
                                        <p:tgtEl>
                                          <p:spTgt spid="22">
                                            <p:bg/>
                                          </p:spTgt>
                                        </p:tgtEl>
                                        <p:attrNameLst>
                                          <p:attrName>ppt_x</p:attrName>
                                        </p:attrNameLst>
                                      </p:cBhvr>
                                      <p:tavLst>
                                        <p:tav tm="0">
                                          <p:val>
                                            <p:strVal val="#ppt_x"/>
                                          </p:val>
                                        </p:tav>
                                        <p:tav tm="100000">
                                          <p:val>
                                            <p:strVal val="#ppt_x"/>
                                          </p:val>
                                        </p:tav>
                                      </p:tavLst>
                                    </p:anim>
                                    <p:anim calcmode="lin" valueType="num">
                                      <p:cBhvr>
                                        <p:cTn id="29" dur="1000" fill="hold"/>
                                        <p:tgtEl>
                                          <p:spTgt spid="22">
                                            <p:bg/>
                                          </p:spTgt>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7" presetClass="entr" presetSubtype="0" fill="hold" grpId="0" nodeType="afterEffect">
                                  <p:stCondLst>
                                    <p:cond delay="0"/>
                                  </p:stCondLst>
                                  <p:childTnLst>
                                    <p:set>
                                      <p:cBhvr>
                                        <p:cTn id="32" dur="1" fill="hold">
                                          <p:stCondLst>
                                            <p:cond delay="0"/>
                                          </p:stCondLst>
                                        </p:cTn>
                                        <p:tgtEl>
                                          <p:spTgt spid="22">
                                            <p:txEl>
                                              <p:pRg st="0" end="0"/>
                                            </p:txEl>
                                          </p:spTgt>
                                        </p:tgtEl>
                                        <p:attrNameLst>
                                          <p:attrName>style.visibility</p:attrName>
                                        </p:attrNameLst>
                                      </p:cBhvr>
                                      <p:to>
                                        <p:strVal val="visible"/>
                                      </p:to>
                                    </p:set>
                                    <p:animEffect transition="in" filter="fade">
                                      <p:cBhvr>
                                        <p:cTn id="33" dur="1000"/>
                                        <p:tgtEl>
                                          <p:spTgt spid="22">
                                            <p:txEl>
                                              <p:pRg st="0" end="0"/>
                                            </p:txEl>
                                          </p:spTgt>
                                        </p:tgtEl>
                                      </p:cBhvr>
                                    </p:animEffect>
                                    <p:anim calcmode="lin" valueType="num">
                                      <p:cBhvr>
                                        <p:cTn id="34"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par>
                                <p:cTn id="41" presetID="22" presetClass="entr" presetSubtype="1"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22" presetClass="entr" presetSubtype="1"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childTnLst>
                          </p:cTn>
                        </p:par>
                        <p:par>
                          <p:cTn id="51" fill="hold">
                            <p:stCondLst>
                              <p:cond delay="1000"/>
                            </p:stCondLst>
                            <p:childTnLst>
                              <p:par>
                                <p:cTn id="52" presetID="10" presetClass="entr" presetSubtype="0" fill="hold" grpId="0" nodeType="afterEffect">
                                  <p:stCondLst>
                                    <p:cond delay="100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par>
                          <p:cTn id="55" fill="hold">
                            <p:stCondLst>
                              <p:cond delay="2500"/>
                            </p:stCondLst>
                            <p:childTnLst>
                              <p:par>
                                <p:cTn id="56" presetID="10" presetClass="entr" presetSubtype="0" fill="hold" grpId="0" nodeType="afterEffect">
                                  <p:stCondLst>
                                    <p:cond delay="10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500"/>
                                        <p:tgtEl>
                                          <p:spTgt spid="36"/>
                                        </p:tgtEl>
                                      </p:cBhvr>
                                    </p:animEffect>
                                  </p:childTnLst>
                                </p:cTn>
                              </p:par>
                              <p:par>
                                <p:cTn id="64" presetID="22" presetClass="entr" presetSubtype="1" fill="hold"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up)">
                                      <p:cBhvr>
                                        <p:cTn id="66" dur="500"/>
                                        <p:tgtEl>
                                          <p:spTgt spid="46"/>
                                        </p:tgtEl>
                                      </p:cBhvr>
                                    </p:animEffect>
                                  </p:childTnLst>
                                </p:cTn>
                              </p:par>
                              <p:par>
                                <p:cTn id="67" presetID="22" presetClass="entr" presetSubtype="1" fill="hold"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up)">
                                      <p:cBhvr>
                                        <p:cTn id="69" dur="500"/>
                                        <p:tgtEl>
                                          <p:spTgt spid="38"/>
                                        </p:tgtEl>
                                      </p:cBhvr>
                                    </p:animEffect>
                                  </p:childTnLst>
                                </p:cTn>
                              </p:par>
                              <p:par>
                                <p:cTn id="70" presetID="22" presetClass="entr" presetSubtype="1" fill="hold"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up)">
                                      <p:cBhvr>
                                        <p:cTn id="72" dur="500"/>
                                        <p:tgtEl>
                                          <p:spTgt spid="37"/>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500"/>
                                        <p:tgtEl>
                                          <p:spTgt spid="39"/>
                                        </p:tgtEl>
                                      </p:cBhvr>
                                    </p:animEffect>
                                  </p:childTnLst>
                                </p:cTn>
                              </p:par>
                            </p:childTnLst>
                          </p:cTn>
                        </p:par>
                        <p:par>
                          <p:cTn id="77" fill="hold">
                            <p:stCondLst>
                              <p:cond delay="1000"/>
                            </p:stCondLst>
                            <p:childTnLst>
                              <p:par>
                                <p:cTn id="78" presetID="10" presetClass="entr" presetSubtype="0" fill="hold" grpId="0" nodeType="afterEffect">
                                  <p:stCondLst>
                                    <p:cond delay="100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2500"/>
                            </p:stCondLst>
                            <p:childTnLst>
                              <p:par>
                                <p:cTn id="82" presetID="10" presetClass="entr" presetSubtype="0" fill="hold" grpId="0" nodeType="afterEffect">
                                  <p:stCondLst>
                                    <p:cond delay="10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childTnLst>
                          </p:cTn>
                        </p:par>
                        <p:par>
                          <p:cTn id="85" fill="hold">
                            <p:stCondLst>
                              <p:cond delay="4000"/>
                            </p:stCondLst>
                            <p:childTnLst>
                              <p:par>
                                <p:cTn id="86" presetID="10" presetClass="entr" presetSubtype="0" fill="hold" grpId="0" nodeType="afterEffect">
                                  <p:stCondLst>
                                    <p:cond delay="10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animBg="1"/>
      <p:bldP spid="20" grpId="0" build="p" animBg="1"/>
      <p:bldP spid="28" grpId="0"/>
      <p:bldP spid="29" grpId="0"/>
      <p:bldP spid="34" grpId="0"/>
      <p:bldP spid="39" grpId="0"/>
      <p:bldP spid="40" grpId="0"/>
      <p:bldP spid="41"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1835695" y="316405"/>
            <a:ext cx="5328592" cy="769441"/>
          </a:xfrm>
          <a:prstGeom prst="rect">
            <a:avLst/>
          </a:prstGeom>
          <a:solidFill>
            <a:schemeClr val="bg1"/>
          </a:solidFill>
          <a:ln w="28575">
            <a:solidFill>
              <a:srgbClr val="009999"/>
            </a:solidFill>
          </a:ln>
        </p:spPr>
        <p:txBody>
          <a:bodyPr wrap="square" rtlCol="1">
            <a:spAutoFit/>
          </a:bodyPr>
          <a:lstStyle/>
          <a:p>
            <a:pPr algn="ctr"/>
            <a:r>
              <a:rPr lang="ar-JO" sz="4400" dirty="0" smtClean="0">
                <a:solidFill>
                  <a:srgbClr val="009999"/>
                </a:solidFill>
                <a:latin typeface="abo2sadam" pitchFamily="2" charset="-78"/>
                <a:cs typeface="abo2sadam" pitchFamily="2" charset="-78"/>
              </a:rPr>
              <a:t>وسائط الاتصال السلكية</a:t>
            </a:r>
            <a:endParaRPr lang="ar-SA" sz="4400" dirty="0">
              <a:solidFill>
                <a:srgbClr val="009999"/>
              </a:solidFill>
              <a:latin typeface="abo2sadam" pitchFamily="2" charset="-78"/>
              <a:cs typeface="abo2sadam" pitchFamily="2" charset="-78"/>
            </a:endParaRPr>
          </a:p>
        </p:txBody>
      </p:sp>
      <p:sp>
        <p:nvSpPr>
          <p:cNvPr id="2" name="مستطيل 1"/>
          <p:cNvSpPr/>
          <p:nvPr/>
        </p:nvSpPr>
        <p:spPr>
          <a:xfrm>
            <a:off x="2083946" y="1270501"/>
            <a:ext cx="5147564"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1- الكابلات المزدوجة المجدولة</a:t>
            </a:r>
            <a:endParaRPr lang="ar-SA"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852936"/>
            <a:ext cx="4248471" cy="3472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852936"/>
            <a:ext cx="4267957" cy="34863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4" name="مربع نص 13"/>
          <p:cNvSpPr txBox="1"/>
          <p:nvPr/>
        </p:nvSpPr>
        <p:spPr>
          <a:xfrm>
            <a:off x="183689" y="1916832"/>
            <a:ext cx="8964487" cy="1077218"/>
          </a:xfrm>
          <a:prstGeom prst="rect">
            <a:avLst/>
          </a:prstGeom>
          <a:noFill/>
        </p:spPr>
        <p:txBody>
          <a:bodyPr wrap="square" rtlCol="1">
            <a:spAutoFit/>
          </a:bodyPr>
          <a:lstStyle/>
          <a:p>
            <a:pPr marL="341313" indent="-341313"/>
            <a:r>
              <a:rPr lang="ar-JO" sz="3200" dirty="0" smtClean="0">
                <a:solidFill>
                  <a:schemeClr val="accent1"/>
                </a:solidFill>
                <a:latin typeface="abo2sadam" pitchFamily="2" charset="-78"/>
                <a:cs typeface="abo2sadam" pitchFamily="2" charset="-78"/>
              </a:rPr>
              <a:t>مكوناتها:  </a:t>
            </a:r>
            <a:r>
              <a:rPr lang="ar-JO" sz="3200" dirty="0" smtClean="0">
                <a:latin typeface="abo2sadam" pitchFamily="2" charset="-78"/>
                <a:cs typeface="abo2sadam" pitchFamily="2" charset="-78"/>
              </a:rPr>
              <a:t>أزواج من الأسلاك النحاسية المجدولة داخل غلاف </a:t>
            </a:r>
          </a:p>
          <a:p>
            <a:pPr marL="341313" indent="-341313"/>
            <a:r>
              <a:rPr lang="ar-JO" sz="3200" dirty="0">
                <a:latin typeface="abo2sadam" pitchFamily="2" charset="-78"/>
                <a:cs typeface="abo2sadam" pitchFamily="2" charset="-78"/>
              </a:rPr>
              <a:t> </a:t>
            </a:r>
            <a:r>
              <a:rPr lang="ar-JO" sz="3200" dirty="0" smtClean="0">
                <a:latin typeface="abo2sadam" pitchFamily="2" charset="-78"/>
                <a:cs typeface="abo2sadam" pitchFamily="2" charset="-78"/>
              </a:rPr>
              <a:t>            بلاستيكي.</a:t>
            </a:r>
            <a:endParaRPr lang="en-US" sz="3200" dirty="0">
              <a:solidFill>
                <a:srgbClr val="CC0066"/>
              </a:solidFill>
              <a:latin typeface="abo2sadam" pitchFamily="2" charset="-78"/>
              <a:cs typeface="abo2sadam" pitchFamily="2" charset="-78"/>
            </a:endParaRPr>
          </a:p>
        </p:txBody>
      </p:sp>
      <p:sp>
        <p:nvSpPr>
          <p:cNvPr id="15" name="مربع نص 14"/>
          <p:cNvSpPr txBox="1"/>
          <p:nvPr/>
        </p:nvSpPr>
        <p:spPr>
          <a:xfrm>
            <a:off x="4665932" y="2996952"/>
            <a:ext cx="4388310" cy="1569660"/>
          </a:xfrm>
          <a:prstGeom prst="rect">
            <a:avLst/>
          </a:prstGeom>
          <a:noFill/>
        </p:spPr>
        <p:txBody>
          <a:bodyPr wrap="square" rtlCol="1">
            <a:spAutoFit/>
          </a:bodyPr>
          <a:lstStyle/>
          <a:p>
            <a:pPr marL="341313" indent="-341313"/>
            <a:r>
              <a:rPr lang="ar-JO" sz="3200" dirty="0" smtClean="0">
                <a:solidFill>
                  <a:srgbClr val="CC0066"/>
                </a:solidFill>
                <a:latin typeface="abo2sadam" pitchFamily="2" charset="-78"/>
                <a:cs typeface="abo2sadam" pitchFamily="2" charset="-78"/>
              </a:rPr>
              <a:t>مميزاتها : </a:t>
            </a:r>
          </a:p>
          <a:p>
            <a:pPr marL="341313" indent="-341313"/>
            <a:r>
              <a:rPr lang="ar-JO" sz="3200" dirty="0" smtClean="0">
                <a:solidFill>
                  <a:srgbClr val="C00000"/>
                </a:solidFill>
                <a:latin typeface="abo2sadam" pitchFamily="2" charset="-78"/>
                <a:cs typeface="abo2sadam" pitchFamily="2" charset="-78"/>
              </a:rPr>
              <a:t>1-</a:t>
            </a:r>
            <a:r>
              <a:rPr lang="ar-JO" sz="3200" dirty="0" smtClean="0">
                <a:solidFill>
                  <a:srgbClr val="CC0066"/>
                </a:solidFill>
                <a:latin typeface="abo2sadam" pitchFamily="2" charset="-78"/>
                <a:cs typeface="abo2sadam" pitchFamily="2" charset="-78"/>
              </a:rPr>
              <a:t> </a:t>
            </a:r>
            <a:r>
              <a:rPr lang="ar-JO" sz="3200" dirty="0" smtClean="0">
                <a:latin typeface="abo2sadam" pitchFamily="2" charset="-78"/>
                <a:cs typeface="abo2sadam" pitchFamily="2" charset="-78"/>
              </a:rPr>
              <a:t>منتشرة على نطاق واسع</a:t>
            </a:r>
          </a:p>
          <a:p>
            <a:pPr marL="341313" indent="-341313"/>
            <a:r>
              <a:rPr lang="ar-JO" sz="3200" dirty="0" smtClean="0">
                <a:solidFill>
                  <a:srgbClr val="C00000"/>
                </a:solidFill>
                <a:latin typeface="abo2sadam" pitchFamily="2" charset="-78"/>
                <a:cs typeface="abo2sadam" pitchFamily="2" charset="-78"/>
              </a:rPr>
              <a:t>2-</a:t>
            </a:r>
            <a:r>
              <a:rPr lang="ar-JO" sz="3200" dirty="0" smtClean="0">
                <a:solidFill>
                  <a:srgbClr val="CC0066"/>
                </a:solidFill>
                <a:latin typeface="abo2sadam" pitchFamily="2" charset="-78"/>
                <a:cs typeface="abo2sadam" pitchFamily="2" charset="-78"/>
              </a:rPr>
              <a:t> </a:t>
            </a:r>
            <a:r>
              <a:rPr lang="ar-JO" sz="3200" dirty="0" smtClean="0">
                <a:latin typeface="abo2sadam" pitchFamily="2" charset="-78"/>
                <a:cs typeface="abo2sadam" pitchFamily="2" charset="-78"/>
              </a:rPr>
              <a:t>تكلفة منخفضة</a:t>
            </a:r>
            <a:endParaRPr lang="en-US" sz="3200" dirty="0">
              <a:solidFill>
                <a:srgbClr val="CC0066"/>
              </a:solidFill>
              <a:latin typeface="abo2sadam" pitchFamily="2" charset="-78"/>
              <a:cs typeface="abo2sadam" pitchFamily="2" charset="-78"/>
            </a:endParaRPr>
          </a:p>
        </p:txBody>
      </p:sp>
      <p:sp>
        <p:nvSpPr>
          <p:cNvPr id="16" name="مربع نص 15"/>
          <p:cNvSpPr txBox="1"/>
          <p:nvPr/>
        </p:nvSpPr>
        <p:spPr>
          <a:xfrm>
            <a:off x="4818332" y="4581128"/>
            <a:ext cx="4388310" cy="2062103"/>
          </a:xfrm>
          <a:prstGeom prst="rect">
            <a:avLst/>
          </a:prstGeom>
          <a:noFill/>
        </p:spPr>
        <p:txBody>
          <a:bodyPr wrap="square" rtlCol="1">
            <a:spAutoFit/>
          </a:bodyPr>
          <a:lstStyle/>
          <a:p>
            <a:pPr marL="341313" indent="-341313"/>
            <a:r>
              <a:rPr lang="ar-JO" sz="3200" dirty="0" smtClean="0">
                <a:solidFill>
                  <a:srgbClr val="00B050"/>
                </a:solidFill>
                <a:latin typeface="abo2sadam" pitchFamily="2" charset="-78"/>
                <a:cs typeface="abo2sadam" pitchFamily="2" charset="-78"/>
              </a:rPr>
              <a:t>سلبياتها: </a:t>
            </a:r>
          </a:p>
          <a:p>
            <a:pPr marL="341313" indent="-341313"/>
            <a:r>
              <a:rPr lang="ar-JO" sz="3200" dirty="0" smtClean="0">
                <a:solidFill>
                  <a:srgbClr val="00B050"/>
                </a:solidFill>
                <a:latin typeface="abo2sadam" pitchFamily="2" charset="-78"/>
                <a:cs typeface="abo2sadam" pitchFamily="2" charset="-78"/>
              </a:rPr>
              <a:t>1-</a:t>
            </a:r>
            <a:r>
              <a:rPr lang="ar-JO" sz="3200" dirty="0" smtClean="0">
                <a:latin typeface="abo2sadam" pitchFamily="2" charset="-78"/>
                <a:cs typeface="abo2sadam" pitchFamily="2" charset="-78"/>
              </a:rPr>
              <a:t>تفقد البيانات بشكل عالٍ.</a:t>
            </a:r>
          </a:p>
          <a:p>
            <a:pPr marL="341313" indent="-341313"/>
            <a:r>
              <a:rPr lang="ar-JO" sz="3200" dirty="0" smtClean="0">
                <a:solidFill>
                  <a:srgbClr val="00B050"/>
                </a:solidFill>
                <a:latin typeface="abo2sadam" pitchFamily="2" charset="-78"/>
                <a:cs typeface="abo2sadam" pitchFamily="2" charset="-78"/>
              </a:rPr>
              <a:t>2-</a:t>
            </a:r>
            <a:r>
              <a:rPr lang="ar-JO" sz="3200" dirty="0" smtClean="0">
                <a:solidFill>
                  <a:srgbClr val="CC0066"/>
                </a:solidFill>
                <a:latin typeface="abo2sadam" pitchFamily="2" charset="-78"/>
                <a:cs typeface="abo2sadam" pitchFamily="2" charset="-78"/>
              </a:rPr>
              <a:t> </a:t>
            </a:r>
            <a:r>
              <a:rPr lang="ar-JO" sz="3200" dirty="0" smtClean="0">
                <a:latin typeface="abo2sadam" pitchFamily="2" charset="-78"/>
                <a:cs typeface="abo2sadam" pitchFamily="2" charset="-78"/>
              </a:rPr>
              <a:t>تنقل البيانات لمسافات قصيرة نسبياً.</a:t>
            </a:r>
            <a:endParaRPr lang="en-US" sz="3200" dirty="0">
              <a:solidFill>
                <a:srgbClr val="CC0066"/>
              </a:solidFill>
              <a:latin typeface="abo2sadam" pitchFamily="2" charset="-78"/>
              <a:cs typeface="abo2sadam" pitchFamily="2" charset="-78"/>
            </a:endParaRPr>
          </a:p>
        </p:txBody>
      </p:sp>
      <p:sp>
        <p:nvSpPr>
          <p:cNvPr id="17" name="سهم إلى اليسار 16">
            <a:hlinkClick r:id="" action="ppaction://hlinkshowjump?jump=nextslide"/>
          </p:cNvPr>
          <p:cNvSpPr/>
          <p:nvPr/>
        </p:nvSpPr>
        <p:spPr>
          <a:xfrm>
            <a:off x="323528" y="6434864"/>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8" name="سهم إلى اليسار 17">
            <a:hlinkClick r:id="rId4" action="ppaction://hlinksldjump"/>
          </p:cNvPr>
          <p:cNvSpPr/>
          <p:nvPr/>
        </p:nvSpPr>
        <p:spPr>
          <a:xfrm flipH="1">
            <a:off x="1340024" y="6434864"/>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TextBox 3"/>
          <p:cNvSpPr txBox="1"/>
          <p:nvPr/>
        </p:nvSpPr>
        <p:spPr>
          <a:xfrm>
            <a:off x="2947106" y="2909122"/>
            <a:ext cx="1512168" cy="830997"/>
          </a:xfrm>
          <a:prstGeom prst="rect">
            <a:avLst/>
          </a:prstGeom>
          <a:noFill/>
        </p:spPr>
        <p:txBody>
          <a:bodyPr wrap="square" rtlCol="0">
            <a:spAutoFit/>
          </a:bodyPr>
          <a:lstStyle/>
          <a:p>
            <a:r>
              <a:rPr lang="ar-JO" sz="2400" b="1" dirty="0" smtClean="0">
                <a:solidFill>
                  <a:srgbClr val="FF0000"/>
                </a:solidFill>
                <a:effectLst>
                  <a:glow rad="228600">
                    <a:schemeClr val="accent2">
                      <a:satMod val="175000"/>
                      <a:alpha val="40000"/>
                    </a:schemeClr>
                  </a:glow>
                </a:effectLst>
              </a:rPr>
              <a:t>انقر على الصورة</a:t>
            </a:r>
            <a:endParaRPr lang="en-US" sz="2400" b="1" dirty="0">
              <a:solidFill>
                <a:srgbClr val="FF0000"/>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3624753423"/>
      </p:ext>
    </p:extLst>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500"/>
                                  </p:stCondLst>
                                  <p:iterate type="wd">
                                    <p:tmPct val="50000"/>
                                  </p:iterate>
                                  <p:childTnLst>
                                    <p:set>
                                      <p:cBhvr>
                                        <p:cTn id="6" dur="1" fill="hold">
                                          <p:stCondLst>
                                            <p:cond delay="0"/>
                                          </p:stCondLst>
                                        </p:cTn>
                                        <p:tgtEl>
                                          <p:spTgt spid="2"/>
                                        </p:tgtEl>
                                        <p:attrNameLst>
                                          <p:attrName>style.visibility</p:attrName>
                                        </p:attrNameLst>
                                      </p:cBhvr>
                                      <p:to>
                                        <p:strVal val="visible"/>
                                      </p:to>
                                    </p:set>
                                    <p:set>
                                      <p:cBhvr>
                                        <p:cTn id="7" dur="569" fill="hold">
                                          <p:stCondLst>
                                            <p:cond delay="0"/>
                                          </p:stCondLst>
                                        </p:cTn>
                                        <p:tgtEl>
                                          <p:spTgt spid="2"/>
                                        </p:tgtEl>
                                        <p:attrNameLst>
                                          <p:attrName>style.rotation</p:attrName>
                                        </p:attrNameLst>
                                      </p:cBhvr>
                                      <p:to>
                                        <p:strVal val="-45.0"/>
                                      </p:to>
                                    </p:set>
                                    <p:anim calcmode="lin" valueType="num">
                                      <p:cBhvr>
                                        <p:cTn id="8" dur="569" fill="hold">
                                          <p:stCondLst>
                                            <p:cond delay="569"/>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569"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95" decel="50000" autoRev="1" fill="hold">
                                          <p:stCondLst>
                                            <p:cond delay="569"/>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70" fill="hold">
                                          <p:stCondLst>
                                            <p:cond delay="1080"/>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3625"/>
                            </p:stCondLst>
                            <p:childTnLst>
                              <p:par>
                                <p:cTn id="13" presetID="55"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strVal val="#ppt_w*0.70"/>
                                          </p:val>
                                        </p:tav>
                                        <p:tav tm="100000">
                                          <p:val>
                                            <p:strVal val="#ppt_w"/>
                                          </p:val>
                                        </p:tav>
                                      </p:tavLst>
                                    </p:anim>
                                    <p:anim calcmode="lin" valueType="num">
                                      <p:cBhvr>
                                        <p:cTn id="16" dur="1000" fill="hold"/>
                                        <p:tgtEl>
                                          <p:spTgt spid="1026"/>
                                        </p:tgtEl>
                                        <p:attrNameLst>
                                          <p:attrName>ppt_h</p:attrName>
                                        </p:attrNameLst>
                                      </p:cBhvr>
                                      <p:tavLst>
                                        <p:tav tm="0">
                                          <p:val>
                                            <p:strVal val="#ppt_h"/>
                                          </p:val>
                                        </p:tav>
                                        <p:tav tm="100000">
                                          <p:val>
                                            <p:strVal val="#ppt_h"/>
                                          </p:val>
                                        </p:tav>
                                      </p:tavLst>
                                    </p:anim>
                                    <p:animEffect transition="in" filter="fade">
                                      <p:cBhvr>
                                        <p:cTn id="17" dur="1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anim calcmode="lin" valueType="num">
                                      <p:cBhvr>
                                        <p:cTn id="24" dur="1000" fill="hold"/>
                                        <p:tgtEl>
                                          <p:spTgt spid="14"/>
                                        </p:tgtEl>
                                        <p:attrNameLst>
                                          <p:attrName>style.rotation</p:attrName>
                                        </p:attrNameLst>
                                      </p:cBhvr>
                                      <p:tavLst>
                                        <p:tav tm="0">
                                          <p:val>
                                            <p:fltVal val="90"/>
                                          </p:val>
                                        </p:tav>
                                        <p:tav tm="100000">
                                          <p:val>
                                            <p:fltVal val="0"/>
                                          </p:val>
                                        </p:tav>
                                      </p:tavLst>
                                    </p:anim>
                                    <p:animEffect transition="in" filter="fade">
                                      <p:cBhvr>
                                        <p:cTn id="25" dur="1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1000" fill="hold"/>
                                        <p:tgtEl>
                                          <p:spTgt spid="15"/>
                                        </p:tgtEl>
                                        <p:attrNameLst>
                                          <p:attrName>ppt_x</p:attrName>
                                        </p:attrNameLst>
                                      </p:cBhvr>
                                      <p:tavLst>
                                        <p:tav tm="0">
                                          <p:val>
                                            <p:strVal val="1+#ppt_w/2"/>
                                          </p:val>
                                        </p:tav>
                                        <p:tav tm="100000">
                                          <p:val>
                                            <p:strVal val="#ppt_x"/>
                                          </p:val>
                                        </p:tav>
                                      </p:tavLst>
                                    </p:anim>
                                    <p:anim calcmode="lin" valueType="num">
                                      <p:cBhvr additive="base">
                                        <p:cTn id="3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1+#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1026"/>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fade">
                                      <p:cBhvr>
                                        <p:cTn id="48" dur="500"/>
                                        <p:tgtEl>
                                          <p:spTgt spid="1028"/>
                                        </p:tgtEl>
                                      </p:cBhvr>
                                    </p:animEffect>
                                  </p:childTnLst>
                                </p:cTn>
                              </p:par>
                            </p:childTnLst>
                          </p:cTn>
                        </p:par>
                      </p:childTnLst>
                    </p:cTn>
                  </p:par>
                </p:childTnLst>
              </p:cTn>
              <p:nextCondLst>
                <p:cond evt="onClick" delay="0">
                  <p:tgtEl>
                    <p:spTgt spid="1026"/>
                  </p:tgtEl>
                </p:cond>
              </p:nextCondLst>
            </p:seq>
          </p:childTnLst>
        </p:cTn>
      </p:par>
    </p:tnLst>
    <p:bldLst>
      <p:bldP spid="2" grpId="0"/>
      <p:bldP spid="14" grpId="0"/>
      <p:bldP spid="15" grpId="0"/>
      <p:bldP spid="16"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9999"/>
            </a:solidFill>
          </a:ln>
        </p:spPr>
        <p:txBody>
          <a:bodyPr wrap="square" rtlCol="1">
            <a:spAutoFit/>
          </a:bodyPr>
          <a:lstStyle/>
          <a:p>
            <a:pPr algn="ctr"/>
            <a:r>
              <a:rPr lang="ar-JO" sz="4400" dirty="0" smtClean="0">
                <a:solidFill>
                  <a:srgbClr val="009999"/>
                </a:solidFill>
                <a:latin typeface="abo2sadam" pitchFamily="2" charset="-78"/>
                <a:cs typeface="abo2sadam" pitchFamily="2" charset="-78"/>
              </a:rPr>
              <a:t>وسائط الاتصال السلكية</a:t>
            </a:r>
            <a:endParaRPr lang="ar-SA" sz="4400" dirty="0">
              <a:solidFill>
                <a:srgbClr val="009999"/>
              </a:solidFill>
              <a:latin typeface="abo2sadam" pitchFamily="2" charset="-78"/>
              <a:cs typeface="abo2sadam" pitchFamily="2" charset="-78"/>
            </a:endParaRPr>
          </a:p>
        </p:txBody>
      </p:sp>
      <p:sp>
        <p:nvSpPr>
          <p:cNvPr id="2" name="مستطيل 1"/>
          <p:cNvSpPr/>
          <p:nvPr/>
        </p:nvSpPr>
        <p:spPr>
          <a:xfrm>
            <a:off x="2885451" y="1270501"/>
            <a:ext cx="354456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2- الكابلات المحورية</a:t>
            </a:r>
            <a:endParaRPr lang="ar-SA"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endParaRPr>
          </a:p>
        </p:txBody>
      </p:sp>
      <p:sp>
        <p:nvSpPr>
          <p:cNvPr id="14" name="مربع نص 13"/>
          <p:cNvSpPr txBox="1"/>
          <p:nvPr/>
        </p:nvSpPr>
        <p:spPr>
          <a:xfrm>
            <a:off x="183689" y="1916832"/>
            <a:ext cx="8964487" cy="1077218"/>
          </a:xfrm>
          <a:prstGeom prst="rect">
            <a:avLst/>
          </a:prstGeom>
          <a:noFill/>
        </p:spPr>
        <p:txBody>
          <a:bodyPr wrap="square" rtlCol="1">
            <a:spAutoFit/>
          </a:bodyPr>
          <a:lstStyle/>
          <a:p>
            <a:pPr marL="341313" indent="-341313"/>
            <a:r>
              <a:rPr lang="ar-JO" sz="3200" dirty="0" smtClean="0">
                <a:solidFill>
                  <a:schemeClr val="accent1"/>
                </a:solidFill>
                <a:latin typeface="abo2sadam" pitchFamily="2" charset="-78"/>
                <a:cs typeface="abo2sadam" pitchFamily="2" charset="-78"/>
              </a:rPr>
              <a:t>مكوناتها:  </a:t>
            </a:r>
            <a:r>
              <a:rPr lang="ar-JO" sz="3200" dirty="0" smtClean="0">
                <a:latin typeface="abo2sadam" pitchFamily="2" charset="-78"/>
                <a:cs typeface="abo2sadam" pitchFamily="2" charset="-78"/>
              </a:rPr>
              <a:t>سلك نحاسي في المركز، محاط بمادة عازلة ثم طبقة شبك نحاسي ثم غلاف عازل.</a:t>
            </a:r>
            <a:endParaRPr lang="en-US" sz="3200" dirty="0">
              <a:solidFill>
                <a:srgbClr val="CC0066"/>
              </a:solidFill>
              <a:latin typeface="abo2sadam" pitchFamily="2" charset="-78"/>
              <a:cs typeface="abo2sadam" pitchFamily="2" charset="-78"/>
            </a:endParaRPr>
          </a:p>
        </p:txBody>
      </p:sp>
      <p:sp>
        <p:nvSpPr>
          <p:cNvPr id="15" name="مربع نص 14"/>
          <p:cNvSpPr txBox="1"/>
          <p:nvPr/>
        </p:nvSpPr>
        <p:spPr>
          <a:xfrm>
            <a:off x="4665932" y="2996952"/>
            <a:ext cx="4388310" cy="1569660"/>
          </a:xfrm>
          <a:prstGeom prst="rect">
            <a:avLst/>
          </a:prstGeom>
          <a:noFill/>
        </p:spPr>
        <p:txBody>
          <a:bodyPr wrap="square" rtlCol="1">
            <a:spAutoFit/>
          </a:bodyPr>
          <a:lstStyle/>
          <a:p>
            <a:pPr marL="341313" indent="-341313"/>
            <a:r>
              <a:rPr lang="ar-JO" sz="3200" dirty="0" smtClean="0">
                <a:solidFill>
                  <a:srgbClr val="CC0066"/>
                </a:solidFill>
                <a:latin typeface="abo2sadam" pitchFamily="2" charset="-78"/>
                <a:cs typeface="abo2sadam" pitchFamily="2" charset="-78"/>
              </a:rPr>
              <a:t>مميزاتها : </a:t>
            </a:r>
          </a:p>
          <a:p>
            <a:pPr marL="341313" indent="-341313"/>
            <a:r>
              <a:rPr lang="ar-JO" sz="3200" dirty="0" smtClean="0">
                <a:solidFill>
                  <a:srgbClr val="CC0066"/>
                </a:solidFill>
                <a:latin typeface="abo2sadam" pitchFamily="2" charset="-78"/>
                <a:cs typeface="abo2sadam" pitchFamily="2" charset="-78"/>
              </a:rPr>
              <a:t> </a:t>
            </a:r>
            <a:r>
              <a:rPr lang="ar-JO" sz="3200" dirty="0" smtClean="0">
                <a:latin typeface="abo2sadam" pitchFamily="2" charset="-78"/>
                <a:cs typeface="abo2sadam" pitchFamily="2" charset="-78"/>
              </a:rPr>
              <a:t>تستطيع نقل البيانات لمسافات بعيدة</a:t>
            </a:r>
            <a:endParaRPr lang="en-US" sz="3200" dirty="0">
              <a:solidFill>
                <a:srgbClr val="CC0066"/>
              </a:solidFill>
              <a:latin typeface="abo2sadam" pitchFamily="2" charset="-78"/>
              <a:cs typeface="abo2sadam" pitchFamily="2" charset="-78"/>
            </a:endParaRPr>
          </a:p>
        </p:txBody>
      </p:sp>
      <p:sp>
        <p:nvSpPr>
          <p:cNvPr id="16" name="مربع نص 15"/>
          <p:cNvSpPr txBox="1"/>
          <p:nvPr/>
        </p:nvSpPr>
        <p:spPr>
          <a:xfrm>
            <a:off x="4716016" y="4581128"/>
            <a:ext cx="4388310" cy="1077218"/>
          </a:xfrm>
          <a:prstGeom prst="rect">
            <a:avLst/>
          </a:prstGeom>
          <a:noFill/>
        </p:spPr>
        <p:txBody>
          <a:bodyPr wrap="square" rtlCol="1">
            <a:spAutoFit/>
          </a:bodyPr>
          <a:lstStyle/>
          <a:p>
            <a:pPr marL="341313" indent="-341313"/>
            <a:r>
              <a:rPr lang="ar-JO" sz="3200" dirty="0" smtClean="0">
                <a:solidFill>
                  <a:srgbClr val="00B050"/>
                </a:solidFill>
                <a:latin typeface="abo2sadam" pitchFamily="2" charset="-78"/>
                <a:cs typeface="abo2sadam" pitchFamily="2" charset="-78"/>
              </a:rPr>
              <a:t>سلبياتها: </a:t>
            </a:r>
          </a:p>
          <a:p>
            <a:pPr marL="341313" indent="-341313"/>
            <a:r>
              <a:rPr lang="ar-JO" sz="3200" dirty="0" smtClean="0">
                <a:latin typeface="abo2sadam" pitchFamily="2" charset="-78"/>
                <a:cs typeface="abo2sadam" pitchFamily="2" charset="-78"/>
              </a:rPr>
              <a:t>  تكلفتها عالية نسبياً.</a:t>
            </a:r>
            <a:endParaRPr lang="en-US" sz="3200" dirty="0">
              <a:solidFill>
                <a:srgbClr val="CC0066"/>
              </a:solidFill>
              <a:latin typeface="abo2sadam" pitchFamily="2" charset="-78"/>
              <a:cs typeface="abo2sadam" pitchFamily="2" charset="-78"/>
            </a:endParaRPr>
          </a:p>
        </p:txBody>
      </p:sp>
      <p:sp>
        <p:nvSpPr>
          <p:cNvPr id="17" name="سهم إلى اليسار 16">
            <a:hlinkClick r:id="" action="ppaction://hlinkshowjump?jump=nextslide"/>
          </p:cNvPr>
          <p:cNvSpPr/>
          <p:nvPr/>
        </p:nvSpPr>
        <p:spPr>
          <a:xfrm>
            <a:off x="323528" y="6434864"/>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21" y="2852936"/>
            <a:ext cx="4386310" cy="34408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2810370"/>
            <a:ext cx="4482243" cy="34833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8" name="سهم إلى اليسار 17">
            <a:hlinkClick r:id="rId5" action="ppaction://hlinksldjump"/>
          </p:cNvPr>
          <p:cNvSpPr/>
          <p:nvPr/>
        </p:nvSpPr>
        <p:spPr>
          <a:xfrm flipH="1">
            <a:off x="1340024" y="6434864"/>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TextBox 12"/>
          <p:cNvSpPr txBox="1"/>
          <p:nvPr/>
        </p:nvSpPr>
        <p:spPr>
          <a:xfrm>
            <a:off x="3099506" y="2821305"/>
            <a:ext cx="1512168" cy="830997"/>
          </a:xfrm>
          <a:prstGeom prst="rect">
            <a:avLst/>
          </a:prstGeom>
          <a:noFill/>
        </p:spPr>
        <p:txBody>
          <a:bodyPr wrap="square" rtlCol="0">
            <a:spAutoFit/>
          </a:bodyPr>
          <a:lstStyle/>
          <a:p>
            <a:r>
              <a:rPr lang="ar-JO" sz="2400" b="1" dirty="0" smtClean="0">
                <a:solidFill>
                  <a:srgbClr val="FF0000"/>
                </a:solidFill>
                <a:effectLst>
                  <a:glow rad="228600">
                    <a:schemeClr val="accent2">
                      <a:satMod val="175000"/>
                      <a:alpha val="40000"/>
                    </a:schemeClr>
                  </a:glow>
                </a:effectLst>
              </a:rPr>
              <a:t>انقر على الصورة</a:t>
            </a:r>
            <a:endParaRPr lang="en-US" sz="2400" b="1" dirty="0">
              <a:solidFill>
                <a:srgbClr val="FF0000"/>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759939578"/>
      </p:ext>
    </p:extLst>
  </p:cSld>
  <p:clrMapOvr>
    <a:masterClrMapping/>
  </p:clrMapOvr>
  <mc:AlternateContent xmlns:mc="http://schemas.openxmlformats.org/markup-compatibility/2006" xmlns:p14="http://schemas.microsoft.com/office/powerpoint/2010/main">
    <mc:Choice Requires="p14">
      <p:transition spd="slow" p14:dur="2000" advClick="0">
        <p14:prism dir="u"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500"/>
                                  </p:stCondLst>
                                  <p:iterate type="wd">
                                    <p:tmPct val="50000"/>
                                  </p:iterate>
                                  <p:childTnLst>
                                    <p:set>
                                      <p:cBhvr>
                                        <p:cTn id="6" dur="1" fill="hold">
                                          <p:stCondLst>
                                            <p:cond delay="0"/>
                                          </p:stCondLst>
                                        </p:cTn>
                                        <p:tgtEl>
                                          <p:spTgt spid="2"/>
                                        </p:tgtEl>
                                        <p:attrNameLst>
                                          <p:attrName>style.visibility</p:attrName>
                                        </p:attrNameLst>
                                      </p:cBhvr>
                                      <p:to>
                                        <p:strVal val="visible"/>
                                      </p:to>
                                    </p:set>
                                    <p:set>
                                      <p:cBhvr>
                                        <p:cTn id="7" dur="569" fill="hold">
                                          <p:stCondLst>
                                            <p:cond delay="0"/>
                                          </p:stCondLst>
                                        </p:cTn>
                                        <p:tgtEl>
                                          <p:spTgt spid="2"/>
                                        </p:tgtEl>
                                        <p:attrNameLst>
                                          <p:attrName>style.rotation</p:attrName>
                                        </p:attrNameLst>
                                      </p:cBhvr>
                                      <p:to>
                                        <p:strVal val="-45.0"/>
                                      </p:to>
                                    </p:set>
                                    <p:anim calcmode="lin" valueType="num">
                                      <p:cBhvr>
                                        <p:cTn id="8" dur="569" fill="hold">
                                          <p:stCondLst>
                                            <p:cond delay="569"/>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569"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95" decel="50000" autoRev="1" fill="hold">
                                          <p:stCondLst>
                                            <p:cond delay="569"/>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70" fill="hold">
                                          <p:stCondLst>
                                            <p:cond delay="1080"/>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3000"/>
                            </p:stCondLst>
                            <p:childTnLst>
                              <p:par>
                                <p:cTn id="13" presetID="55" presetClass="entr" presetSubtype="0"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strVal val="#ppt_w*0.70"/>
                                          </p:val>
                                        </p:tav>
                                        <p:tav tm="100000">
                                          <p:val>
                                            <p:strVal val="#ppt_w"/>
                                          </p:val>
                                        </p:tav>
                                      </p:tavLst>
                                    </p:anim>
                                    <p:anim calcmode="lin" valueType="num">
                                      <p:cBhvr>
                                        <p:cTn id="16" dur="1000" fill="hold"/>
                                        <p:tgtEl>
                                          <p:spTgt spid="2050"/>
                                        </p:tgtEl>
                                        <p:attrNameLst>
                                          <p:attrName>ppt_h</p:attrName>
                                        </p:attrNameLst>
                                      </p:cBhvr>
                                      <p:tavLst>
                                        <p:tav tm="0">
                                          <p:val>
                                            <p:strVal val="#ppt_h"/>
                                          </p:val>
                                        </p:tav>
                                        <p:tav tm="100000">
                                          <p:val>
                                            <p:strVal val="#ppt_h"/>
                                          </p:val>
                                        </p:tav>
                                      </p:tavLst>
                                    </p:anim>
                                    <p:animEffect transition="in" filter="fade">
                                      <p:cBhvr>
                                        <p:cTn id="17" dur="10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anim calcmode="lin" valueType="num">
                                      <p:cBhvr>
                                        <p:cTn id="24" dur="1000" fill="hold"/>
                                        <p:tgtEl>
                                          <p:spTgt spid="14"/>
                                        </p:tgtEl>
                                        <p:attrNameLst>
                                          <p:attrName>style.rotation</p:attrName>
                                        </p:attrNameLst>
                                      </p:cBhvr>
                                      <p:tavLst>
                                        <p:tav tm="0">
                                          <p:val>
                                            <p:fltVal val="90"/>
                                          </p:val>
                                        </p:tav>
                                        <p:tav tm="100000">
                                          <p:val>
                                            <p:fltVal val="0"/>
                                          </p:val>
                                        </p:tav>
                                      </p:tavLst>
                                    </p:anim>
                                    <p:animEffect transition="in" filter="fade">
                                      <p:cBhvr>
                                        <p:cTn id="25" dur="1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1000" fill="hold"/>
                                        <p:tgtEl>
                                          <p:spTgt spid="15"/>
                                        </p:tgtEl>
                                        <p:attrNameLst>
                                          <p:attrName>ppt_x</p:attrName>
                                        </p:attrNameLst>
                                      </p:cBhvr>
                                      <p:tavLst>
                                        <p:tav tm="0">
                                          <p:val>
                                            <p:strVal val="1+#ppt_w/2"/>
                                          </p:val>
                                        </p:tav>
                                        <p:tav tm="100000">
                                          <p:val>
                                            <p:strVal val="#ppt_x"/>
                                          </p:val>
                                        </p:tav>
                                      </p:tavLst>
                                    </p:anim>
                                    <p:anim calcmode="lin" valueType="num">
                                      <p:cBhvr additive="base">
                                        <p:cTn id="3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1+#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050"/>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53"/>
                                        </p:tgtEl>
                                        <p:attrNameLst>
                                          <p:attrName>style.visibility</p:attrName>
                                        </p:attrNameLst>
                                      </p:cBhvr>
                                      <p:to>
                                        <p:strVal val="visible"/>
                                      </p:to>
                                    </p:set>
                                    <p:animEffect transition="in" filter="fade">
                                      <p:cBhvr>
                                        <p:cTn id="48" dur="500"/>
                                        <p:tgtEl>
                                          <p:spTgt spid="2053"/>
                                        </p:tgtEl>
                                      </p:cBhvr>
                                    </p:animEffect>
                                  </p:childTnLst>
                                </p:cTn>
                              </p:par>
                            </p:childTnLst>
                          </p:cTn>
                        </p:par>
                      </p:childTnLst>
                    </p:cTn>
                  </p:par>
                </p:childTnLst>
              </p:cTn>
              <p:nextCondLst>
                <p:cond evt="onClick" delay="0">
                  <p:tgtEl>
                    <p:spTgt spid="2050"/>
                  </p:tgtEl>
                </p:cond>
              </p:nextCondLst>
            </p:seq>
          </p:childTnLst>
        </p:cTn>
      </p:par>
    </p:tnLst>
    <p:bldLst>
      <p:bldP spid="2" grpId="0"/>
      <p:bldP spid="14" grpId="0"/>
      <p:bldP spid="15" grpId="0"/>
      <p:bldP spid="16"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9999"/>
            </a:solidFill>
          </a:ln>
        </p:spPr>
        <p:txBody>
          <a:bodyPr wrap="square" rtlCol="1">
            <a:spAutoFit/>
          </a:bodyPr>
          <a:lstStyle/>
          <a:p>
            <a:pPr algn="ctr"/>
            <a:r>
              <a:rPr lang="ar-JO" sz="4400" dirty="0" smtClean="0">
                <a:solidFill>
                  <a:srgbClr val="009999"/>
                </a:solidFill>
                <a:latin typeface="abo2sadam" pitchFamily="2" charset="-78"/>
                <a:cs typeface="abo2sadam" pitchFamily="2" charset="-78"/>
              </a:rPr>
              <a:t>وسائط الاتصال السلكية</a:t>
            </a:r>
            <a:endParaRPr lang="ar-SA" sz="4400" dirty="0">
              <a:solidFill>
                <a:srgbClr val="009999"/>
              </a:solidFill>
              <a:latin typeface="abo2sadam" pitchFamily="2" charset="-78"/>
              <a:cs typeface="abo2sadam" pitchFamily="2" charset="-78"/>
            </a:endParaRPr>
          </a:p>
        </p:txBody>
      </p:sp>
      <p:sp>
        <p:nvSpPr>
          <p:cNvPr id="2" name="مستطيل 1"/>
          <p:cNvSpPr/>
          <p:nvPr/>
        </p:nvSpPr>
        <p:spPr>
          <a:xfrm>
            <a:off x="2389322" y="1270501"/>
            <a:ext cx="4536819"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3- كابلات الألياف الضوئية</a:t>
            </a:r>
            <a:endParaRPr lang="ar-SA"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endParaRPr>
          </a:p>
        </p:txBody>
      </p:sp>
      <p:sp>
        <p:nvSpPr>
          <p:cNvPr id="14" name="مربع نص 13"/>
          <p:cNvSpPr txBox="1"/>
          <p:nvPr/>
        </p:nvSpPr>
        <p:spPr>
          <a:xfrm>
            <a:off x="183689" y="1916832"/>
            <a:ext cx="8964487" cy="1077218"/>
          </a:xfrm>
          <a:prstGeom prst="rect">
            <a:avLst/>
          </a:prstGeom>
          <a:noFill/>
        </p:spPr>
        <p:txBody>
          <a:bodyPr wrap="square" rtlCol="1">
            <a:spAutoFit/>
          </a:bodyPr>
          <a:lstStyle/>
          <a:p>
            <a:pPr marL="341313" indent="-341313"/>
            <a:r>
              <a:rPr lang="ar-JO" sz="3200" dirty="0" smtClean="0">
                <a:solidFill>
                  <a:schemeClr val="accent1"/>
                </a:solidFill>
                <a:latin typeface="abo2sadam" pitchFamily="2" charset="-78"/>
                <a:cs typeface="abo2sadam" pitchFamily="2" charset="-78"/>
              </a:rPr>
              <a:t>مكوناتها: </a:t>
            </a:r>
            <a:r>
              <a:rPr lang="ar-JO" sz="3200" dirty="0" smtClean="0">
                <a:latin typeface="abo2sadam" pitchFamily="2" charset="-78"/>
                <a:cs typeface="abo2sadam" pitchFamily="2" charset="-78"/>
              </a:rPr>
              <a:t>شعيرات رفيعة جداً مصنوعة من الزجاج محاطة بغلاف </a:t>
            </a:r>
          </a:p>
          <a:p>
            <a:pPr marL="341313" indent="-341313"/>
            <a:r>
              <a:rPr lang="ar-JO" sz="3200" dirty="0">
                <a:latin typeface="abo2sadam" pitchFamily="2" charset="-78"/>
                <a:cs typeface="abo2sadam" pitchFamily="2" charset="-78"/>
              </a:rPr>
              <a:t> </a:t>
            </a:r>
            <a:r>
              <a:rPr lang="ar-JO" sz="3200" dirty="0" smtClean="0">
                <a:latin typeface="abo2sadam" pitchFamily="2" charset="-78"/>
                <a:cs typeface="abo2sadam" pitchFamily="2" charset="-78"/>
              </a:rPr>
              <a:t>            عازل.</a:t>
            </a:r>
            <a:endParaRPr lang="en-US" sz="3200" dirty="0">
              <a:solidFill>
                <a:srgbClr val="CC0066"/>
              </a:solidFill>
              <a:latin typeface="abo2sadam" pitchFamily="2" charset="-78"/>
              <a:cs typeface="abo2sadam" pitchFamily="2" charset="-78"/>
            </a:endParaRPr>
          </a:p>
        </p:txBody>
      </p:sp>
      <p:sp>
        <p:nvSpPr>
          <p:cNvPr id="15" name="مربع نص 14"/>
          <p:cNvSpPr txBox="1"/>
          <p:nvPr/>
        </p:nvSpPr>
        <p:spPr>
          <a:xfrm>
            <a:off x="4932040" y="2780928"/>
            <a:ext cx="4122202" cy="1938992"/>
          </a:xfrm>
          <a:prstGeom prst="rect">
            <a:avLst/>
          </a:prstGeom>
          <a:noFill/>
        </p:spPr>
        <p:txBody>
          <a:bodyPr wrap="square" rtlCol="1">
            <a:spAutoFit/>
          </a:bodyPr>
          <a:lstStyle/>
          <a:p>
            <a:pPr marL="341313" indent="-341313"/>
            <a:r>
              <a:rPr lang="ar-JO" sz="3000" dirty="0" smtClean="0">
                <a:solidFill>
                  <a:srgbClr val="CC0066"/>
                </a:solidFill>
                <a:latin typeface="abo2sadam" pitchFamily="2" charset="-78"/>
                <a:cs typeface="abo2sadam" pitchFamily="2" charset="-78"/>
              </a:rPr>
              <a:t>مميزاتها : </a:t>
            </a:r>
          </a:p>
          <a:p>
            <a:pPr marL="341313" indent="-341313"/>
            <a:r>
              <a:rPr lang="ar-JO" sz="3000" dirty="0" smtClean="0">
                <a:latin typeface="abo2sadam" pitchFamily="2" charset="-78"/>
                <a:cs typeface="abo2sadam" pitchFamily="2" charset="-78"/>
              </a:rPr>
              <a:t>سرعة عالية جداً في نقل البيانات ولمسافات بعيدة جداً.</a:t>
            </a:r>
          </a:p>
        </p:txBody>
      </p:sp>
      <p:sp>
        <p:nvSpPr>
          <p:cNvPr id="16" name="مربع نص 15"/>
          <p:cNvSpPr txBox="1"/>
          <p:nvPr/>
        </p:nvSpPr>
        <p:spPr>
          <a:xfrm>
            <a:off x="4731986" y="4598021"/>
            <a:ext cx="4388310" cy="2062103"/>
          </a:xfrm>
          <a:prstGeom prst="rect">
            <a:avLst/>
          </a:prstGeom>
          <a:noFill/>
        </p:spPr>
        <p:txBody>
          <a:bodyPr wrap="square" rtlCol="1">
            <a:spAutoFit/>
          </a:bodyPr>
          <a:lstStyle/>
          <a:p>
            <a:pPr marL="341313" indent="-341313"/>
            <a:r>
              <a:rPr lang="ar-JO" sz="3200" dirty="0" smtClean="0">
                <a:solidFill>
                  <a:srgbClr val="00B050"/>
                </a:solidFill>
                <a:latin typeface="abo2sadam" pitchFamily="2" charset="-78"/>
                <a:cs typeface="abo2sadam" pitchFamily="2" charset="-78"/>
              </a:rPr>
              <a:t>سلبياتها: </a:t>
            </a:r>
          </a:p>
          <a:p>
            <a:pPr marL="341313" indent="-341313"/>
            <a:r>
              <a:rPr lang="ar-JO" sz="3200" dirty="0" smtClean="0">
                <a:solidFill>
                  <a:srgbClr val="00B050"/>
                </a:solidFill>
                <a:latin typeface="abo2sadam" pitchFamily="2" charset="-78"/>
                <a:cs typeface="abo2sadam" pitchFamily="2" charset="-78"/>
              </a:rPr>
              <a:t>1-</a:t>
            </a:r>
            <a:r>
              <a:rPr lang="ar-JO" sz="3200" dirty="0">
                <a:latin typeface="abo2sadam" pitchFamily="2" charset="-78"/>
                <a:cs typeface="abo2sadam" pitchFamily="2" charset="-78"/>
              </a:rPr>
              <a:t> </a:t>
            </a:r>
            <a:r>
              <a:rPr lang="ar-JO" sz="3200" dirty="0" smtClean="0">
                <a:latin typeface="abo2sadam" pitchFamily="2" charset="-78"/>
                <a:cs typeface="abo2sadam" pitchFamily="2" charset="-78"/>
              </a:rPr>
              <a:t>التكلفة العالية.</a:t>
            </a:r>
          </a:p>
          <a:p>
            <a:pPr marL="341313" indent="-341313"/>
            <a:r>
              <a:rPr lang="ar-JO" sz="3200" dirty="0" smtClean="0">
                <a:solidFill>
                  <a:srgbClr val="00B050"/>
                </a:solidFill>
                <a:latin typeface="abo2sadam" pitchFamily="2" charset="-78"/>
                <a:cs typeface="abo2sadam" pitchFamily="2" charset="-78"/>
              </a:rPr>
              <a:t>2-</a:t>
            </a:r>
            <a:r>
              <a:rPr lang="ar-JO" sz="3200" dirty="0" smtClean="0">
                <a:solidFill>
                  <a:srgbClr val="CC0066"/>
                </a:solidFill>
                <a:latin typeface="abo2sadam" pitchFamily="2" charset="-78"/>
                <a:cs typeface="abo2sadam" pitchFamily="2" charset="-78"/>
              </a:rPr>
              <a:t> </a:t>
            </a:r>
            <a:r>
              <a:rPr lang="ar-JO" sz="3200" dirty="0" smtClean="0">
                <a:latin typeface="abo2sadam" pitchFamily="2" charset="-78"/>
                <a:cs typeface="abo2sadam" pitchFamily="2" charset="-78"/>
              </a:rPr>
              <a:t>صعوبة تركيبها </a:t>
            </a:r>
          </a:p>
          <a:p>
            <a:pPr marL="341313" indent="-341313"/>
            <a:r>
              <a:rPr lang="ar-JO" sz="3200" dirty="0">
                <a:latin typeface="abo2sadam" pitchFamily="2" charset="-78"/>
                <a:cs typeface="abo2sadam" pitchFamily="2" charset="-78"/>
              </a:rPr>
              <a:t> </a:t>
            </a:r>
            <a:r>
              <a:rPr lang="ar-JO" sz="3200" dirty="0" smtClean="0">
                <a:latin typeface="abo2sadam" pitchFamily="2" charset="-78"/>
                <a:cs typeface="abo2sadam" pitchFamily="2" charset="-78"/>
              </a:rPr>
              <a:t>    وصيانتها.</a:t>
            </a:r>
            <a:endParaRPr lang="en-US" sz="3200" dirty="0">
              <a:solidFill>
                <a:srgbClr val="CC0066"/>
              </a:solidFill>
              <a:latin typeface="abo2sadam" pitchFamily="2" charset="-78"/>
              <a:cs typeface="abo2sadam" pitchFamily="2" charset="-78"/>
            </a:endParaRPr>
          </a:p>
        </p:txBody>
      </p:sp>
      <p:sp>
        <p:nvSpPr>
          <p:cNvPr id="17" name="سهم إلى اليسار 16">
            <a:hlinkClick r:id="rId3" action="ppaction://hlinksldjump"/>
          </p:cNvPr>
          <p:cNvSpPr/>
          <p:nvPr/>
        </p:nvSpPr>
        <p:spPr>
          <a:xfrm flipH="1">
            <a:off x="323528" y="6381328"/>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177" r="14313"/>
          <a:stretch/>
        </p:blipFill>
        <p:spPr bwMode="auto">
          <a:xfrm flipH="1">
            <a:off x="183689" y="2800921"/>
            <a:ext cx="4908858" cy="3364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834" y="2775942"/>
            <a:ext cx="4911713" cy="3461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834" y="2780928"/>
            <a:ext cx="4888190" cy="3456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3556856" y="2841054"/>
            <a:ext cx="1512168" cy="830997"/>
          </a:xfrm>
          <a:prstGeom prst="rect">
            <a:avLst/>
          </a:prstGeom>
          <a:noFill/>
        </p:spPr>
        <p:txBody>
          <a:bodyPr wrap="square" rtlCol="0">
            <a:spAutoFit/>
          </a:bodyPr>
          <a:lstStyle/>
          <a:p>
            <a:r>
              <a:rPr lang="ar-JO" sz="2400" b="1" dirty="0" smtClean="0">
                <a:solidFill>
                  <a:srgbClr val="FF0000"/>
                </a:solidFill>
                <a:effectLst>
                  <a:glow rad="228600">
                    <a:schemeClr val="accent2">
                      <a:satMod val="175000"/>
                      <a:alpha val="40000"/>
                    </a:schemeClr>
                  </a:glow>
                </a:effectLst>
              </a:rPr>
              <a:t>انقر على الصورة</a:t>
            </a:r>
            <a:endParaRPr lang="en-US" sz="2400" b="1" dirty="0">
              <a:solidFill>
                <a:srgbClr val="FF0000"/>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4114422358"/>
      </p:ext>
    </p:extLst>
  </p:cSld>
  <p:clrMapOvr>
    <a:masterClrMapping/>
  </p:clrMapOvr>
  <mc:AlternateContent xmlns:mc="http://schemas.openxmlformats.org/markup-compatibility/2006" xmlns:p14="http://schemas.microsoft.com/office/powerpoint/2010/main">
    <mc:Choice Requires="p14">
      <p:transition spd="slow" p14:dur="1600" advClick="0">
        <p14:prism dir="r"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500"/>
                                  </p:stCondLst>
                                  <p:iterate type="wd">
                                    <p:tmPct val="50000"/>
                                  </p:iterate>
                                  <p:childTnLst>
                                    <p:set>
                                      <p:cBhvr>
                                        <p:cTn id="6" dur="1" fill="hold">
                                          <p:stCondLst>
                                            <p:cond delay="0"/>
                                          </p:stCondLst>
                                        </p:cTn>
                                        <p:tgtEl>
                                          <p:spTgt spid="2"/>
                                        </p:tgtEl>
                                        <p:attrNameLst>
                                          <p:attrName>style.visibility</p:attrName>
                                        </p:attrNameLst>
                                      </p:cBhvr>
                                      <p:to>
                                        <p:strVal val="visible"/>
                                      </p:to>
                                    </p:set>
                                    <p:set>
                                      <p:cBhvr>
                                        <p:cTn id="7" dur="569" fill="hold">
                                          <p:stCondLst>
                                            <p:cond delay="0"/>
                                          </p:stCondLst>
                                        </p:cTn>
                                        <p:tgtEl>
                                          <p:spTgt spid="2"/>
                                        </p:tgtEl>
                                        <p:attrNameLst>
                                          <p:attrName>style.rotation</p:attrName>
                                        </p:attrNameLst>
                                      </p:cBhvr>
                                      <p:to>
                                        <p:strVal val="-45.0"/>
                                      </p:to>
                                    </p:set>
                                    <p:anim calcmode="lin" valueType="num">
                                      <p:cBhvr>
                                        <p:cTn id="8" dur="569" fill="hold">
                                          <p:stCondLst>
                                            <p:cond delay="569"/>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569"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95" decel="50000" autoRev="1" fill="hold">
                                          <p:stCondLst>
                                            <p:cond delay="569"/>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70" fill="hold">
                                          <p:stCondLst>
                                            <p:cond delay="1080"/>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3074"/>
                                        </p:tgtEl>
                                        <p:attrNameLst>
                                          <p:attrName>style.visibility</p:attrName>
                                        </p:attrNameLst>
                                      </p:cBhvr>
                                      <p:to>
                                        <p:strVal val="visible"/>
                                      </p:to>
                                    </p:set>
                                    <p:anim calcmode="lin" valueType="num">
                                      <p:cBhvr>
                                        <p:cTn id="16" dur="1000" fill="hold"/>
                                        <p:tgtEl>
                                          <p:spTgt spid="3074"/>
                                        </p:tgtEl>
                                        <p:attrNameLst>
                                          <p:attrName>ppt_w</p:attrName>
                                        </p:attrNameLst>
                                      </p:cBhvr>
                                      <p:tavLst>
                                        <p:tav tm="0">
                                          <p:val>
                                            <p:strVal val="#ppt_w*0.70"/>
                                          </p:val>
                                        </p:tav>
                                        <p:tav tm="100000">
                                          <p:val>
                                            <p:strVal val="#ppt_w"/>
                                          </p:val>
                                        </p:tav>
                                      </p:tavLst>
                                    </p:anim>
                                    <p:anim calcmode="lin" valueType="num">
                                      <p:cBhvr>
                                        <p:cTn id="17" dur="1000" fill="hold"/>
                                        <p:tgtEl>
                                          <p:spTgt spid="3074"/>
                                        </p:tgtEl>
                                        <p:attrNameLst>
                                          <p:attrName>ppt_h</p:attrName>
                                        </p:attrNameLst>
                                      </p:cBhvr>
                                      <p:tavLst>
                                        <p:tav tm="0">
                                          <p:val>
                                            <p:strVal val="#ppt_h"/>
                                          </p:val>
                                        </p:tav>
                                        <p:tav tm="100000">
                                          <p:val>
                                            <p:strVal val="#ppt_h"/>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style.rotation</p:attrName>
                                        </p:attrNameLst>
                                      </p:cBhvr>
                                      <p:tavLst>
                                        <p:tav tm="0">
                                          <p:val>
                                            <p:fltVal val="90"/>
                                          </p:val>
                                        </p:tav>
                                        <p:tav tm="100000">
                                          <p:val>
                                            <p:fltVal val="0"/>
                                          </p:val>
                                        </p:tav>
                                      </p:tavLst>
                                    </p:anim>
                                    <p:animEffect transition="in" filter="fade">
                                      <p:cBhvr>
                                        <p:cTn id="26" dur="1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000" fill="hold"/>
                                        <p:tgtEl>
                                          <p:spTgt spid="15"/>
                                        </p:tgtEl>
                                        <p:attrNameLst>
                                          <p:attrName>ppt_x</p:attrName>
                                        </p:attrNameLst>
                                      </p:cBhvr>
                                      <p:tavLst>
                                        <p:tav tm="0">
                                          <p:val>
                                            <p:strVal val="1+#ppt_w/2"/>
                                          </p:val>
                                        </p:tav>
                                        <p:tav tm="100000">
                                          <p:val>
                                            <p:strVal val="#ppt_x"/>
                                          </p:val>
                                        </p:tav>
                                      </p:tavLst>
                                    </p:anim>
                                    <p:anim calcmode="lin" valueType="num">
                                      <p:cBhvr additive="base">
                                        <p:cTn id="32"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000" fill="hold"/>
                                        <p:tgtEl>
                                          <p:spTgt spid="16"/>
                                        </p:tgtEl>
                                        <p:attrNameLst>
                                          <p:attrName>ppt_x</p:attrName>
                                        </p:attrNameLst>
                                      </p:cBhvr>
                                      <p:tavLst>
                                        <p:tav tm="0">
                                          <p:val>
                                            <p:strVal val="1+#ppt_w/2"/>
                                          </p:val>
                                        </p:tav>
                                        <p:tav tm="100000">
                                          <p:val>
                                            <p:strVal val="#ppt_x"/>
                                          </p:val>
                                        </p:tav>
                                      </p:tavLst>
                                    </p:anim>
                                    <p:anim calcmode="lin" valueType="num">
                                      <p:cBhvr additive="base">
                                        <p:cTn id="3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3074"/>
                    </p:tgtEl>
                  </p:cond>
                </p:stCondLst>
                <p:endSync evt="end" delay="0">
                  <p:rtn val="all"/>
                </p:endSync>
                <p:childTnLst>
                  <p:par>
                    <p:cTn id="45" fill="hold">
                      <p:stCondLst>
                        <p:cond delay="0"/>
                      </p:stCondLst>
                      <p:childTnLst>
                        <p:par>
                          <p:cTn id="46" fill="hold">
                            <p:stCondLst>
                              <p:cond delay="0"/>
                            </p:stCondLst>
                            <p:childTnLst>
                              <p:par>
                                <p:cTn id="47" presetID="21" presetClass="entr" presetSubtype="1" fill="hold" nodeType="clickEffect">
                                  <p:stCondLst>
                                    <p:cond delay="0"/>
                                  </p:stCondLst>
                                  <p:childTnLst>
                                    <p:set>
                                      <p:cBhvr>
                                        <p:cTn id="48" dur="1" fill="hold">
                                          <p:stCondLst>
                                            <p:cond delay="0"/>
                                          </p:stCondLst>
                                        </p:cTn>
                                        <p:tgtEl>
                                          <p:spTgt spid="3075"/>
                                        </p:tgtEl>
                                        <p:attrNameLst>
                                          <p:attrName>style.visibility</p:attrName>
                                        </p:attrNameLst>
                                      </p:cBhvr>
                                      <p:to>
                                        <p:strVal val="visible"/>
                                      </p:to>
                                    </p:set>
                                    <p:animEffect transition="in" filter="wheel(1)">
                                      <p:cBhvr>
                                        <p:cTn id="49" dur="2000"/>
                                        <p:tgtEl>
                                          <p:spTgt spid="3075"/>
                                        </p:tgtEl>
                                      </p:cBhvr>
                                    </p:animEffect>
                                  </p:childTnLst>
                                </p:cTn>
                              </p:par>
                            </p:childTnLst>
                          </p:cTn>
                        </p:par>
                      </p:childTnLst>
                    </p:cTn>
                  </p:par>
                </p:childTnLst>
              </p:cTn>
              <p:nextCondLst>
                <p:cond evt="onClick" delay="0">
                  <p:tgtEl>
                    <p:spTgt spid="3074"/>
                  </p:tgtEl>
                </p:cond>
              </p:nextCondLst>
            </p:seq>
            <p:seq concurrent="1" nextAc="seek">
              <p:cTn id="50" restart="whenNotActive" fill="hold" evtFilter="cancelBubble" nodeType="interactiveSeq">
                <p:stCondLst>
                  <p:cond evt="onClick" delay="0">
                    <p:tgtEl>
                      <p:spTgt spid="3075"/>
                    </p:tgtEl>
                  </p:cond>
                </p:stCondLst>
                <p:endSync evt="end" delay="0">
                  <p:rtn val="all"/>
                </p:endSync>
                <p:childTnLst>
                  <p:par>
                    <p:cTn id="51" fill="hold">
                      <p:stCondLst>
                        <p:cond delay="0"/>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076"/>
                                        </p:tgtEl>
                                        <p:attrNameLst>
                                          <p:attrName>style.visibility</p:attrName>
                                        </p:attrNameLst>
                                      </p:cBhvr>
                                      <p:to>
                                        <p:strVal val="visible"/>
                                      </p:to>
                                    </p:set>
                                    <p:animEffect transition="in" filter="fade">
                                      <p:cBhvr>
                                        <p:cTn id="55" dur="500"/>
                                        <p:tgtEl>
                                          <p:spTgt spid="3076"/>
                                        </p:tgtEl>
                                      </p:cBhvr>
                                    </p:animEffect>
                                  </p:childTnLst>
                                </p:cTn>
                              </p:par>
                            </p:childTnLst>
                          </p:cTn>
                        </p:par>
                      </p:childTnLst>
                    </p:cTn>
                  </p:par>
                </p:childTnLst>
              </p:cTn>
              <p:nextCondLst>
                <p:cond evt="onClick" delay="0">
                  <p:tgtEl>
                    <p:spTgt spid="3075"/>
                  </p:tgtEl>
                </p:cond>
              </p:nextCondLst>
            </p:seq>
          </p:childTnLst>
        </p:cTn>
      </p:par>
    </p:tnLst>
    <p:bldLst>
      <p:bldP spid="2" grpId="0"/>
      <p:bldP spid="14" grpId="0"/>
      <p:bldP spid="15" grpId="0"/>
      <p:bldP spid="16"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B050"/>
            </a:solidFill>
          </a:ln>
        </p:spPr>
        <p:txBody>
          <a:bodyPr wrap="square" rtlCol="1">
            <a:spAutoFit/>
          </a:bodyPr>
          <a:lstStyle/>
          <a:p>
            <a:pPr algn="ctr"/>
            <a:r>
              <a:rPr lang="ar-JO" sz="4400" dirty="0" smtClean="0">
                <a:solidFill>
                  <a:srgbClr val="00B050"/>
                </a:solidFill>
                <a:latin typeface="abo2sadam" pitchFamily="2" charset="-78"/>
                <a:cs typeface="abo2sadam" pitchFamily="2" charset="-78"/>
              </a:rPr>
              <a:t>وسائط الاتصال اللاسلكية</a:t>
            </a:r>
            <a:endParaRPr lang="ar-SA" sz="4400" dirty="0">
              <a:solidFill>
                <a:srgbClr val="00B050"/>
              </a:solidFill>
              <a:latin typeface="abo2sadam" pitchFamily="2" charset="-78"/>
              <a:cs typeface="abo2sadam" pitchFamily="2" charset="-78"/>
            </a:endParaRPr>
          </a:p>
        </p:txBody>
      </p:sp>
      <p:sp>
        <p:nvSpPr>
          <p:cNvPr id="2" name="مستطيل 1"/>
          <p:cNvSpPr/>
          <p:nvPr/>
        </p:nvSpPr>
        <p:spPr>
          <a:xfrm>
            <a:off x="1484895" y="1248230"/>
            <a:ext cx="6362073"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1- موجات الراديو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Radio Waves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4" name="مربع نص 13"/>
          <p:cNvSpPr txBox="1"/>
          <p:nvPr/>
        </p:nvSpPr>
        <p:spPr>
          <a:xfrm>
            <a:off x="183689" y="1916832"/>
            <a:ext cx="8964487" cy="2062103"/>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مبدأ عملها </a:t>
            </a:r>
          </a:p>
          <a:p>
            <a:pPr marL="341313" indent="-341313"/>
            <a:r>
              <a:rPr lang="ar-JO" sz="3200" dirty="0" smtClean="0">
                <a:latin typeface="abo2sadam" pitchFamily="2" charset="-78"/>
                <a:cs typeface="abo2sadam" pitchFamily="2" charset="-78"/>
              </a:rPr>
              <a:t>يتم تزويد الشبكة بأجهزة ارسال واستقبال راديوي، حيث يقوم الجهاز  المرسل بإرسال البيانات على تردد معين، ويُضبط الجهاز المستقبل على التردد نفسه.</a:t>
            </a:r>
            <a:endParaRPr lang="en-US" sz="3200" dirty="0">
              <a:solidFill>
                <a:srgbClr val="CC0066"/>
              </a:solidFill>
              <a:latin typeface="abo2sadam" pitchFamily="2" charset="-78"/>
              <a:cs typeface="abo2sadam" pitchFamily="2" charset="-78"/>
            </a:endParaRPr>
          </a:p>
        </p:txBody>
      </p:sp>
      <p:sp>
        <p:nvSpPr>
          <p:cNvPr id="17" name="سهم إلى اليسار 16">
            <a:hlinkClick r:id="" action="ppaction://hlinkshowjump?jump=nextslide"/>
          </p:cNvPr>
          <p:cNvSpPr/>
          <p:nvPr/>
        </p:nvSpPr>
        <p:spPr>
          <a:xfrm>
            <a:off x="323528"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992" y="3978935"/>
            <a:ext cx="45720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سهم إلى اليسار 17">
            <a:hlinkClick r:id="rId4" action="ppaction://hlinksldjump"/>
          </p:cNvPr>
          <p:cNvSpPr/>
          <p:nvPr/>
        </p:nvSpPr>
        <p:spPr>
          <a:xfrm flipH="1">
            <a:off x="1340024"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989814967"/>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14" name="مربع نص 13"/>
          <p:cNvSpPr txBox="1"/>
          <p:nvPr/>
        </p:nvSpPr>
        <p:spPr>
          <a:xfrm>
            <a:off x="35496" y="1019722"/>
            <a:ext cx="8964487" cy="1569660"/>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خصائصها</a:t>
            </a:r>
          </a:p>
          <a:p>
            <a:pPr marL="341313" indent="-341313"/>
            <a:r>
              <a:rPr lang="ar-JO" sz="3200" dirty="0" smtClean="0">
                <a:solidFill>
                  <a:srgbClr val="FF0000"/>
                </a:solidFill>
                <a:latin typeface="abo2sadam" pitchFamily="2" charset="-78"/>
                <a:cs typeface="abo2sadam" pitchFamily="2" charset="-78"/>
              </a:rPr>
              <a:t>1- </a:t>
            </a:r>
            <a:r>
              <a:rPr lang="ar-JO" sz="3200" dirty="0" smtClean="0">
                <a:latin typeface="abo2sadam" pitchFamily="2" charset="-78"/>
                <a:cs typeface="abo2sadam" pitchFamily="2" charset="-78"/>
              </a:rPr>
              <a:t>تنقل الإشارة في اتجاهات متعددة</a:t>
            </a:r>
          </a:p>
          <a:p>
            <a:pPr marL="341313" indent="-341313"/>
            <a:r>
              <a:rPr lang="ar-JO" sz="3200" dirty="0" smtClean="0">
                <a:solidFill>
                  <a:srgbClr val="FF0000"/>
                </a:solidFill>
                <a:latin typeface="abo2sadam" pitchFamily="2" charset="-78"/>
                <a:cs typeface="abo2sadam" pitchFamily="2" charset="-78"/>
              </a:rPr>
              <a:t>2- </a:t>
            </a:r>
            <a:r>
              <a:rPr lang="ar-JO" sz="3200" dirty="0" smtClean="0">
                <a:latin typeface="abo2sadam" pitchFamily="2" charset="-78"/>
                <a:cs typeface="abo2sadam" pitchFamily="2" charset="-78"/>
              </a:rPr>
              <a:t>تكلفتها</a:t>
            </a:r>
            <a:r>
              <a:rPr lang="ar-JO" sz="3200" dirty="0" smtClean="0">
                <a:solidFill>
                  <a:srgbClr val="CC0066"/>
                </a:solidFill>
                <a:latin typeface="abo2sadam" pitchFamily="2" charset="-78"/>
                <a:cs typeface="abo2sadam" pitchFamily="2" charset="-78"/>
              </a:rPr>
              <a:t> </a:t>
            </a:r>
            <a:r>
              <a:rPr lang="ar-JO" sz="3200" dirty="0">
                <a:latin typeface="abo2sadam" pitchFamily="2" charset="-78"/>
                <a:cs typeface="abo2sadam" pitchFamily="2" charset="-78"/>
              </a:rPr>
              <a:t>متوسطة</a:t>
            </a:r>
            <a:endParaRPr lang="en-US" sz="3200" dirty="0">
              <a:latin typeface="abo2sadam" pitchFamily="2" charset="-78"/>
              <a:cs typeface="abo2sadam" pitchFamily="2" charset="-78"/>
            </a:endParaRPr>
          </a:p>
        </p:txBody>
      </p:sp>
      <p:pic>
        <p:nvPicPr>
          <p:cNvPr id="10" name="صورة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069" y="3957951"/>
            <a:ext cx="7523861" cy="2868259"/>
          </a:xfrm>
          <a:prstGeom prst="rect">
            <a:avLst/>
          </a:prstGeom>
        </p:spPr>
      </p:pic>
      <p:sp>
        <p:nvSpPr>
          <p:cNvPr id="11" name="مربع نص 10"/>
          <p:cNvSpPr txBox="1"/>
          <p:nvPr/>
        </p:nvSpPr>
        <p:spPr>
          <a:xfrm>
            <a:off x="-36512" y="2807057"/>
            <a:ext cx="8964487" cy="2062103"/>
          </a:xfrm>
          <a:prstGeom prst="rect">
            <a:avLst/>
          </a:prstGeom>
          <a:noFill/>
        </p:spPr>
        <p:txBody>
          <a:bodyPr wrap="square" rtlCol="1">
            <a:spAutoFit/>
          </a:bodyPr>
          <a:lstStyle/>
          <a:p>
            <a:pPr marL="341313" indent="-341313"/>
            <a:r>
              <a:rPr lang="ar-JO" sz="3200" b="1" u="sng" dirty="0" smtClean="0">
                <a:solidFill>
                  <a:srgbClr val="00B050"/>
                </a:solidFill>
                <a:latin typeface="abo2sadam" pitchFamily="2" charset="-78"/>
                <a:cs typeface="abo2sadam" pitchFamily="2" charset="-78"/>
              </a:rPr>
              <a:t>أمثلة </a:t>
            </a:r>
          </a:p>
          <a:p>
            <a:pPr marL="341313" indent="-341313"/>
            <a:r>
              <a:rPr lang="ar-JO" sz="3200" dirty="0" smtClean="0">
                <a:solidFill>
                  <a:srgbClr val="00B050"/>
                </a:solidFill>
                <a:latin typeface="abo2sadam" pitchFamily="2" charset="-78"/>
                <a:cs typeface="abo2sadam" pitchFamily="2" charset="-78"/>
              </a:rPr>
              <a:t>-</a:t>
            </a:r>
            <a:r>
              <a:rPr lang="ar-JO" sz="3200" dirty="0" smtClean="0">
                <a:latin typeface="abo2sadam" pitchFamily="2" charset="-78"/>
                <a:cs typeface="abo2sadam" pitchFamily="2" charset="-78"/>
              </a:rPr>
              <a:t> اتصالات الهواتف الخلوية</a:t>
            </a:r>
          </a:p>
          <a:p>
            <a:pPr marL="341313" indent="-341313"/>
            <a:r>
              <a:rPr lang="ar-JO" sz="3200" dirty="0" smtClean="0">
                <a:solidFill>
                  <a:srgbClr val="00B050"/>
                </a:solidFill>
                <a:latin typeface="abo2sadam" pitchFamily="2" charset="-78"/>
                <a:cs typeface="abo2sadam" pitchFamily="2" charset="-78"/>
              </a:rPr>
              <a:t>-</a:t>
            </a:r>
            <a:r>
              <a:rPr lang="ar-JO" sz="3200" dirty="0" smtClean="0">
                <a:latin typeface="abo2sadam" pitchFamily="2" charset="-78"/>
                <a:cs typeface="abo2sadam" pitchFamily="2" charset="-78"/>
              </a:rPr>
              <a:t> جهاز </a:t>
            </a:r>
            <a:r>
              <a:rPr lang="ar-JO" sz="3200" dirty="0" err="1" smtClean="0">
                <a:latin typeface="abo2sadam" pitchFamily="2" charset="-78"/>
                <a:cs typeface="abo2sadam" pitchFamily="2" charset="-78"/>
              </a:rPr>
              <a:t>الوايفاي</a:t>
            </a:r>
            <a:endParaRPr lang="ar-JO" sz="3200" dirty="0" smtClean="0">
              <a:latin typeface="abo2sadam" pitchFamily="2" charset="-78"/>
              <a:cs typeface="abo2sadam" pitchFamily="2" charset="-78"/>
            </a:endParaRPr>
          </a:p>
          <a:p>
            <a:pPr marL="341313" indent="-341313"/>
            <a:r>
              <a:rPr lang="ar-JO" sz="3200" dirty="0" smtClean="0">
                <a:solidFill>
                  <a:srgbClr val="00B050"/>
                </a:solidFill>
                <a:latin typeface="abo2sadam" pitchFamily="2" charset="-78"/>
                <a:cs typeface="abo2sadam" pitchFamily="2" charset="-78"/>
              </a:rPr>
              <a:t>-</a:t>
            </a:r>
            <a:r>
              <a:rPr lang="ar-JO" sz="3200" dirty="0" smtClean="0">
                <a:latin typeface="abo2sadam" pitchFamily="2" charset="-78"/>
                <a:cs typeface="abo2sadam" pitchFamily="2" charset="-78"/>
              </a:rPr>
              <a:t> البلوتوث</a:t>
            </a:r>
          </a:p>
        </p:txBody>
      </p:sp>
      <p:sp>
        <p:nvSpPr>
          <p:cNvPr id="12" name="مستطيل 11"/>
          <p:cNvSpPr/>
          <p:nvPr/>
        </p:nvSpPr>
        <p:spPr>
          <a:xfrm>
            <a:off x="1479761" y="373391"/>
            <a:ext cx="6362073"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موجات الراديو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Radio Waves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7" name="سهم إلى اليسار 16">
            <a:hlinkClick r:id="" action="ppaction://hlinkshowjump?jump=nextslide"/>
          </p:cNvPr>
          <p:cNvSpPr/>
          <p:nvPr/>
        </p:nvSpPr>
        <p:spPr>
          <a:xfrm>
            <a:off x="323528" y="6322154"/>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سهم إلى اليسار 12">
            <a:hlinkClick r:id="" action="ppaction://hlinkshowjump?jump=previousslide"/>
          </p:cNvPr>
          <p:cNvSpPr/>
          <p:nvPr/>
        </p:nvSpPr>
        <p:spPr>
          <a:xfrm flipH="1">
            <a:off x="1340024"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73938993"/>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B050"/>
            </a:solidFill>
          </a:ln>
        </p:spPr>
        <p:txBody>
          <a:bodyPr wrap="square" rtlCol="1">
            <a:spAutoFit/>
          </a:bodyPr>
          <a:lstStyle/>
          <a:p>
            <a:pPr algn="ctr"/>
            <a:r>
              <a:rPr lang="ar-JO" sz="4400" dirty="0" smtClean="0">
                <a:solidFill>
                  <a:srgbClr val="00B050"/>
                </a:solidFill>
                <a:latin typeface="abo2sadam" pitchFamily="2" charset="-78"/>
                <a:cs typeface="abo2sadam" pitchFamily="2" charset="-78"/>
              </a:rPr>
              <a:t>وسائط الاتصال اللاسلكية</a:t>
            </a:r>
            <a:endParaRPr lang="ar-SA" sz="4400" dirty="0">
              <a:solidFill>
                <a:srgbClr val="00B050"/>
              </a:solidFill>
              <a:latin typeface="abo2sadam" pitchFamily="2" charset="-78"/>
              <a:cs typeface="abo2sadam" pitchFamily="2" charset="-78"/>
            </a:endParaRPr>
          </a:p>
        </p:txBody>
      </p:sp>
      <p:sp>
        <p:nvSpPr>
          <p:cNvPr id="2" name="مستطيل 1"/>
          <p:cNvSpPr/>
          <p:nvPr/>
        </p:nvSpPr>
        <p:spPr>
          <a:xfrm>
            <a:off x="323528" y="1270501"/>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2- الموجات القصيرة جداً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Microwaves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7" name="سهم إلى اليسار 16">
            <a:hlinkClick r:id="" action="ppaction://hlinkshowjump?jump=nextslide"/>
          </p:cNvPr>
          <p:cNvSpPr/>
          <p:nvPr/>
        </p:nvSpPr>
        <p:spPr>
          <a:xfrm>
            <a:off x="323528" y="6381328"/>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 name="صورة 3"/>
          <p:cNvPicPr>
            <a:picLocks noChangeAspect="1"/>
          </p:cNvPicPr>
          <p:nvPr/>
        </p:nvPicPr>
        <p:blipFill rotWithShape="1">
          <a:blip r:embed="rId3">
            <a:extLst>
              <a:ext uri="{28A0092B-C50C-407E-A947-70E740481C1C}">
                <a14:useLocalDpi xmlns:a14="http://schemas.microsoft.com/office/drawing/2010/main" val="0"/>
              </a:ext>
            </a:extLst>
          </a:blip>
          <a:srcRect b="53241"/>
          <a:stretch/>
        </p:blipFill>
        <p:spPr>
          <a:xfrm>
            <a:off x="755576" y="3722276"/>
            <a:ext cx="8028384" cy="2496412"/>
          </a:xfrm>
          <a:prstGeom prst="rect">
            <a:avLst/>
          </a:prstGeom>
        </p:spPr>
      </p:pic>
      <p:sp>
        <p:nvSpPr>
          <p:cNvPr id="14" name="مربع نص 13"/>
          <p:cNvSpPr txBox="1"/>
          <p:nvPr/>
        </p:nvSpPr>
        <p:spPr>
          <a:xfrm>
            <a:off x="89756" y="2132856"/>
            <a:ext cx="8964487" cy="1569660"/>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مبدأ عملها </a:t>
            </a:r>
          </a:p>
          <a:p>
            <a:pPr marL="341313" indent="-341313"/>
            <a:r>
              <a:rPr lang="ar-JO" sz="3200" dirty="0" smtClean="0">
                <a:latin typeface="abo2sadam" pitchFamily="2" charset="-78"/>
                <a:cs typeface="abo2sadam" pitchFamily="2" charset="-78"/>
              </a:rPr>
              <a:t>موجات تنتقل عبر هوائيات ، تكون في خطوط مستقيمة، مما يتطلب أن يكون المرسل والمستقبل على المستوى نفسه</a:t>
            </a:r>
            <a:endParaRPr lang="en-US" sz="3200" dirty="0">
              <a:solidFill>
                <a:srgbClr val="CC0066"/>
              </a:solidFill>
              <a:latin typeface="abo2sadam" pitchFamily="2" charset="-78"/>
              <a:cs typeface="abo2sadam" pitchFamily="2" charset="-78"/>
            </a:endParaRPr>
          </a:p>
        </p:txBody>
      </p:sp>
      <p:sp>
        <p:nvSpPr>
          <p:cNvPr id="10" name="سهم إلى اليسار 9">
            <a:hlinkClick r:id="rId4" action="ppaction://hlinksldjump"/>
          </p:cNvPr>
          <p:cNvSpPr/>
          <p:nvPr/>
        </p:nvSpPr>
        <p:spPr>
          <a:xfrm flipH="1">
            <a:off x="1340024" y="6381328"/>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23403911"/>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14" name="مربع نص 13"/>
          <p:cNvSpPr txBox="1"/>
          <p:nvPr/>
        </p:nvSpPr>
        <p:spPr>
          <a:xfrm>
            <a:off x="35496" y="1019722"/>
            <a:ext cx="8964487" cy="1569660"/>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خصائصها</a:t>
            </a:r>
          </a:p>
          <a:p>
            <a:pPr marL="341313" indent="-341313"/>
            <a:r>
              <a:rPr lang="ar-JO" sz="3200" dirty="0" smtClean="0">
                <a:solidFill>
                  <a:srgbClr val="FF0000"/>
                </a:solidFill>
                <a:latin typeface="abo2sadam" pitchFamily="2" charset="-78"/>
                <a:cs typeface="abo2sadam" pitchFamily="2" charset="-78"/>
              </a:rPr>
              <a:t>1- </a:t>
            </a:r>
            <a:r>
              <a:rPr lang="ar-JO" sz="3200" dirty="0" smtClean="0">
                <a:latin typeface="abo2sadam" pitchFamily="2" charset="-78"/>
                <a:cs typeface="abo2sadam" pitchFamily="2" charset="-78"/>
              </a:rPr>
              <a:t>تغطي مساحات واسعة</a:t>
            </a:r>
          </a:p>
          <a:p>
            <a:pPr marL="341313" indent="-341313"/>
            <a:r>
              <a:rPr lang="ar-JO" sz="3200" dirty="0" smtClean="0">
                <a:solidFill>
                  <a:srgbClr val="FF0000"/>
                </a:solidFill>
                <a:latin typeface="abo2sadam" pitchFamily="2" charset="-78"/>
                <a:cs typeface="abo2sadam" pitchFamily="2" charset="-78"/>
              </a:rPr>
              <a:t>2- </a:t>
            </a:r>
            <a:r>
              <a:rPr lang="ar-JO" sz="3200" dirty="0" smtClean="0">
                <a:latin typeface="abo2sadam" pitchFamily="2" charset="-78"/>
                <a:cs typeface="abo2sadam" pitchFamily="2" charset="-78"/>
              </a:rPr>
              <a:t>تحتاج إلى هوائيات كبيرة مرتفعة الثمن</a:t>
            </a:r>
            <a:endParaRPr lang="en-US" sz="3200" dirty="0">
              <a:latin typeface="abo2sadam" pitchFamily="2" charset="-78"/>
              <a:cs typeface="abo2sadam" pitchFamily="2" charset="-78"/>
            </a:endParaRPr>
          </a:p>
        </p:txBody>
      </p:sp>
      <p:sp>
        <p:nvSpPr>
          <p:cNvPr id="12" name="مستطيل 11"/>
          <p:cNvSpPr/>
          <p:nvPr/>
        </p:nvSpPr>
        <p:spPr>
          <a:xfrm>
            <a:off x="431540" y="335354"/>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الموجات القصيرة جداً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Microwaves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3789040"/>
            <a:ext cx="5976664" cy="3007245"/>
          </a:xfrm>
          <a:prstGeom prst="rect">
            <a:avLst/>
          </a:prstGeom>
        </p:spPr>
      </p:pic>
      <p:sp>
        <p:nvSpPr>
          <p:cNvPr id="17" name="سهم إلى اليسار 16">
            <a:hlinkClick r:id="" action="ppaction://hlinkshowjump?jump=nextslide"/>
          </p:cNvPr>
          <p:cNvSpPr/>
          <p:nvPr/>
        </p:nvSpPr>
        <p:spPr>
          <a:xfrm>
            <a:off x="323528"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7624" y="1433675"/>
            <a:ext cx="1563188" cy="2112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مربع نص 10"/>
          <p:cNvSpPr txBox="1"/>
          <p:nvPr/>
        </p:nvSpPr>
        <p:spPr>
          <a:xfrm>
            <a:off x="-20746" y="2712463"/>
            <a:ext cx="8964487" cy="1077218"/>
          </a:xfrm>
          <a:prstGeom prst="rect">
            <a:avLst/>
          </a:prstGeom>
          <a:noFill/>
        </p:spPr>
        <p:txBody>
          <a:bodyPr wrap="square" rtlCol="1">
            <a:spAutoFit/>
          </a:bodyPr>
          <a:lstStyle/>
          <a:p>
            <a:pPr marL="341313" indent="-341313"/>
            <a:r>
              <a:rPr lang="ar-JO" sz="3200" b="1" u="sng" dirty="0" smtClean="0">
                <a:solidFill>
                  <a:srgbClr val="00B050"/>
                </a:solidFill>
                <a:latin typeface="abo2sadam" pitchFamily="2" charset="-78"/>
                <a:cs typeface="abo2sadam" pitchFamily="2" charset="-78"/>
              </a:rPr>
              <a:t>أمثلة </a:t>
            </a:r>
          </a:p>
          <a:p>
            <a:pPr marL="341313" indent="-341313"/>
            <a:r>
              <a:rPr lang="ar-JO" sz="3200" dirty="0" smtClean="0">
                <a:solidFill>
                  <a:srgbClr val="00B050"/>
                </a:solidFill>
                <a:latin typeface="abo2sadam" pitchFamily="2" charset="-78"/>
                <a:cs typeface="abo2sadam" pitchFamily="2" charset="-78"/>
              </a:rPr>
              <a:t>-</a:t>
            </a:r>
            <a:r>
              <a:rPr lang="ar-JO" sz="3200" dirty="0" smtClean="0">
                <a:latin typeface="abo2sadam" pitchFamily="2" charset="-78"/>
                <a:cs typeface="abo2sadam" pitchFamily="2" charset="-78"/>
              </a:rPr>
              <a:t> محطات التلفاز</a:t>
            </a:r>
          </a:p>
        </p:txBody>
      </p:sp>
      <p:sp>
        <p:nvSpPr>
          <p:cNvPr id="13" name="سهم إلى اليسار 12">
            <a:hlinkClick r:id="" action="ppaction://hlinkshowjump?jump=previousslide"/>
          </p:cNvPr>
          <p:cNvSpPr/>
          <p:nvPr/>
        </p:nvSpPr>
        <p:spPr>
          <a:xfrm flipH="1">
            <a:off x="1340024" y="6327792"/>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896449790"/>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B050"/>
            </a:solidFill>
          </a:ln>
        </p:spPr>
        <p:txBody>
          <a:bodyPr wrap="square" rtlCol="1">
            <a:spAutoFit/>
          </a:bodyPr>
          <a:lstStyle/>
          <a:p>
            <a:pPr algn="ctr"/>
            <a:r>
              <a:rPr lang="ar-JO" sz="4400" dirty="0" smtClean="0">
                <a:solidFill>
                  <a:srgbClr val="00B050"/>
                </a:solidFill>
                <a:latin typeface="abo2sadam" pitchFamily="2" charset="-78"/>
                <a:cs typeface="abo2sadam" pitchFamily="2" charset="-78"/>
              </a:rPr>
              <a:t>وسائط الاتصال اللاسلكية</a:t>
            </a:r>
            <a:endParaRPr lang="ar-SA" sz="4400" dirty="0">
              <a:solidFill>
                <a:srgbClr val="00B050"/>
              </a:solidFill>
              <a:latin typeface="abo2sadam" pitchFamily="2" charset="-78"/>
              <a:cs typeface="abo2sadam" pitchFamily="2" charset="-78"/>
            </a:endParaRPr>
          </a:p>
        </p:txBody>
      </p:sp>
      <p:sp>
        <p:nvSpPr>
          <p:cNvPr id="2" name="مستطيل 1"/>
          <p:cNvSpPr/>
          <p:nvPr/>
        </p:nvSpPr>
        <p:spPr>
          <a:xfrm>
            <a:off x="323528" y="1270501"/>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3- الأقمار الصناعية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Satellites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4" name="مربع نص 13"/>
          <p:cNvSpPr txBox="1"/>
          <p:nvPr/>
        </p:nvSpPr>
        <p:spPr>
          <a:xfrm>
            <a:off x="4665157" y="2132856"/>
            <a:ext cx="4389086" cy="3046988"/>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مبدأ عملها </a:t>
            </a:r>
          </a:p>
          <a:p>
            <a:pPr marL="341313" indent="-341313"/>
            <a:r>
              <a:rPr lang="ar-JO" sz="3200" dirty="0" smtClean="0">
                <a:latin typeface="abo2sadam" pitchFamily="2" charset="-78"/>
                <a:cs typeface="abo2sadam" pitchFamily="2" charset="-78"/>
              </a:rPr>
              <a:t>يتم ارسال البيانات من محطة أرضية إلى الأقمار المدارية التي تعيد بث الإشارات الميكروية إلى محطات أرضية أخرى.</a:t>
            </a:r>
            <a:endParaRPr lang="en-US" sz="3200" dirty="0">
              <a:solidFill>
                <a:srgbClr val="CC0066"/>
              </a:solidFill>
              <a:latin typeface="abo2sadam" pitchFamily="2" charset="-78"/>
              <a:cs typeface="abo2sadam" pitchFamily="2" charset="-78"/>
            </a:endParaRPr>
          </a:p>
        </p:txBody>
      </p:sp>
      <p:sp>
        <p:nvSpPr>
          <p:cNvPr id="17" name="سهم إلى اليسار 16">
            <a:hlinkClick r:id="" action="ppaction://hlinkshowjump?jump=nextslide"/>
          </p:cNvPr>
          <p:cNvSpPr/>
          <p:nvPr/>
        </p:nvSpPr>
        <p:spPr>
          <a:xfrm>
            <a:off x="323528"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2276873"/>
            <a:ext cx="4501763" cy="3744415"/>
          </a:xfrm>
          <a:prstGeom prst="rect">
            <a:avLst/>
          </a:prstGeom>
        </p:spPr>
      </p:pic>
      <p:sp>
        <p:nvSpPr>
          <p:cNvPr id="10" name="سهم إلى اليسار 9">
            <a:hlinkClick r:id="rId4" action="ppaction://hlinksldjump"/>
          </p:cNvPr>
          <p:cNvSpPr/>
          <p:nvPr/>
        </p:nvSpPr>
        <p:spPr>
          <a:xfrm flipH="1">
            <a:off x="1340024"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285458095"/>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5" y="2919720"/>
            <a:ext cx="8964487" cy="3855849"/>
          </a:xfrm>
          <a:prstGeom prst="rect">
            <a:avLst/>
          </a:prstGeom>
        </p:spPr>
      </p:pic>
      <p:sp>
        <p:nvSpPr>
          <p:cNvPr id="11" name="مربع نص 10"/>
          <p:cNvSpPr txBox="1"/>
          <p:nvPr/>
        </p:nvSpPr>
        <p:spPr>
          <a:xfrm>
            <a:off x="5364088" y="2708920"/>
            <a:ext cx="3474130" cy="1015663"/>
          </a:xfrm>
          <a:prstGeom prst="rect">
            <a:avLst/>
          </a:prstGeom>
          <a:noFill/>
        </p:spPr>
        <p:txBody>
          <a:bodyPr wrap="square" rtlCol="1">
            <a:spAutoFit/>
          </a:bodyPr>
          <a:lstStyle/>
          <a:p>
            <a:pPr marL="341313" indent="-341313"/>
            <a:r>
              <a:rPr lang="ar-JO" sz="3000" b="1" u="sng" dirty="0" smtClean="0">
                <a:solidFill>
                  <a:srgbClr val="00B050"/>
                </a:solidFill>
                <a:latin typeface="abo2sadam" pitchFamily="2" charset="-78"/>
                <a:cs typeface="abo2sadam" pitchFamily="2" charset="-78"/>
              </a:rPr>
              <a:t>أمثلة </a:t>
            </a:r>
          </a:p>
          <a:p>
            <a:pPr marL="341313" indent="-341313"/>
            <a:r>
              <a:rPr lang="ar-JO" sz="3000" dirty="0" smtClean="0">
                <a:solidFill>
                  <a:srgbClr val="00B050"/>
                </a:solidFill>
                <a:latin typeface="abo2sadam" pitchFamily="2" charset="-78"/>
                <a:cs typeface="abo2sadam" pitchFamily="2" charset="-78"/>
              </a:rPr>
              <a:t>-</a:t>
            </a:r>
            <a:r>
              <a:rPr lang="ar-JO" sz="3000" dirty="0" smtClean="0">
                <a:latin typeface="abo2sadam" pitchFamily="2" charset="-78"/>
                <a:cs typeface="abo2sadam" pitchFamily="2" charset="-78"/>
              </a:rPr>
              <a:t> أنظمة البث الفضائي</a:t>
            </a:r>
          </a:p>
        </p:txBody>
      </p:sp>
      <p:sp>
        <p:nvSpPr>
          <p:cNvPr id="17" name="سهم إلى اليسار 16">
            <a:hlinkClick r:id="" action="ppaction://hlinkshowjump?jump=nextslide"/>
          </p:cNvPr>
          <p:cNvSpPr/>
          <p:nvPr/>
        </p:nvSpPr>
        <p:spPr>
          <a:xfrm>
            <a:off x="323528" y="630932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ربع نص 13"/>
          <p:cNvSpPr txBox="1"/>
          <p:nvPr/>
        </p:nvSpPr>
        <p:spPr>
          <a:xfrm>
            <a:off x="35496" y="980728"/>
            <a:ext cx="8964487" cy="1938992"/>
          </a:xfrm>
          <a:prstGeom prst="rect">
            <a:avLst/>
          </a:prstGeom>
          <a:noFill/>
        </p:spPr>
        <p:txBody>
          <a:bodyPr wrap="square" rtlCol="1">
            <a:spAutoFit/>
          </a:bodyPr>
          <a:lstStyle/>
          <a:p>
            <a:pPr marL="341313" indent="-341313"/>
            <a:r>
              <a:rPr lang="ar-JO" sz="3000" b="1" u="sng" dirty="0" smtClean="0">
                <a:solidFill>
                  <a:srgbClr val="FF0000"/>
                </a:solidFill>
                <a:latin typeface="abo2sadam" pitchFamily="2" charset="-78"/>
                <a:cs typeface="abo2sadam" pitchFamily="2" charset="-78"/>
              </a:rPr>
              <a:t>خصائصها</a:t>
            </a:r>
          </a:p>
          <a:p>
            <a:pPr marL="341313" indent="-341313"/>
            <a:r>
              <a:rPr lang="ar-JO" sz="3000" dirty="0" smtClean="0">
                <a:solidFill>
                  <a:srgbClr val="FF0000"/>
                </a:solidFill>
                <a:latin typeface="abo2sadam" pitchFamily="2" charset="-78"/>
                <a:cs typeface="abo2sadam" pitchFamily="2" charset="-78"/>
              </a:rPr>
              <a:t>1- </a:t>
            </a:r>
            <a:r>
              <a:rPr lang="ar-JO" sz="3000" dirty="0" smtClean="0">
                <a:latin typeface="abo2sadam" pitchFamily="2" charset="-78"/>
                <a:cs typeface="abo2sadam" pitchFamily="2" charset="-78"/>
              </a:rPr>
              <a:t>تغطي مساحات واسعة جداً .</a:t>
            </a:r>
          </a:p>
          <a:p>
            <a:pPr marL="341313" indent="-341313"/>
            <a:r>
              <a:rPr lang="ar-JO" sz="3000" dirty="0" smtClean="0">
                <a:solidFill>
                  <a:srgbClr val="FF0000"/>
                </a:solidFill>
                <a:latin typeface="abo2sadam" pitchFamily="2" charset="-78"/>
                <a:cs typeface="abo2sadam" pitchFamily="2" charset="-78"/>
              </a:rPr>
              <a:t>2- </a:t>
            </a:r>
            <a:r>
              <a:rPr lang="ar-JO" sz="3000" dirty="0" smtClean="0">
                <a:latin typeface="abo2sadam" pitchFamily="2" charset="-78"/>
                <a:cs typeface="abo2sadam" pitchFamily="2" charset="-78"/>
              </a:rPr>
              <a:t>كلفتها عالية بسبب الحاجة إلى الأقمار المدارية والمحطات الأرضية.</a:t>
            </a:r>
            <a:endParaRPr lang="en-US" sz="3000" dirty="0">
              <a:latin typeface="abo2sadam" pitchFamily="2" charset="-78"/>
              <a:cs typeface="abo2sadam" pitchFamily="2" charset="-78"/>
            </a:endParaRPr>
          </a:p>
        </p:txBody>
      </p:sp>
      <p:sp>
        <p:nvSpPr>
          <p:cNvPr id="13" name="مستطيل 12"/>
          <p:cNvSpPr/>
          <p:nvPr/>
        </p:nvSpPr>
        <p:spPr>
          <a:xfrm>
            <a:off x="557299" y="296360"/>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الأقمار الصناعية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Satellites</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5" name="سهم إلى اليسار 14">
            <a:hlinkClick r:id="" action="ppaction://hlinkshowjump?jump=previousslide"/>
          </p:cNvPr>
          <p:cNvSpPr/>
          <p:nvPr/>
        </p:nvSpPr>
        <p:spPr>
          <a:xfrm flipH="1">
            <a:off x="1340024" y="6327792"/>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58827211"/>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1835695" y="316405"/>
            <a:ext cx="5328592" cy="769441"/>
          </a:xfrm>
          <a:prstGeom prst="rect">
            <a:avLst/>
          </a:prstGeom>
          <a:solidFill>
            <a:schemeClr val="bg1"/>
          </a:solidFill>
          <a:ln w="28575">
            <a:solidFill>
              <a:srgbClr val="00B050"/>
            </a:solidFill>
          </a:ln>
        </p:spPr>
        <p:txBody>
          <a:bodyPr wrap="square" rtlCol="1">
            <a:spAutoFit/>
          </a:bodyPr>
          <a:lstStyle/>
          <a:p>
            <a:pPr algn="ctr"/>
            <a:r>
              <a:rPr lang="ar-JO" sz="4400" dirty="0" smtClean="0">
                <a:solidFill>
                  <a:srgbClr val="00B050"/>
                </a:solidFill>
                <a:latin typeface="abo2sadam" pitchFamily="2" charset="-78"/>
                <a:cs typeface="abo2sadam" pitchFamily="2" charset="-78"/>
              </a:rPr>
              <a:t>وسائط الاتصال اللاسلكية</a:t>
            </a:r>
            <a:endParaRPr lang="ar-SA" sz="4400" dirty="0">
              <a:solidFill>
                <a:srgbClr val="00B050"/>
              </a:solidFill>
              <a:latin typeface="abo2sadam" pitchFamily="2" charset="-78"/>
              <a:cs typeface="abo2sadam" pitchFamily="2" charset="-78"/>
            </a:endParaRPr>
          </a:p>
        </p:txBody>
      </p:sp>
      <p:sp>
        <p:nvSpPr>
          <p:cNvPr id="2" name="مستطيل 1"/>
          <p:cNvSpPr/>
          <p:nvPr/>
        </p:nvSpPr>
        <p:spPr>
          <a:xfrm>
            <a:off x="323528" y="1270501"/>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4- الأشعة تحت الحمراء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Infrared</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sp>
        <p:nvSpPr>
          <p:cNvPr id="14" name="مربع نص 13"/>
          <p:cNvSpPr txBox="1"/>
          <p:nvPr/>
        </p:nvSpPr>
        <p:spPr>
          <a:xfrm>
            <a:off x="89756" y="1886194"/>
            <a:ext cx="8964487" cy="2554545"/>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مبدأ عملها </a:t>
            </a:r>
          </a:p>
          <a:p>
            <a:pPr marL="341313" indent="-341313"/>
            <a:r>
              <a:rPr lang="ar-JO" sz="3200" dirty="0" smtClean="0">
                <a:latin typeface="abo2sadam" pitchFamily="2" charset="-78"/>
                <a:cs typeface="abo2sadam" pitchFamily="2" charset="-78"/>
              </a:rPr>
              <a:t>يتم تزويد أجهزة الشبكة بجهاز إرسال واستقبال، لبث البيانات والتقاطها، باستخدام الأشعة تحت الحمراء .</a:t>
            </a:r>
          </a:p>
          <a:p>
            <a:pPr marL="341313" indent="-341313"/>
            <a:r>
              <a:rPr lang="ar-JO" sz="3200" dirty="0" smtClean="0">
                <a:latin typeface="abo2sadam" pitchFamily="2" charset="-78"/>
                <a:cs typeface="abo2sadam" pitchFamily="2" charset="-78"/>
              </a:rPr>
              <a:t>وهي تحتاج </a:t>
            </a:r>
            <a:r>
              <a:rPr lang="ar-JO" sz="3200" dirty="0">
                <a:latin typeface="abo2sadam" pitchFamily="2" charset="-78"/>
                <a:cs typeface="abo2sadam" pitchFamily="2" charset="-78"/>
              </a:rPr>
              <a:t>إلى توجيه مباشر بين المرسل والمستقبل من دون أي عائق بينهما.</a:t>
            </a:r>
            <a:endParaRPr lang="en-US" sz="3200" dirty="0">
              <a:latin typeface="abo2sadam" pitchFamily="2" charset="-78"/>
              <a:cs typeface="abo2sadam" pitchFamily="2" charset="-78"/>
            </a:endParaRPr>
          </a:p>
        </p:txBody>
      </p:sp>
      <p:sp>
        <p:nvSpPr>
          <p:cNvPr id="17" name="سهم إلى اليسار 16">
            <a:hlinkClick r:id="" action="ppaction://hlinkshowjump?jump=nextslide"/>
          </p:cNvPr>
          <p:cNvSpPr/>
          <p:nvPr/>
        </p:nvSpPr>
        <p:spPr>
          <a:xfrm>
            <a:off x="323528" y="6381328"/>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4106747"/>
            <a:ext cx="4752528" cy="2605466"/>
          </a:xfrm>
          <a:prstGeom prst="rect">
            <a:avLst/>
          </a:prstGeom>
        </p:spPr>
      </p:pic>
      <p:sp>
        <p:nvSpPr>
          <p:cNvPr id="10" name="سهم إلى اليسار 9">
            <a:hlinkClick r:id="rId4" action="ppaction://hlinksldjump"/>
          </p:cNvPr>
          <p:cNvSpPr/>
          <p:nvPr/>
        </p:nvSpPr>
        <p:spPr>
          <a:xfrm flipH="1">
            <a:off x="1340024" y="6381328"/>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693840082"/>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36512" y="12134"/>
            <a:ext cx="9144000" cy="6902684"/>
          </a:xfrm>
          <a:prstGeom prst="rect">
            <a:avLst/>
          </a:prstGeom>
        </p:spPr>
      </p:pic>
      <p:sp>
        <p:nvSpPr>
          <p:cNvPr id="14" name="مربع نص 13"/>
          <p:cNvSpPr txBox="1"/>
          <p:nvPr/>
        </p:nvSpPr>
        <p:spPr>
          <a:xfrm>
            <a:off x="35496" y="1019722"/>
            <a:ext cx="8964487" cy="2554545"/>
          </a:xfrm>
          <a:prstGeom prst="rect">
            <a:avLst/>
          </a:prstGeom>
          <a:noFill/>
        </p:spPr>
        <p:txBody>
          <a:bodyPr wrap="square" rtlCol="1">
            <a:spAutoFit/>
          </a:bodyPr>
          <a:lstStyle/>
          <a:p>
            <a:pPr marL="341313" indent="-341313"/>
            <a:r>
              <a:rPr lang="ar-JO" sz="3200" b="1" u="sng" dirty="0" smtClean="0">
                <a:solidFill>
                  <a:srgbClr val="FF0000"/>
                </a:solidFill>
                <a:latin typeface="abo2sadam" pitchFamily="2" charset="-78"/>
                <a:cs typeface="abo2sadam" pitchFamily="2" charset="-78"/>
              </a:rPr>
              <a:t>خصائصها</a:t>
            </a:r>
          </a:p>
          <a:p>
            <a:pPr marL="341313" indent="-341313"/>
            <a:r>
              <a:rPr lang="ar-JO" sz="3200" dirty="0" smtClean="0">
                <a:solidFill>
                  <a:srgbClr val="FF0000"/>
                </a:solidFill>
                <a:latin typeface="abo2sadam" pitchFamily="2" charset="-78"/>
                <a:cs typeface="abo2sadam" pitchFamily="2" charset="-78"/>
              </a:rPr>
              <a:t>1- </a:t>
            </a:r>
            <a:r>
              <a:rPr lang="ar-JO" sz="3200" dirty="0" smtClean="0">
                <a:latin typeface="abo2sadam" pitchFamily="2" charset="-78"/>
                <a:cs typeface="abo2sadam" pitchFamily="2" charset="-78"/>
              </a:rPr>
              <a:t>تستخدم للمسافات القصيرة</a:t>
            </a:r>
          </a:p>
          <a:p>
            <a:pPr marL="341313" indent="-341313"/>
            <a:r>
              <a:rPr lang="ar-JO" sz="3200" dirty="0" smtClean="0">
                <a:solidFill>
                  <a:srgbClr val="FF0000"/>
                </a:solidFill>
                <a:latin typeface="abo2sadam" pitchFamily="2" charset="-78"/>
                <a:cs typeface="abo2sadam" pitchFamily="2" charset="-78"/>
              </a:rPr>
              <a:t>2- </a:t>
            </a:r>
            <a:r>
              <a:rPr lang="ar-JO" sz="3200" dirty="0" smtClean="0">
                <a:latin typeface="abo2sadam" pitchFamily="2" charset="-78"/>
                <a:cs typeface="abo2sadam" pitchFamily="2" charset="-78"/>
              </a:rPr>
              <a:t>تكلفة منخفضة </a:t>
            </a:r>
          </a:p>
          <a:p>
            <a:pPr marL="341313" indent="-341313"/>
            <a:r>
              <a:rPr lang="ar-JO" sz="3200" dirty="0" smtClean="0">
                <a:solidFill>
                  <a:srgbClr val="FF0000"/>
                </a:solidFill>
                <a:latin typeface="abo2sadam" pitchFamily="2" charset="-78"/>
                <a:cs typeface="abo2sadam" pitchFamily="2" charset="-78"/>
              </a:rPr>
              <a:t>3- </a:t>
            </a:r>
            <a:r>
              <a:rPr lang="ar-JO" sz="3200" dirty="0" smtClean="0">
                <a:latin typeface="abo2sadam" pitchFamily="2" charset="-78"/>
                <a:cs typeface="abo2sadam" pitchFamily="2" charset="-78"/>
              </a:rPr>
              <a:t>تستخدم في الاتصالات الآمنة.</a:t>
            </a:r>
            <a:endParaRPr lang="ar-JO" sz="3200" dirty="0" smtClean="0">
              <a:solidFill>
                <a:srgbClr val="FF0000"/>
              </a:solidFill>
              <a:latin typeface="abo2sadam" pitchFamily="2" charset="-78"/>
              <a:cs typeface="abo2sadam" pitchFamily="2" charset="-78"/>
            </a:endParaRPr>
          </a:p>
          <a:p>
            <a:pPr marL="341313" indent="-341313"/>
            <a:endParaRPr lang="en-US" sz="3200" dirty="0">
              <a:solidFill>
                <a:srgbClr val="FF0000"/>
              </a:solidFill>
              <a:latin typeface="abo2sadam" pitchFamily="2" charset="-78"/>
              <a:cs typeface="abo2sadam" pitchFamily="2" charset="-78"/>
            </a:endParaRPr>
          </a:p>
        </p:txBody>
      </p:sp>
      <p:sp>
        <p:nvSpPr>
          <p:cNvPr id="10" name="مستطيل 9"/>
          <p:cNvSpPr/>
          <p:nvPr/>
        </p:nvSpPr>
        <p:spPr>
          <a:xfrm>
            <a:off x="431540" y="366885"/>
            <a:ext cx="8280919"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الأشعة تحت الحمراء </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Infrared</a:t>
            </a:r>
            <a:endParaRPr lang="ar-SA"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p:txBody>
      </p:sp>
      <p:pic>
        <p:nvPicPr>
          <p:cNvPr id="2" name="صورة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1910" y="1939159"/>
            <a:ext cx="2322542" cy="2008685"/>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881" y="4062232"/>
            <a:ext cx="5855431" cy="2679136"/>
          </a:xfrm>
          <a:prstGeom prst="rect">
            <a:avLst/>
          </a:prstGeom>
        </p:spPr>
      </p:pic>
      <p:sp>
        <p:nvSpPr>
          <p:cNvPr id="11" name="مربع نص 10"/>
          <p:cNvSpPr txBox="1"/>
          <p:nvPr/>
        </p:nvSpPr>
        <p:spPr>
          <a:xfrm>
            <a:off x="-33216" y="3251072"/>
            <a:ext cx="8964487" cy="1077218"/>
          </a:xfrm>
          <a:prstGeom prst="rect">
            <a:avLst/>
          </a:prstGeom>
          <a:noFill/>
        </p:spPr>
        <p:txBody>
          <a:bodyPr wrap="square" rtlCol="1">
            <a:spAutoFit/>
          </a:bodyPr>
          <a:lstStyle/>
          <a:p>
            <a:pPr marL="341313" indent="-341313"/>
            <a:r>
              <a:rPr lang="ar-JO" sz="3200" b="1" u="sng" dirty="0" smtClean="0">
                <a:solidFill>
                  <a:srgbClr val="00B050"/>
                </a:solidFill>
                <a:latin typeface="abo2sadam" pitchFamily="2" charset="-78"/>
                <a:cs typeface="abo2sadam" pitchFamily="2" charset="-78"/>
              </a:rPr>
              <a:t>أمثلة </a:t>
            </a:r>
          </a:p>
          <a:p>
            <a:pPr marL="341313" indent="-341313"/>
            <a:r>
              <a:rPr lang="ar-JO" sz="3200" dirty="0" smtClean="0">
                <a:solidFill>
                  <a:srgbClr val="00B050"/>
                </a:solidFill>
                <a:latin typeface="abo2sadam" pitchFamily="2" charset="-78"/>
                <a:cs typeface="abo2sadam" pitchFamily="2" charset="-78"/>
              </a:rPr>
              <a:t>-</a:t>
            </a:r>
            <a:r>
              <a:rPr lang="ar-JO" sz="3200" dirty="0" smtClean="0">
                <a:latin typeface="abo2sadam" pitchFamily="2" charset="-78"/>
                <a:cs typeface="abo2sadam" pitchFamily="2" charset="-78"/>
              </a:rPr>
              <a:t> أجهزة التحكم عن بعد بالتلفاز</a:t>
            </a:r>
          </a:p>
        </p:txBody>
      </p:sp>
      <p:sp>
        <p:nvSpPr>
          <p:cNvPr id="13" name="سهم إلى اليسار 12">
            <a:hlinkClick r:id="rId5" action="ppaction://hlinksldjump"/>
          </p:cNvPr>
          <p:cNvSpPr/>
          <p:nvPr/>
        </p:nvSpPr>
        <p:spPr>
          <a:xfrm flipH="1">
            <a:off x="197814" y="6407480"/>
            <a:ext cx="864096" cy="450520"/>
          </a:xfrm>
          <a:prstGeom prst="leftArrow">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055726233"/>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9" name="مربع نص 8"/>
          <p:cNvSpPr txBox="1"/>
          <p:nvPr/>
        </p:nvSpPr>
        <p:spPr>
          <a:xfrm>
            <a:off x="2339752" y="404664"/>
            <a:ext cx="4536504" cy="707886"/>
          </a:xfrm>
          <a:prstGeom prst="rect">
            <a:avLst/>
          </a:prstGeom>
          <a:solidFill>
            <a:schemeClr val="bg1"/>
          </a:solidFill>
          <a:ln w="28575">
            <a:solidFill>
              <a:schemeClr val="accent6"/>
            </a:solidFill>
          </a:ln>
        </p:spPr>
        <p:txBody>
          <a:bodyPr wrap="square" rtlCol="1">
            <a:spAutoFit/>
          </a:bodyPr>
          <a:lstStyle/>
          <a:p>
            <a:pPr algn="ctr"/>
            <a:r>
              <a:rPr lang="ar-JO" sz="4000" dirty="0" smtClean="0">
                <a:solidFill>
                  <a:schemeClr val="accent6">
                    <a:lumMod val="75000"/>
                  </a:schemeClr>
                </a:solidFill>
                <a:latin typeface="abo2sadam" pitchFamily="2" charset="-78"/>
                <a:cs typeface="abo2sadam" pitchFamily="2" charset="-78"/>
              </a:rPr>
              <a:t>معدات ربط الشبكة</a:t>
            </a:r>
            <a:endParaRPr lang="ar-SA" sz="4000" dirty="0">
              <a:solidFill>
                <a:schemeClr val="accent6">
                  <a:lumMod val="75000"/>
                </a:schemeClr>
              </a:solidFill>
              <a:latin typeface="abo2sadam" pitchFamily="2" charset="-78"/>
              <a:cs typeface="abo2sadam" pitchFamily="2" charset="-78"/>
            </a:endParaRPr>
          </a:p>
        </p:txBody>
      </p:sp>
      <p:sp>
        <p:nvSpPr>
          <p:cNvPr id="10" name="مستطيل 9"/>
          <p:cNvSpPr/>
          <p:nvPr/>
        </p:nvSpPr>
        <p:spPr>
          <a:xfrm>
            <a:off x="6012160" y="417438"/>
            <a:ext cx="864096" cy="923330"/>
          </a:xfrm>
          <a:prstGeom prst="rect">
            <a:avLst/>
          </a:prstGeom>
          <a:noFill/>
        </p:spPr>
        <p:txBody>
          <a:bodyPr wrap="square" lIns="91440" tIns="45720" rIns="91440" bIns="45720">
            <a:spAutoFit/>
          </a:bodyPr>
          <a:lstStyle/>
          <a:p>
            <a:pPr algn="ctr"/>
            <a:r>
              <a:rPr lang="ar-JO" sz="5400" b="1" cap="none" spc="0" dirty="0" smtClean="0">
                <a:ln w="28575">
                  <a:solidFill>
                    <a:schemeClr val="accent6">
                      <a:lumMod val="75000"/>
                    </a:schemeClr>
                  </a:solidFill>
                  <a:prstDash val="solid"/>
                </a:ln>
                <a:noFill/>
                <a:effectLst>
                  <a:outerShdw blurRad="41275" dist="20320" dir="1800000" algn="tl" rotWithShape="0">
                    <a:srgbClr val="000000">
                      <a:alpha val="40000"/>
                    </a:srgbClr>
                  </a:outerShdw>
                </a:effectLst>
                <a:cs typeface="AlHurraTxtlight" pitchFamily="2" charset="-78"/>
              </a:rPr>
              <a:t>3-</a:t>
            </a:r>
            <a:endParaRPr lang="ar-SA" sz="5400" b="1" cap="none" spc="0" dirty="0">
              <a:ln w="28575">
                <a:solidFill>
                  <a:schemeClr val="accent6">
                    <a:lumMod val="75000"/>
                  </a:schemeClr>
                </a:solidFill>
                <a:prstDash val="solid"/>
              </a:ln>
              <a:noFill/>
              <a:effectLst>
                <a:outerShdw blurRad="41275" dist="20320" dir="1800000" algn="tl" rotWithShape="0">
                  <a:srgbClr val="000000">
                    <a:alpha val="40000"/>
                  </a:srgbClr>
                </a:outerShdw>
              </a:effectLst>
              <a:cs typeface="AlHurraTxtlight" pitchFamily="2" charset="-78"/>
            </a:endParaRPr>
          </a:p>
        </p:txBody>
      </p:sp>
      <p:sp>
        <p:nvSpPr>
          <p:cNvPr id="11" name="مربع نص 10"/>
          <p:cNvSpPr txBox="1"/>
          <p:nvPr/>
        </p:nvSpPr>
        <p:spPr>
          <a:xfrm>
            <a:off x="125760" y="1196752"/>
            <a:ext cx="8964487" cy="1754326"/>
          </a:xfrm>
          <a:prstGeom prst="rect">
            <a:avLst/>
          </a:prstGeom>
          <a:noFill/>
        </p:spPr>
        <p:txBody>
          <a:bodyPr wrap="square" rtlCol="1">
            <a:spAutoFit/>
          </a:bodyPr>
          <a:lstStyle/>
          <a:p>
            <a:pPr marL="341313" indent="-341313"/>
            <a:r>
              <a:rPr lang="ar-JO" sz="3600" dirty="0" smtClean="0">
                <a:solidFill>
                  <a:srgbClr val="2C69B2"/>
                </a:solidFill>
                <a:latin typeface="abo2sadam" pitchFamily="2" charset="-78"/>
                <a:cs typeface="abo2sadam" pitchFamily="2" charset="-78"/>
              </a:rPr>
              <a:t>هي  الأجهزة التي تستخدم لربط أجهزة الحاسوب في الشبكة مع بعضها البعض، وتقوم بتوجيه عملية تبادل البيانات بين أجهزة الحاسوب. </a:t>
            </a:r>
            <a:r>
              <a:rPr lang="ar-JO" sz="3600" u="sng" dirty="0" smtClean="0">
                <a:solidFill>
                  <a:srgbClr val="FF0000"/>
                </a:solidFill>
                <a:latin typeface="abo2sadam" pitchFamily="2" charset="-78"/>
                <a:cs typeface="abo2sadam" pitchFamily="2" charset="-78"/>
              </a:rPr>
              <a:t>ومن الأمثلة عليها :</a:t>
            </a:r>
            <a:endParaRPr lang="en-US" sz="3600" u="sng" dirty="0">
              <a:solidFill>
                <a:srgbClr val="FF0000"/>
              </a:solidFill>
              <a:latin typeface="abo2sadam" pitchFamily="2" charset="-78"/>
              <a:cs typeface="abo2sadam" pitchFamily="2" charset="-78"/>
            </a:endParaRP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283" y="3136302"/>
            <a:ext cx="1483410" cy="1305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125" y="5209086"/>
            <a:ext cx="2131627" cy="746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52120" y="4124415"/>
            <a:ext cx="3303058" cy="1857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95736" y="3288565"/>
            <a:ext cx="3322003" cy="1868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مربع نص 6"/>
          <p:cNvSpPr txBox="1"/>
          <p:nvPr/>
        </p:nvSpPr>
        <p:spPr>
          <a:xfrm>
            <a:off x="-108519" y="4293096"/>
            <a:ext cx="2304256" cy="523220"/>
          </a:xfrm>
          <a:prstGeom prst="rect">
            <a:avLst/>
          </a:prstGeom>
          <a:noFill/>
        </p:spPr>
        <p:txBody>
          <a:bodyPr wrap="square" rtlCol="1">
            <a:spAutoFit/>
          </a:bodyPr>
          <a:lstStyle/>
          <a:p>
            <a:r>
              <a:rPr lang="ar-JO" sz="2800" b="1" dirty="0" smtClean="0">
                <a:solidFill>
                  <a:srgbClr val="FF0000"/>
                </a:solidFill>
                <a:latin typeface="abo2sadam" pitchFamily="2" charset="-78"/>
                <a:cs typeface="abo2sadam" pitchFamily="2" charset="-78"/>
              </a:rPr>
              <a:t>الموجه  </a:t>
            </a:r>
            <a:r>
              <a:rPr lang="en-US" sz="2800" b="1" dirty="0" smtClean="0">
                <a:solidFill>
                  <a:srgbClr val="FF0000"/>
                </a:solidFill>
                <a:latin typeface="+mj-lt"/>
                <a:cs typeface="abo2sadam" pitchFamily="2" charset="-78"/>
              </a:rPr>
              <a:t>Router</a:t>
            </a:r>
            <a:endParaRPr lang="ar-SA" sz="2800" b="1" dirty="0">
              <a:solidFill>
                <a:srgbClr val="FF0000"/>
              </a:solidFill>
              <a:latin typeface="+mj-lt"/>
              <a:cs typeface="abo2sadam" pitchFamily="2" charset="-78"/>
            </a:endParaRPr>
          </a:p>
        </p:txBody>
      </p:sp>
      <p:sp>
        <p:nvSpPr>
          <p:cNvPr id="20" name="مربع نص 19"/>
          <p:cNvSpPr txBox="1"/>
          <p:nvPr/>
        </p:nvSpPr>
        <p:spPr>
          <a:xfrm>
            <a:off x="-108520" y="5775647"/>
            <a:ext cx="2304256" cy="523220"/>
          </a:xfrm>
          <a:prstGeom prst="rect">
            <a:avLst/>
          </a:prstGeom>
          <a:noFill/>
        </p:spPr>
        <p:txBody>
          <a:bodyPr wrap="square" rtlCol="1">
            <a:spAutoFit/>
          </a:bodyPr>
          <a:lstStyle/>
          <a:p>
            <a:r>
              <a:rPr lang="ar-JO" sz="2800" b="1" dirty="0" smtClean="0">
                <a:solidFill>
                  <a:srgbClr val="FF0000"/>
                </a:solidFill>
                <a:latin typeface="abo2sadam" pitchFamily="2" charset="-78"/>
                <a:cs typeface="abo2sadam" pitchFamily="2" charset="-78"/>
              </a:rPr>
              <a:t>الموزع  </a:t>
            </a:r>
            <a:r>
              <a:rPr lang="en-US" sz="2800" b="1" dirty="0" smtClean="0">
                <a:solidFill>
                  <a:srgbClr val="FF0000"/>
                </a:solidFill>
                <a:latin typeface="+mj-lt"/>
                <a:cs typeface="abo2sadam" pitchFamily="2" charset="-78"/>
              </a:rPr>
              <a:t>Switch</a:t>
            </a:r>
            <a:endParaRPr lang="ar-SA" sz="2800" b="1" dirty="0">
              <a:solidFill>
                <a:srgbClr val="FF0000"/>
              </a:solidFill>
              <a:latin typeface="+mj-lt"/>
              <a:cs typeface="abo2sadam" pitchFamily="2" charset="-78"/>
            </a:endParaRPr>
          </a:p>
        </p:txBody>
      </p:sp>
      <p:sp>
        <p:nvSpPr>
          <p:cNvPr id="21" name="مربع نص 20"/>
          <p:cNvSpPr txBox="1"/>
          <p:nvPr/>
        </p:nvSpPr>
        <p:spPr>
          <a:xfrm>
            <a:off x="2771800" y="5210036"/>
            <a:ext cx="2304256" cy="523220"/>
          </a:xfrm>
          <a:prstGeom prst="rect">
            <a:avLst/>
          </a:prstGeom>
          <a:noFill/>
        </p:spPr>
        <p:txBody>
          <a:bodyPr wrap="square" rtlCol="1">
            <a:spAutoFit/>
          </a:bodyPr>
          <a:lstStyle/>
          <a:p>
            <a:r>
              <a:rPr lang="ar-JO" sz="2800" b="1" dirty="0" smtClean="0">
                <a:solidFill>
                  <a:srgbClr val="FF0000"/>
                </a:solidFill>
                <a:latin typeface="abo2sadam" pitchFamily="2" charset="-78"/>
                <a:cs typeface="abo2sadam" pitchFamily="2" charset="-78"/>
              </a:rPr>
              <a:t>الجسر</a:t>
            </a:r>
            <a:r>
              <a:rPr lang="en-US" sz="2800" b="1" dirty="0" smtClean="0">
                <a:solidFill>
                  <a:srgbClr val="FF0000"/>
                </a:solidFill>
                <a:latin typeface="abo2sadam" pitchFamily="2" charset="-78"/>
                <a:cs typeface="abo2sadam" pitchFamily="2" charset="-78"/>
              </a:rPr>
              <a:t> </a:t>
            </a:r>
            <a:r>
              <a:rPr lang="ar-JO" sz="2800" b="1" dirty="0" smtClean="0">
                <a:solidFill>
                  <a:srgbClr val="FF0000"/>
                </a:solidFill>
                <a:latin typeface="abo2sadam" pitchFamily="2" charset="-78"/>
                <a:cs typeface="abo2sadam" pitchFamily="2" charset="-78"/>
              </a:rPr>
              <a:t> </a:t>
            </a:r>
            <a:r>
              <a:rPr lang="en-US" sz="2800" b="1" dirty="0" smtClean="0">
                <a:solidFill>
                  <a:srgbClr val="FF0000"/>
                </a:solidFill>
                <a:latin typeface="+mj-lt"/>
                <a:cs typeface="abo2sadam" pitchFamily="2" charset="-78"/>
              </a:rPr>
              <a:t>Bridge</a:t>
            </a:r>
            <a:endParaRPr lang="ar-SA" sz="2800" b="1" dirty="0">
              <a:solidFill>
                <a:srgbClr val="FF0000"/>
              </a:solidFill>
              <a:latin typeface="+mj-lt"/>
              <a:cs typeface="abo2sadam" pitchFamily="2" charset="-78"/>
            </a:endParaRPr>
          </a:p>
        </p:txBody>
      </p:sp>
      <p:sp>
        <p:nvSpPr>
          <p:cNvPr id="22" name="مربع نص 21"/>
          <p:cNvSpPr txBox="1"/>
          <p:nvPr/>
        </p:nvSpPr>
        <p:spPr>
          <a:xfrm>
            <a:off x="5652120" y="6074132"/>
            <a:ext cx="2803657" cy="523220"/>
          </a:xfrm>
          <a:prstGeom prst="rect">
            <a:avLst/>
          </a:prstGeom>
          <a:noFill/>
        </p:spPr>
        <p:txBody>
          <a:bodyPr wrap="square" rtlCol="1">
            <a:spAutoFit/>
          </a:bodyPr>
          <a:lstStyle/>
          <a:p>
            <a:r>
              <a:rPr lang="ar-JO" sz="2800" b="1" dirty="0" smtClean="0">
                <a:solidFill>
                  <a:srgbClr val="FF0000"/>
                </a:solidFill>
                <a:latin typeface="abo2sadam" pitchFamily="2" charset="-78"/>
                <a:cs typeface="abo2sadam" pitchFamily="2" charset="-78"/>
              </a:rPr>
              <a:t>البوابة </a:t>
            </a:r>
            <a:r>
              <a:rPr lang="en-US" sz="2800" b="1" dirty="0" smtClean="0">
                <a:solidFill>
                  <a:srgbClr val="FF0000"/>
                </a:solidFill>
                <a:latin typeface="+mj-lt"/>
                <a:cs typeface="abo2sadam" pitchFamily="2" charset="-78"/>
              </a:rPr>
              <a:t>Gateway</a:t>
            </a:r>
            <a:endParaRPr lang="ar-SA" sz="2800" b="1" dirty="0">
              <a:solidFill>
                <a:srgbClr val="FF0000"/>
              </a:solidFill>
              <a:latin typeface="+mj-lt"/>
              <a:cs typeface="abo2sadam" pitchFamily="2" charset="-78"/>
            </a:endParaRPr>
          </a:p>
        </p:txBody>
      </p:sp>
      <p:sp>
        <p:nvSpPr>
          <p:cNvPr id="23" name="سهم إلى اليمين 22">
            <a:hlinkClick r:id="rId7" action="ppaction://hlinksldjump"/>
          </p:cNvPr>
          <p:cNvSpPr/>
          <p:nvPr/>
        </p:nvSpPr>
        <p:spPr>
          <a:xfrm>
            <a:off x="365283" y="6295811"/>
            <a:ext cx="978408" cy="484632"/>
          </a:xfrm>
          <a:prstGeom prst="rightArrow">
            <a:avLst/>
          </a:prstGeom>
          <a:solidFill>
            <a:srgbClr val="FF000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286024408"/>
      </p:ext>
    </p:extLst>
  </p:cSld>
  <p:clrMapOvr>
    <a:masterClrMapping/>
  </p:clrMapOvr>
  <mc:AlternateContent xmlns:mc="http://schemas.openxmlformats.org/markup-compatibility/2006" xmlns:p14="http://schemas.microsoft.com/office/powerpoint/2010/main">
    <mc:Choice Requires="p14">
      <p:transition spd="slow" p14:dur="1600" advClick="0">
        <p14:prism dir="d" isInverted="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1+#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0" y="1"/>
            <a:ext cx="9144000" cy="6902684"/>
          </a:xfrm>
          <a:prstGeom prst="rect">
            <a:avLst/>
          </a:prstGeom>
        </p:spPr>
      </p:pic>
      <p:sp>
        <p:nvSpPr>
          <p:cNvPr id="11" name="مربع نص 10"/>
          <p:cNvSpPr txBox="1"/>
          <p:nvPr/>
        </p:nvSpPr>
        <p:spPr>
          <a:xfrm>
            <a:off x="125761" y="1196752"/>
            <a:ext cx="8874224" cy="2862322"/>
          </a:xfrm>
          <a:prstGeom prst="rect">
            <a:avLst/>
          </a:prstGeom>
          <a:noFill/>
        </p:spPr>
        <p:txBody>
          <a:bodyPr wrap="square" rtlCol="1">
            <a:spAutoFit/>
          </a:bodyPr>
          <a:lstStyle/>
          <a:p>
            <a:pPr marL="341313" indent="-341313" algn="justLow"/>
            <a:r>
              <a:rPr lang="ar-JO" sz="3600" dirty="0" smtClean="0">
                <a:solidFill>
                  <a:srgbClr val="2C69B2"/>
                </a:solidFill>
                <a:latin typeface="abo2sadam" pitchFamily="2" charset="-78"/>
                <a:cs typeface="abo2sadam" pitchFamily="2" charset="-78"/>
              </a:rPr>
              <a:t>يتم تزويد كل جهاز حاسوب ببطاقة الشبكة ، </a:t>
            </a:r>
            <a:r>
              <a:rPr lang="ar-JO" sz="3600" u="sng" dirty="0" smtClean="0">
                <a:solidFill>
                  <a:srgbClr val="FF0000"/>
                </a:solidFill>
                <a:latin typeface="abo2sadam" pitchFamily="2" charset="-78"/>
                <a:cs typeface="abo2sadam" pitchFamily="2" charset="-78"/>
              </a:rPr>
              <a:t>ووظيفتها</a:t>
            </a:r>
            <a:r>
              <a:rPr lang="ar-JO" sz="3600" dirty="0" smtClean="0">
                <a:solidFill>
                  <a:srgbClr val="2C69B2"/>
                </a:solidFill>
                <a:latin typeface="abo2sadam" pitchFamily="2" charset="-78"/>
                <a:cs typeface="abo2sadam" pitchFamily="2" charset="-78"/>
              </a:rPr>
              <a:t> </a:t>
            </a:r>
            <a:r>
              <a:rPr lang="ar-JO" sz="3600" dirty="0" smtClean="0">
                <a:solidFill>
                  <a:srgbClr val="FF0000"/>
                </a:solidFill>
                <a:latin typeface="abo2sadam" pitchFamily="2" charset="-78"/>
                <a:cs typeface="abo2sadam" pitchFamily="2" charset="-78"/>
              </a:rPr>
              <a:t>:</a:t>
            </a:r>
          </a:p>
          <a:p>
            <a:pPr algn="justLow"/>
            <a:r>
              <a:rPr lang="ar-JO" sz="3600" dirty="0" smtClean="0">
                <a:solidFill>
                  <a:srgbClr val="2C69B2"/>
                </a:solidFill>
                <a:latin typeface="abo2sadam" pitchFamily="2" charset="-78"/>
                <a:cs typeface="abo2sadam" pitchFamily="2" charset="-78"/>
              </a:rPr>
              <a:t>نقل البيانات الرقمية من جهاز الحاسوب وإرسالها على شكل إشارات عبر خط الاتصال إلى الأجهزة الأخرى،</a:t>
            </a:r>
          </a:p>
          <a:p>
            <a:pPr algn="justLow"/>
            <a:r>
              <a:rPr lang="ar-JO" sz="3600" dirty="0" smtClean="0">
                <a:solidFill>
                  <a:srgbClr val="2C69B2"/>
                </a:solidFill>
                <a:latin typeface="abo2sadam" pitchFamily="2" charset="-78"/>
                <a:cs typeface="abo2sadam" pitchFamily="2" charset="-78"/>
              </a:rPr>
              <a:t>كما تقوم باستقبال المعلومات من الأجهزة الأخرى وإدخالها إلى جهاز الحاسوب.</a:t>
            </a:r>
          </a:p>
        </p:txBody>
      </p:sp>
      <p:sp>
        <p:nvSpPr>
          <p:cNvPr id="16" name="مربع نص 15"/>
          <p:cNvSpPr txBox="1"/>
          <p:nvPr/>
        </p:nvSpPr>
        <p:spPr>
          <a:xfrm>
            <a:off x="2771800" y="332656"/>
            <a:ext cx="3708413" cy="646331"/>
          </a:xfrm>
          <a:prstGeom prst="rect">
            <a:avLst/>
          </a:prstGeom>
          <a:solidFill>
            <a:schemeClr val="bg1"/>
          </a:solidFill>
          <a:ln w="28575">
            <a:solidFill>
              <a:srgbClr val="00B050"/>
            </a:solidFill>
          </a:ln>
        </p:spPr>
        <p:txBody>
          <a:bodyPr wrap="square" rtlCol="1">
            <a:spAutoFit/>
          </a:bodyPr>
          <a:lstStyle/>
          <a:p>
            <a:pPr algn="ctr"/>
            <a:r>
              <a:rPr lang="ar-JO" sz="3600" dirty="0" smtClean="0">
                <a:solidFill>
                  <a:srgbClr val="00B050"/>
                </a:solidFill>
                <a:latin typeface="abo2sadam" pitchFamily="2" charset="-78"/>
                <a:cs typeface="abo2sadam" pitchFamily="2" charset="-78"/>
              </a:rPr>
              <a:t>بطاقات الشبكة</a:t>
            </a:r>
            <a:endParaRPr lang="ar-SA" sz="3600" dirty="0">
              <a:solidFill>
                <a:srgbClr val="00B050"/>
              </a:solidFill>
              <a:latin typeface="abo2sadam" pitchFamily="2" charset="-78"/>
              <a:cs typeface="abo2sadam" pitchFamily="2" charset="-78"/>
            </a:endParaRPr>
          </a:p>
        </p:txBody>
      </p:sp>
      <p:sp>
        <p:nvSpPr>
          <p:cNvPr id="17" name="مستطيل 16"/>
          <p:cNvSpPr/>
          <p:nvPr/>
        </p:nvSpPr>
        <p:spPr>
          <a:xfrm>
            <a:off x="5796136" y="260648"/>
            <a:ext cx="792088" cy="923330"/>
          </a:xfrm>
          <a:prstGeom prst="rect">
            <a:avLst/>
          </a:prstGeom>
          <a:noFill/>
        </p:spPr>
        <p:txBody>
          <a:bodyPr wrap="square" lIns="91440" tIns="45720" rIns="91440" bIns="45720">
            <a:spAutoFit/>
          </a:bodyPr>
          <a:lstStyle/>
          <a:p>
            <a:pPr algn="ctr"/>
            <a:r>
              <a:rPr lang="ar-JO" sz="5400" b="1" cap="none" spc="0" dirty="0" smtClean="0">
                <a:ln w="28575">
                  <a:solidFill>
                    <a:srgbClr val="00B050"/>
                  </a:solidFill>
                  <a:prstDash val="solid"/>
                </a:ln>
                <a:noFill/>
                <a:effectLst>
                  <a:outerShdw blurRad="41275" dist="20320" dir="1800000" algn="tl" rotWithShape="0">
                    <a:srgbClr val="000000">
                      <a:alpha val="40000"/>
                    </a:srgbClr>
                  </a:outerShdw>
                </a:effectLst>
                <a:cs typeface="AlHurraTxtreg" pitchFamily="2" charset="-78"/>
              </a:rPr>
              <a:t>4-</a:t>
            </a:r>
            <a:endParaRPr lang="ar-SA" sz="5400" b="1" cap="none" spc="0" dirty="0">
              <a:ln w="28575">
                <a:solidFill>
                  <a:srgbClr val="00B050"/>
                </a:solidFill>
                <a:prstDash val="solid"/>
              </a:ln>
              <a:noFill/>
              <a:effectLst>
                <a:outerShdw blurRad="41275" dist="20320" dir="1800000" algn="tl" rotWithShape="0">
                  <a:srgbClr val="000000">
                    <a:alpha val="40000"/>
                  </a:srgbClr>
                </a:outerShdw>
              </a:effectLst>
              <a:cs typeface="AlHurraTxtreg" pitchFamily="2" charset="-78"/>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4041313"/>
            <a:ext cx="6336704" cy="2496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سهم إلى اليمين 22">
            <a:hlinkClick r:id="rId4" action="ppaction://hlinksldjump"/>
          </p:cNvPr>
          <p:cNvSpPr/>
          <p:nvPr/>
        </p:nvSpPr>
        <p:spPr>
          <a:xfrm>
            <a:off x="365283" y="6295811"/>
            <a:ext cx="978408" cy="484632"/>
          </a:xfrm>
          <a:prstGeom prst="rightArrow">
            <a:avLst/>
          </a:prstGeom>
          <a:solidFill>
            <a:srgbClr val="FF000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633835107"/>
      </p:ext>
    </p:extLst>
  </p:cSld>
  <p:clrMapOvr>
    <a:masterClrMapping/>
  </p:clrMapOvr>
  <mc:AlternateContent xmlns:mc="http://schemas.openxmlformats.org/markup-compatibility/2006" xmlns:p14="http://schemas.microsoft.com/office/powerpoint/2010/main">
    <mc:Choice Requires="p14">
      <p:transition spd="slow" p14:dur="1500" advClick="0">
        <p14:window/>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2" cstate="print">
            <a:extLst>
              <a:ext uri="{28A0092B-C50C-407E-A947-70E740481C1C}">
                <a14:useLocalDpi xmlns:a14="http://schemas.microsoft.com/office/drawing/2010/main" val="0"/>
              </a:ext>
            </a:extLst>
          </a:blip>
          <a:srcRect r="1575" b="20341"/>
          <a:stretch/>
        </p:blipFill>
        <p:spPr>
          <a:xfrm>
            <a:off x="-36512" y="-27384"/>
            <a:ext cx="9144000" cy="6902684"/>
          </a:xfrm>
          <a:prstGeom prst="rect">
            <a:avLst/>
          </a:prstGeom>
        </p:spPr>
      </p:pic>
      <p:sp>
        <p:nvSpPr>
          <p:cNvPr id="11" name="مربع نص 10"/>
          <p:cNvSpPr txBox="1"/>
          <p:nvPr/>
        </p:nvSpPr>
        <p:spPr>
          <a:xfrm>
            <a:off x="125761" y="1196752"/>
            <a:ext cx="8874224" cy="2862322"/>
          </a:xfrm>
          <a:prstGeom prst="rect">
            <a:avLst/>
          </a:prstGeom>
          <a:noFill/>
        </p:spPr>
        <p:txBody>
          <a:bodyPr wrap="square" rtlCol="1">
            <a:spAutoFit/>
          </a:bodyPr>
          <a:lstStyle/>
          <a:p>
            <a:pPr marL="341313" indent="-341313" algn="justLow"/>
            <a:r>
              <a:rPr lang="ar-JO" sz="3600" dirty="0" smtClean="0">
                <a:solidFill>
                  <a:srgbClr val="2C69B2"/>
                </a:solidFill>
                <a:latin typeface="abo2sadam" pitchFamily="2" charset="-78"/>
                <a:cs typeface="abo2sadam" pitchFamily="2" charset="-78"/>
              </a:rPr>
              <a:t>مجموعة من المقاييس والقواعد والإجراءات الموحدة، والتي تسهل عملية الاتصال بين أجهزة الحاسوب في الشبكة بشكل صحيح وآمن .</a:t>
            </a:r>
          </a:p>
          <a:p>
            <a:pPr marL="341313" indent="-341313" algn="justLow"/>
            <a:r>
              <a:rPr lang="ar-JO" sz="3600" dirty="0" smtClean="0">
                <a:solidFill>
                  <a:srgbClr val="FF0000"/>
                </a:solidFill>
                <a:latin typeface="abo2sadam" pitchFamily="2" charset="-78"/>
                <a:cs typeface="abo2sadam" pitchFamily="2" charset="-78"/>
              </a:rPr>
              <a:t>ومن أشهر البروتوكولات :</a:t>
            </a:r>
          </a:p>
          <a:p>
            <a:pPr marL="341313" indent="-341313" algn="ctr"/>
            <a:r>
              <a:rPr lang="ar-JO" sz="3600" dirty="0" smtClean="0">
                <a:solidFill>
                  <a:srgbClr val="2C69B2"/>
                </a:solidFill>
                <a:latin typeface="abo2sadam" pitchFamily="2" charset="-78"/>
                <a:cs typeface="abo2sadam" pitchFamily="2" charset="-78"/>
              </a:rPr>
              <a:t>بروتوكول التحكم في الإرسال </a:t>
            </a:r>
            <a:r>
              <a:rPr lang="en-US" sz="3600" dirty="0" smtClean="0">
                <a:solidFill>
                  <a:srgbClr val="2C69B2"/>
                </a:solidFill>
                <a:latin typeface="abo2sadam" pitchFamily="2" charset="-78"/>
                <a:cs typeface="abo2sadam" pitchFamily="2" charset="-78"/>
              </a:rPr>
              <a:t>TCP/IP</a:t>
            </a:r>
            <a:endParaRPr lang="ar-JO" sz="3600" dirty="0" smtClean="0">
              <a:solidFill>
                <a:srgbClr val="2C69B2"/>
              </a:solidFill>
              <a:latin typeface="abo2sadam" pitchFamily="2" charset="-78"/>
              <a:cs typeface="abo2sadam" pitchFamily="2" charset="-78"/>
            </a:endParaRPr>
          </a:p>
        </p:txBody>
      </p:sp>
      <p:sp>
        <p:nvSpPr>
          <p:cNvPr id="23" name="سهم إلى اليمين 22">
            <a:hlinkClick r:id="rId3" action="ppaction://hlinksldjump"/>
          </p:cNvPr>
          <p:cNvSpPr/>
          <p:nvPr/>
        </p:nvSpPr>
        <p:spPr>
          <a:xfrm>
            <a:off x="467544" y="6280773"/>
            <a:ext cx="978408" cy="484632"/>
          </a:xfrm>
          <a:prstGeom prst="rightArrow">
            <a:avLst/>
          </a:prstGeom>
          <a:solidFill>
            <a:srgbClr val="FF000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2871527" y="289972"/>
            <a:ext cx="3788705" cy="646331"/>
          </a:xfrm>
          <a:prstGeom prst="rect">
            <a:avLst/>
          </a:prstGeom>
          <a:solidFill>
            <a:schemeClr val="bg1"/>
          </a:solidFill>
          <a:ln w="28575">
            <a:solidFill>
              <a:schemeClr val="accent1"/>
            </a:solidFill>
          </a:ln>
        </p:spPr>
        <p:txBody>
          <a:bodyPr wrap="square" rtlCol="1">
            <a:spAutoFit/>
          </a:bodyPr>
          <a:lstStyle/>
          <a:p>
            <a:pPr algn="ctr"/>
            <a:r>
              <a:rPr lang="ar-JO" sz="3600" dirty="0" smtClean="0">
                <a:solidFill>
                  <a:schemeClr val="accent1"/>
                </a:solidFill>
                <a:latin typeface="abo2sadam" pitchFamily="2" charset="-78"/>
                <a:cs typeface="abo2sadam" pitchFamily="2" charset="-78"/>
              </a:rPr>
              <a:t>البروتوكول</a:t>
            </a:r>
            <a:endParaRPr lang="ar-SA" sz="3600" dirty="0">
              <a:solidFill>
                <a:schemeClr val="accent1"/>
              </a:solidFill>
              <a:latin typeface="abo2sadam" pitchFamily="2" charset="-78"/>
              <a:cs typeface="abo2sadam" pitchFamily="2" charset="-78"/>
            </a:endParaRPr>
          </a:p>
        </p:txBody>
      </p:sp>
      <p:sp>
        <p:nvSpPr>
          <p:cNvPr id="10" name="مستطيل 9"/>
          <p:cNvSpPr/>
          <p:nvPr/>
        </p:nvSpPr>
        <p:spPr>
          <a:xfrm>
            <a:off x="5652120" y="201414"/>
            <a:ext cx="720080" cy="923330"/>
          </a:xfrm>
          <a:prstGeom prst="rect">
            <a:avLst/>
          </a:prstGeom>
          <a:noFill/>
        </p:spPr>
        <p:txBody>
          <a:bodyPr wrap="square" lIns="91440" tIns="45720" rIns="91440" bIns="45720">
            <a:spAutoFit/>
          </a:bodyPr>
          <a:lstStyle/>
          <a:p>
            <a:pPr algn="ctr"/>
            <a:r>
              <a:rPr lang="ar-JO" sz="5400" b="1" cap="none" spc="0" dirty="0" smtClean="0">
                <a:ln w="28575">
                  <a:solidFill>
                    <a:srgbClr val="2C69B2"/>
                  </a:solidFill>
                  <a:prstDash val="solid"/>
                </a:ln>
                <a:noFill/>
                <a:effectLst>
                  <a:outerShdw blurRad="41275" dist="20320" dir="1800000" algn="tl" rotWithShape="0">
                    <a:srgbClr val="000000">
                      <a:alpha val="40000"/>
                    </a:srgbClr>
                  </a:outerShdw>
                </a:effectLst>
                <a:cs typeface="AlHurraTxtlight" pitchFamily="2" charset="-78"/>
              </a:rPr>
              <a:t>5-</a:t>
            </a:r>
            <a:endParaRPr lang="ar-SA" sz="5400" b="1" cap="none" spc="0" dirty="0">
              <a:ln w="28575">
                <a:solidFill>
                  <a:srgbClr val="2C69B2"/>
                </a:solidFill>
                <a:prstDash val="solid"/>
              </a:ln>
              <a:noFill/>
              <a:effectLst>
                <a:outerShdw blurRad="41275" dist="20320" dir="1800000" algn="tl" rotWithShape="0">
                  <a:srgbClr val="000000">
                    <a:alpha val="40000"/>
                  </a:srgbClr>
                </a:outerShdw>
              </a:effectLst>
              <a:cs typeface="AlHurraTxtlight" pitchFamily="2" charset="-78"/>
            </a:endParaRPr>
          </a:p>
        </p:txBody>
      </p:sp>
      <p:pic>
        <p:nvPicPr>
          <p:cNvPr id="12" name="صورة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2151" y="4044736"/>
            <a:ext cx="2430009" cy="2440857"/>
          </a:xfrm>
          <a:prstGeom prst="rect">
            <a:avLst/>
          </a:prstGeom>
        </p:spPr>
      </p:pic>
    </p:spTree>
    <p:extLst>
      <p:ext uri="{BB962C8B-B14F-4D97-AF65-F5344CB8AC3E}">
        <p14:creationId xmlns:p14="http://schemas.microsoft.com/office/powerpoint/2010/main" val="607649427"/>
      </p:ext>
    </p:extLst>
  </p:cSld>
  <p:clrMapOvr>
    <a:masterClrMapping/>
  </p:clrMapOvr>
  <mc:AlternateContent xmlns:mc="http://schemas.openxmlformats.org/markup-compatibility/2006" xmlns:p14="http://schemas.microsoft.com/office/powerpoint/2010/main">
    <mc:Choice Requires="p14">
      <p:transition spd="slow" p14:dur="1200" advClick="0">
        <p14:flip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1+#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0" y="1416406"/>
            <a:ext cx="8999984"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0" name="صورة 29"/>
          <p:cNvPicPr>
            <a:picLocks noChangeAspect="1"/>
          </p:cNvPicPr>
          <p:nvPr/>
        </p:nvPicPr>
        <p:blipFill rotWithShape="1">
          <a:blip r:embed="rId3" cstate="print">
            <a:extLst>
              <a:ext uri="{28A0092B-C50C-407E-A947-70E740481C1C}">
                <a14:useLocalDpi xmlns:a14="http://schemas.microsoft.com/office/drawing/2010/main" val="0"/>
              </a:ext>
            </a:extLst>
          </a:blip>
          <a:srcRect r="1575" b="20341"/>
          <a:stretch/>
        </p:blipFill>
        <p:spPr>
          <a:xfrm>
            <a:off x="76" y="-34095"/>
            <a:ext cx="9144000" cy="6902684"/>
          </a:xfrm>
          <a:prstGeom prst="rect">
            <a:avLst/>
          </a:prstGeom>
        </p:spPr>
      </p:pic>
      <p:sp>
        <p:nvSpPr>
          <p:cNvPr id="23" name="سهم إلى اليمين 22">
            <a:hlinkClick r:id="" action="ppaction://hlinkshowjump?jump=nextslide"/>
          </p:cNvPr>
          <p:cNvSpPr/>
          <p:nvPr/>
        </p:nvSpPr>
        <p:spPr>
          <a:xfrm flipH="1">
            <a:off x="65200" y="6309320"/>
            <a:ext cx="978408" cy="484632"/>
          </a:xfrm>
          <a:prstGeom prst="rightArrow">
            <a:avLst/>
          </a:prstGeom>
          <a:solidFill>
            <a:srgbClr val="FF000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p:cNvSpPr txBox="1"/>
          <p:nvPr/>
        </p:nvSpPr>
        <p:spPr>
          <a:xfrm>
            <a:off x="737831" y="289972"/>
            <a:ext cx="8118648" cy="646331"/>
          </a:xfrm>
          <a:prstGeom prst="rect">
            <a:avLst/>
          </a:prstGeom>
          <a:solidFill>
            <a:schemeClr val="bg1"/>
          </a:solidFill>
          <a:ln w="28575">
            <a:solidFill>
              <a:schemeClr val="accent1"/>
            </a:solidFill>
          </a:ln>
        </p:spPr>
        <p:txBody>
          <a:bodyPr wrap="square" rtlCol="1">
            <a:spAutoFit/>
          </a:bodyPr>
          <a:lstStyle/>
          <a:p>
            <a:pPr algn="ctr"/>
            <a:r>
              <a:rPr lang="ar-JO" sz="3600" dirty="0" smtClean="0">
                <a:solidFill>
                  <a:schemeClr val="accent1"/>
                </a:solidFill>
                <a:latin typeface="abo2sadam" pitchFamily="2" charset="-78"/>
                <a:cs typeface="abo2sadam" pitchFamily="2" charset="-78"/>
              </a:rPr>
              <a:t>عملية التراسل باستخدام بروتوكولات </a:t>
            </a:r>
            <a:r>
              <a:rPr lang="en-US" sz="3600" dirty="0" smtClean="0">
                <a:solidFill>
                  <a:schemeClr val="accent1"/>
                </a:solidFill>
                <a:latin typeface="abo2sadam" pitchFamily="2" charset="-78"/>
                <a:cs typeface="abo2sadam" pitchFamily="2" charset="-78"/>
              </a:rPr>
              <a:t>TCP/IP</a:t>
            </a:r>
            <a:endParaRPr lang="ar-SA" sz="3600" dirty="0">
              <a:solidFill>
                <a:schemeClr val="accent1"/>
              </a:solidFill>
              <a:latin typeface="abo2sadam" pitchFamily="2" charset="-78"/>
              <a:cs typeface="abo2sadam" pitchFamily="2" charset="-78"/>
            </a:endParaRPr>
          </a:p>
        </p:txBody>
      </p:sp>
      <p:pic>
        <p:nvPicPr>
          <p:cNvPr id="12" name="صورة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 y="21903"/>
            <a:ext cx="1215005" cy="1220429"/>
          </a:xfrm>
          <a:prstGeom prst="ellipse">
            <a:avLst/>
          </a:prstGeom>
          <a:ln>
            <a:noFill/>
          </a:ln>
          <a:effectLst>
            <a:softEdge rad="12700"/>
          </a:effectLst>
        </p:spPr>
      </p:pic>
      <p:sp>
        <p:nvSpPr>
          <p:cNvPr id="2" name="مستطيل 1"/>
          <p:cNvSpPr/>
          <p:nvPr/>
        </p:nvSpPr>
        <p:spPr>
          <a:xfrm>
            <a:off x="5946960" y="3588810"/>
            <a:ext cx="2807296" cy="363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2800" dirty="0" smtClean="0">
                <a:solidFill>
                  <a:sysClr val="windowText" lastClr="000000"/>
                </a:solidFill>
                <a:latin typeface="abo2sadam" pitchFamily="2" charset="-78"/>
                <a:cs typeface="abo2sadam" pitchFamily="2" charset="-78"/>
              </a:rPr>
              <a:t>ملف نصي</a:t>
            </a:r>
            <a:endParaRPr lang="ar-SA" sz="2800" dirty="0">
              <a:solidFill>
                <a:sysClr val="windowText" lastClr="000000"/>
              </a:solidFill>
              <a:latin typeface="abo2sadam" pitchFamily="2" charset="-78"/>
              <a:cs typeface="abo2sadam" pitchFamily="2" charset="-78"/>
            </a:endParaRPr>
          </a:p>
        </p:txBody>
      </p:sp>
      <p:sp>
        <p:nvSpPr>
          <p:cNvPr id="4" name="مستطيل 3"/>
          <p:cNvSpPr/>
          <p:nvPr/>
        </p:nvSpPr>
        <p:spPr>
          <a:xfrm>
            <a:off x="6883064" y="3588810"/>
            <a:ext cx="971600" cy="36367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13" name="مستطيل 12"/>
          <p:cNvSpPr/>
          <p:nvPr/>
        </p:nvSpPr>
        <p:spPr>
          <a:xfrm>
            <a:off x="7819168" y="3588810"/>
            <a:ext cx="971600" cy="363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14" name="مستطيل 13"/>
          <p:cNvSpPr/>
          <p:nvPr/>
        </p:nvSpPr>
        <p:spPr>
          <a:xfrm>
            <a:off x="5911464" y="3588810"/>
            <a:ext cx="971600" cy="3636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15" name="مستطيل 14"/>
          <p:cNvSpPr/>
          <p:nvPr/>
        </p:nvSpPr>
        <p:spPr>
          <a:xfrm>
            <a:off x="4771918" y="6154843"/>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sp>
        <p:nvSpPr>
          <p:cNvPr id="16" name="مستطيل 15"/>
          <p:cNvSpPr/>
          <p:nvPr/>
        </p:nvSpPr>
        <p:spPr>
          <a:xfrm>
            <a:off x="4761838" y="5574158"/>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sp>
        <p:nvSpPr>
          <p:cNvPr id="17" name="مستطيل 16"/>
          <p:cNvSpPr/>
          <p:nvPr/>
        </p:nvSpPr>
        <p:spPr>
          <a:xfrm>
            <a:off x="4763027" y="5064949"/>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grpSp>
        <p:nvGrpSpPr>
          <p:cNvPr id="19" name="مجموعة 18"/>
          <p:cNvGrpSpPr/>
          <p:nvPr/>
        </p:nvGrpSpPr>
        <p:grpSpPr>
          <a:xfrm>
            <a:off x="978677" y="4506515"/>
            <a:ext cx="7271254" cy="1894237"/>
            <a:chOff x="1224405" y="4199059"/>
            <a:chExt cx="7271254" cy="1894237"/>
          </a:xfrm>
        </p:grpSpPr>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75078"/>
            <a:stretch/>
          </p:blipFill>
          <p:spPr bwMode="auto">
            <a:xfrm>
              <a:off x="6660232" y="4199059"/>
              <a:ext cx="1835427" cy="189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75078"/>
            <a:stretch/>
          </p:blipFill>
          <p:spPr bwMode="auto">
            <a:xfrm>
              <a:off x="1224405" y="4199059"/>
              <a:ext cx="1835427" cy="189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 name="مجموعة 19"/>
          <p:cNvGrpSpPr/>
          <p:nvPr/>
        </p:nvGrpSpPr>
        <p:grpSpPr>
          <a:xfrm>
            <a:off x="1342699" y="6248025"/>
            <a:ext cx="6766187" cy="584775"/>
            <a:chOff x="1588427" y="5940569"/>
            <a:chExt cx="6766187" cy="584775"/>
          </a:xfrm>
        </p:grpSpPr>
        <p:sp>
          <p:nvSpPr>
            <p:cNvPr id="7" name="مربع نص 6"/>
            <p:cNvSpPr txBox="1"/>
            <p:nvPr/>
          </p:nvSpPr>
          <p:spPr>
            <a:xfrm>
              <a:off x="7308304" y="5940569"/>
              <a:ext cx="1046310" cy="584775"/>
            </a:xfrm>
            <a:prstGeom prst="rect">
              <a:avLst/>
            </a:prstGeom>
            <a:noFill/>
          </p:spPr>
          <p:txBody>
            <a:bodyPr wrap="square" rtlCol="1">
              <a:spAutoFit/>
            </a:bodyPr>
            <a:lstStyle/>
            <a:p>
              <a:pPr algn="ctr"/>
              <a:r>
                <a:rPr lang="ar-JO" sz="3200" dirty="0" smtClean="0">
                  <a:latin typeface="abo2sadam" pitchFamily="2" charset="-78"/>
                  <a:cs typeface="abo2sadam" pitchFamily="2" charset="-78"/>
                </a:rPr>
                <a:t>مرسل</a:t>
              </a:r>
              <a:endParaRPr lang="ar-SA" sz="3200" dirty="0">
                <a:latin typeface="abo2sadam" pitchFamily="2" charset="-78"/>
                <a:cs typeface="abo2sadam" pitchFamily="2" charset="-78"/>
              </a:endParaRPr>
            </a:p>
          </p:txBody>
        </p:sp>
        <p:sp>
          <p:nvSpPr>
            <p:cNvPr id="21" name="مربع نص 20"/>
            <p:cNvSpPr txBox="1"/>
            <p:nvPr/>
          </p:nvSpPr>
          <p:spPr>
            <a:xfrm>
              <a:off x="1588427" y="5940569"/>
              <a:ext cx="1293579" cy="584775"/>
            </a:xfrm>
            <a:prstGeom prst="rect">
              <a:avLst/>
            </a:prstGeom>
            <a:noFill/>
          </p:spPr>
          <p:txBody>
            <a:bodyPr wrap="square" rtlCol="1">
              <a:spAutoFit/>
            </a:bodyPr>
            <a:lstStyle/>
            <a:p>
              <a:pPr algn="ctr"/>
              <a:r>
                <a:rPr lang="ar-JO" sz="3200" dirty="0" smtClean="0">
                  <a:latin typeface="abo2sadam" pitchFamily="2" charset="-78"/>
                  <a:cs typeface="abo2sadam" pitchFamily="2" charset="-78"/>
                </a:rPr>
                <a:t>مستقبل</a:t>
              </a:r>
              <a:endParaRPr lang="ar-SA" sz="3200" dirty="0">
                <a:latin typeface="abo2sadam" pitchFamily="2" charset="-78"/>
                <a:cs typeface="abo2sadam" pitchFamily="2" charset="-78"/>
              </a:endParaRPr>
            </a:p>
          </p:txBody>
        </p:sp>
      </p:grpSp>
      <p:sp>
        <p:nvSpPr>
          <p:cNvPr id="8" name="سهم لأعلى 7"/>
          <p:cNvSpPr/>
          <p:nvPr/>
        </p:nvSpPr>
        <p:spPr>
          <a:xfrm>
            <a:off x="7206592" y="4168504"/>
            <a:ext cx="408458" cy="5737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cxnSp>
        <p:nvCxnSpPr>
          <p:cNvPr id="49" name="رابط كسهم مستقيم 48"/>
          <p:cNvCxnSpPr/>
          <p:nvPr/>
        </p:nvCxnSpPr>
        <p:spPr>
          <a:xfrm flipH="1" flipV="1">
            <a:off x="2636279" y="5606034"/>
            <a:ext cx="2278984" cy="149959"/>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cxnSp>
        <p:nvCxnSpPr>
          <p:cNvPr id="44" name="رابط كسهم مستقيم 43"/>
          <p:cNvCxnSpPr>
            <a:stCxn id="41" idx="1"/>
          </p:cNvCxnSpPr>
          <p:nvPr/>
        </p:nvCxnSpPr>
        <p:spPr>
          <a:xfrm flipH="1">
            <a:off x="2670089" y="5261721"/>
            <a:ext cx="2092773" cy="191913"/>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grpSp>
        <p:nvGrpSpPr>
          <p:cNvPr id="39" name="مجموعة 38"/>
          <p:cNvGrpSpPr/>
          <p:nvPr/>
        </p:nvGrpSpPr>
        <p:grpSpPr>
          <a:xfrm>
            <a:off x="4762862" y="5079886"/>
            <a:ext cx="1489205" cy="367300"/>
            <a:chOff x="6304899" y="1916832"/>
            <a:chExt cx="1489205" cy="367300"/>
          </a:xfrm>
        </p:grpSpPr>
        <p:sp>
          <p:nvSpPr>
            <p:cNvPr id="40" name="مستطيل 39"/>
            <p:cNvSpPr/>
            <p:nvPr/>
          </p:nvSpPr>
          <p:spPr>
            <a:xfrm>
              <a:off x="6822504" y="1920462"/>
              <a:ext cx="971600" cy="363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41" name="مستطيل 40"/>
            <p:cNvSpPr/>
            <p:nvPr/>
          </p:nvSpPr>
          <p:spPr>
            <a:xfrm>
              <a:off x="6304899" y="1916832"/>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grpSp>
      <p:cxnSp>
        <p:nvCxnSpPr>
          <p:cNvPr id="50" name="رابط كسهم مستقيم 49"/>
          <p:cNvCxnSpPr/>
          <p:nvPr/>
        </p:nvCxnSpPr>
        <p:spPr>
          <a:xfrm flipH="1" flipV="1">
            <a:off x="2636278" y="5755993"/>
            <a:ext cx="2140299" cy="537048"/>
          </a:xfrm>
          <a:prstGeom prst="straightConnector1">
            <a:avLst/>
          </a:prstGeom>
          <a:ln w="57150">
            <a:tailEnd type="arrow"/>
          </a:ln>
        </p:spPr>
        <p:style>
          <a:lnRef idx="3">
            <a:schemeClr val="accent2"/>
          </a:lnRef>
          <a:fillRef idx="0">
            <a:schemeClr val="accent2"/>
          </a:fillRef>
          <a:effectRef idx="2">
            <a:schemeClr val="accent2"/>
          </a:effectRef>
          <a:fontRef idx="minor">
            <a:schemeClr val="tx1"/>
          </a:fontRef>
        </p:style>
      </p:cxnSp>
      <p:grpSp>
        <p:nvGrpSpPr>
          <p:cNvPr id="36" name="مجموعة 35"/>
          <p:cNvGrpSpPr/>
          <p:nvPr/>
        </p:nvGrpSpPr>
        <p:grpSpPr>
          <a:xfrm>
            <a:off x="4757177" y="5574158"/>
            <a:ext cx="1494890" cy="363670"/>
            <a:chOff x="6300192" y="2489266"/>
            <a:chExt cx="1494890" cy="363670"/>
          </a:xfrm>
        </p:grpSpPr>
        <p:sp>
          <p:nvSpPr>
            <p:cNvPr id="37" name="مستطيل 36"/>
            <p:cNvSpPr/>
            <p:nvPr/>
          </p:nvSpPr>
          <p:spPr>
            <a:xfrm>
              <a:off x="6823482" y="2489266"/>
              <a:ext cx="971600" cy="36367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38" name="مستطيل 37"/>
            <p:cNvSpPr/>
            <p:nvPr/>
          </p:nvSpPr>
          <p:spPr>
            <a:xfrm>
              <a:off x="6300192" y="2489266"/>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grpSp>
      <p:grpSp>
        <p:nvGrpSpPr>
          <p:cNvPr id="33" name="مجموعة 32"/>
          <p:cNvGrpSpPr/>
          <p:nvPr/>
        </p:nvGrpSpPr>
        <p:grpSpPr>
          <a:xfrm>
            <a:off x="4776576" y="6181098"/>
            <a:ext cx="1493912" cy="363670"/>
            <a:chOff x="6300192" y="2924944"/>
            <a:chExt cx="1493912" cy="363670"/>
          </a:xfrm>
        </p:grpSpPr>
        <p:sp>
          <p:nvSpPr>
            <p:cNvPr id="34" name="مستطيل 33"/>
            <p:cNvSpPr/>
            <p:nvPr/>
          </p:nvSpPr>
          <p:spPr>
            <a:xfrm>
              <a:off x="6822504" y="2924944"/>
              <a:ext cx="971600" cy="3636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35" name="مستطيل 34"/>
            <p:cNvSpPr/>
            <p:nvPr/>
          </p:nvSpPr>
          <p:spPr>
            <a:xfrm>
              <a:off x="6300192" y="2924944"/>
              <a:ext cx="499349" cy="36367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ysClr val="windowText" lastClr="000000"/>
                  </a:solidFill>
                </a:rPr>
                <a:t>IP</a:t>
              </a:r>
              <a:endParaRPr lang="ar-SA" sz="2400" b="1" dirty="0">
                <a:solidFill>
                  <a:sysClr val="windowText" lastClr="000000"/>
                </a:solidFill>
              </a:endParaRPr>
            </a:p>
          </p:txBody>
        </p:sp>
      </p:grpSp>
      <p:sp>
        <p:nvSpPr>
          <p:cNvPr id="57" name="مستطيل 56"/>
          <p:cNvSpPr/>
          <p:nvPr/>
        </p:nvSpPr>
        <p:spPr>
          <a:xfrm>
            <a:off x="869888" y="3588810"/>
            <a:ext cx="2807296" cy="363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2800" dirty="0" smtClean="0">
                <a:solidFill>
                  <a:sysClr val="windowText" lastClr="000000"/>
                </a:solidFill>
                <a:latin typeface="abo2sadam" pitchFamily="2" charset="-78"/>
                <a:cs typeface="abo2sadam" pitchFamily="2" charset="-78"/>
              </a:rPr>
              <a:t>ملف نصي</a:t>
            </a:r>
            <a:endParaRPr lang="ar-SA" sz="2800" dirty="0">
              <a:solidFill>
                <a:sysClr val="windowText" lastClr="000000"/>
              </a:solidFill>
              <a:latin typeface="abo2sadam" pitchFamily="2" charset="-78"/>
              <a:cs typeface="abo2sadam" pitchFamily="2" charset="-78"/>
            </a:endParaRPr>
          </a:p>
        </p:txBody>
      </p:sp>
      <p:sp>
        <p:nvSpPr>
          <p:cNvPr id="54" name="مستطيل 53"/>
          <p:cNvSpPr/>
          <p:nvPr/>
        </p:nvSpPr>
        <p:spPr>
          <a:xfrm>
            <a:off x="2975739" y="5064949"/>
            <a:ext cx="971600" cy="36367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55" name="مستطيل 54"/>
          <p:cNvSpPr/>
          <p:nvPr/>
        </p:nvSpPr>
        <p:spPr>
          <a:xfrm>
            <a:off x="2976211" y="5574158"/>
            <a:ext cx="971600" cy="36367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56" name="مستطيل 55"/>
          <p:cNvSpPr/>
          <p:nvPr/>
        </p:nvSpPr>
        <p:spPr>
          <a:xfrm>
            <a:off x="2994632" y="6181098"/>
            <a:ext cx="971600" cy="3636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ar-JO" sz="2400" b="1" dirty="0" smtClean="0">
                <a:solidFill>
                  <a:sysClr val="windowText" lastClr="000000"/>
                </a:solidFill>
                <a:latin typeface="abo2sadam" pitchFamily="2" charset="-78"/>
                <a:cs typeface="abo2sadam" pitchFamily="2" charset="-78"/>
              </a:rPr>
              <a:t>البيانات</a:t>
            </a:r>
            <a:endParaRPr lang="ar-SA" sz="2400" b="1" dirty="0">
              <a:solidFill>
                <a:sysClr val="windowText" lastClr="000000"/>
              </a:solidFill>
              <a:latin typeface="abo2sadam" pitchFamily="2" charset="-78"/>
              <a:cs typeface="abo2sadam" pitchFamily="2" charset="-78"/>
            </a:endParaRPr>
          </a:p>
        </p:txBody>
      </p:sp>
      <p:sp>
        <p:nvSpPr>
          <p:cNvPr id="70" name="مربع نص 69"/>
          <p:cNvSpPr txBox="1"/>
          <p:nvPr/>
        </p:nvSpPr>
        <p:spPr>
          <a:xfrm>
            <a:off x="125761" y="1151453"/>
            <a:ext cx="8874224" cy="2277547"/>
          </a:xfrm>
          <a:prstGeom prst="rect">
            <a:avLst/>
          </a:prstGeom>
          <a:noFill/>
        </p:spPr>
        <p:txBody>
          <a:bodyPr wrap="square" rtlCol="1">
            <a:spAutoFit/>
          </a:bodyPr>
          <a:lstStyle/>
          <a:p>
            <a:pPr marL="341313" indent="-341313" algn="justLow"/>
            <a:r>
              <a:rPr lang="en-US" sz="2600" dirty="0" smtClean="0">
                <a:solidFill>
                  <a:srgbClr val="FF0000"/>
                </a:solidFill>
                <a:latin typeface="abo2sadam" pitchFamily="2" charset="-78"/>
                <a:cs typeface="abo2sadam" pitchFamily="2" charset="-78"/>
              </a:rPr>
              <a:t>TCP</a:t>
            </a:r>
            <a:r>
              <a:rPr lang="ar-JO" sz="2600" dirty="0" smtClean="0">
                <a:solidFill>
                  <a:srgbClr val="FF0000"/>
                </a:solidFill>
                <a:latin typeface="abo2sadam" pitchFamily="2" charset="-78"/>
                <a:cs typeface="abo2sadam" pitchFamily="2" charset="-78"/>
              </a:rPr>
              <a:t>:</a:t>
            </a:r>
            <a:r>
              <a:rPr lang="ar-JO" sz="2600" dirty="0" smtClean="0">
                <a:solidFill>
                  <a:srgbClr val="2C69B2"/>
                </a:solidFill>
                <a:latin typeface="abo2sadam" pitchFamily="2" charset="-78"/>
                <a:cs typeface="abo2sadam" pitchFamily="2" charset="-78"/>
              </a:rPr>
              <a:t> يقوم بتجزئة المعلومات إلى أجزاء أصغر تسمى حزم لتسهيل عملية انتقال المعلومات،  ثم يعيد تجميعها في الحاسوب المستقبل بالترتيب الصحيح مع التحقق من عدم وجود حزم مفقودة خلال عملية الإرسال.</a:t>
            </a:r>
          </a:p>
          <a:p>
            <a:pPr marL="341313" indent="-341313" algn="justLow"/>
            <a:endParaRPr lang="ar-JO" sz="1000" dirty="0" smtClean="0">
              <a:solidFill>
                <a:srgbClr val="2C69B2"/>
              </a:solidFill>
              <a:latin typeface="abo2sadam" pitchFamily="2" charset="-78"/>
              <a:cs typeface="abo2sadam" pitchFamily="2" charset="-78"/>
            </a:endParaRPr>
          </a:p>
          <a:p>
            <a:pPr marL="341313" indent="-341313" algn="justLow"/>
            <a:r>
              <a:rPr lang="en-US" sz="2600" dirty="0" smtClean="0">
                <a:solidFill>
                  <a:srgbClr val="FF0000"/>
                </a:solidFill>
                <a:latin typeface="abo2sadam" pitchFamily="2" charset="-78"/>
                <a:cs typeface="abo2sadam" pitchFamily="2" charset="-78"/>
              </a:rPr>
              <a:t>IP</a:t>
            </a:r>
            <a:r>
              <a:rPr lang="ar-JO" sz="2600" dirty="0" smtClean="0">
                <a:solidFill>
                  <a:srgbClr val="FF0000"/>
                </a:solidFill>
                <a:latin typeface="abo2sadam" pitchFamily="2" charset="-78"/>
                <a:cs typeface="abo2sadam" pitchFamily="2" charset="-78"/>
              </a:rPr>
              <a:t>: </a:t>
            </a:r>
            <a:r>
              <a:rPr lang="ar-JO" sz="2600" dirty="0" smtClean="0">
                <a:solidFill>
                  <a:srgbClr val="0070C0"/>
                </a:solidFill>
                <a:latin typeface="abo2sadam" pitchFamily="2" charset="-78"/>
                <a:cs typeface="abo2sadam" pitchFamily="2" charset="-78"/>
              </a:rPr>
              <a:t>يستخدم لتوجيه المعلومات إلى عنوان المستقبل ، علماً أن كل جهاز حاسوب على الشبكة له عنوان فريد معروف باسم </a:t>
            </a:r>
            <a:r>
              <a:rPr lang="en-US" sz="2600" dirty="0" smtClean="0">
                <a:solidFill>
                  <a:srgbClr val="0070C0"/>
                </a:solidFill>
                <a:latin typeface="abo2sadam" pitchFamily="2" charset="-78"/>
                <a:cs typeface="abo2sadam" pitchFamily="2" charset="-78"/>
              </a:rPr>
              <a:t>IP</a:t>
            </a:r>
            <a:r>
              <a:rPr lang="ar-JO" sz="2600" dirty="0" smtClean="0">
                <a:solidFill>
                  <a:srgbClr val="0070C0"/>
                </a:solidFill>
                <a:latin typeface="abo2sadam" pitchFamily="2" charset="-78"/>
                <a:cs typeface="abo2sadam" pitchFamily="2" charset="-78"/>
              </a:rPr>
              <a:t> .</a:t>
            </a:r>
            <a:endParaRPr lang="ar-JO" sz="2600" dirty="0" smtClean="0">
              <a:solidFill>
                <a:srgbClr val="2C69B2"/>
              </a:solidFill>
              <a:latin typeface="abo2sadam" pitchFamily="2" charset="-78"/>
              <a:cs typeface="abo2sadam" pitchFamily="2" charset="-78"/>
            </a:endParaRPr>
          </a:p>
        </p:txBody>
      </p:sp>
    </p:spTree>
    <p:extLst>
      <p:ext uri="{BB962C8B-B14F-4D97-AF65-F5344CB8AC3E}">
        <p14:creationId xmlns:p14="http://schemas.microsoft.com/office/powerpoint/2010/main" val="697632197"/>
      </p:ext>
    </p:extLst>
  </p:cSld>
  <p:clrMapOvr>
    <a:masterClrMapping/>
  </p:clrMapOvr>
  <mc:AlternateContent xmlns:mc="http://schemas.openxmlformats.org/markup-compatibility/2006" xmlns:p14="http://schemas.microsoft.com/office/powerpoint/2010/main">
    <mc:Choice Requires="p14">
      <p:transition spd="slow" p14:dur="1600" advClick="0">
        <p:blinds dir="vert"/>
      </p:transition>
    </mc:Choice>
    <mc:Fallback xmlns="">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ox(out)">
                                      <p:cBhvr>
                                        <p:cTn id="23" dur="2000"/>
                                        <p:tgtEl>
                                          <p:spTgt spid="2"/>
                                        </p:tgtEl>
                                      </p:cBhvr>
                                    </p:animEffect>
                                  </p:childTnLst>
                                </p:cTn>
                              </p:par>
                            </p:childTnLst>
                          </p:cTn>
                        </p:par>
                        <p:par>
                          <p:cTn id="24" fill="hold">
                            <p:stCondLst>
                              <p:cond delay="2000"/>
                            </p:stCondLst>
                            <p:childTnLst>
                              <p:par>
                                <p:cTn id="25" presetID="10" presetClass="exit" presetSubtype="0" fill="hold" grpId="1" nodeType="after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13">
                                            <p:bg/>
                                          </p:spTgt>
                                        </p:tgtEl>
                                        <p:attrNameLst>
                                          <p:attrName>style.visibility</p:attrName>
                                        </p:attrNameLst>
                                      </p:cBhvr>
                                      <p:to>
                                        <p:strVal val="visible"/>
                                      </p:to>
                                    </p:set>
                                    <p:animEffect transition="in" filter="barn(outVertical)">
                                      <p:cBhvr>
                                        <p:cTn id="32" dur="500"/>
                                        <p:tgtEl>
                                          <p:spTgt spid="13">
                                            <p:bg/>
                                          </p:spTgt>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barn(outVertical)">
                                      <p:cBhvr>
                                        <p:cTn id="35" dur="500"/>
                                        <p:tgtEl>
                                          <p:spTgt spid="13">
                                            <p:txEl>
                                              <p:pRg st="0" end="0"/>
                                            </p:txEl>
                                          </p:spTgt>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4">
                                            <p:bg/>
                                          </p:spTgt>
                                        </p:tgtEl>
                                        <p:attrNameLst>
                                          <p:attrName>style.visibility</p:attrName>
                                        </p:attrNameLst>
                                      </p:cBhvr>
                                      <p:to>
                                        <p:strVal val="visible"/>
                                      </p:to>
                                    </p:set>
                                    <p:animEffect transition="in" filter="barn(outVertical)">
                                      <p:cBhvr>
                                        <p:cTn id="38" dur="500"/>
                                        <p:tgtEl>
                                          <p:spTgt spid="4">
                                            <p:bg/>
                                          </p:spTgt>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barn(outVertical)">
                                      <p:cBhvr>
                                        <p:cTn id="41" dur="500"/>
                                        <p:tgtEl>
                                          <p:spTgt spid="4">
                                            <p:txEl>
                                              <p:pRg st="0" end="0"/>
                                            </p:txEl>
                                          </p:spTgt>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14">
                                            <p:bg/>
                                          </p:spTgt>
                                        </p:tgtEl>
                                        <p:attrNameLst>
                                          <p:attrName>style.visibility</p:attrName>
                                        </p:attrNameLst>
                                      </p:cBhvr>
                                      <p:to>
                                        <p:strVal val="visible"/>
                                      </p:to>
                                    </p:set>
                                    <p:animEffect transition="in" filter="barn(outVertical)">
                                      <p:cBhvr>
                                        <p:cTn id="44" dur="500"/>
                                        <p:tgtEl>
                                          <p:spTgt spid="14">
                                            <p:bg/>
                                          </p:spTgt>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14">
                                            <p:txEl>
                                              <p:pRg st="0" end="0"/>
                                            </p:txEl>
                                          </p:spTgt>
                                        </p:tgtEl>
                                        <p:attrNameLst>
                                          <p:attrName>style.visibility</p:attrName>
                                        </p:attrNameLst>
                                      </p:cBhvr>
                                      <p:to>
                                        <p:strVal val="visible"/>
                                      </p:to>
                                    </p:set>
                                    <p:animEffect transition="in" filter="barn(outVertical)">
                                      <p:cBhvr>
                                        <p:cTn id="47" dur="500"/>
                                        <p:tgtEl>
                                          <p:spTgt spid="14">
                                            <p:txEl>
                                              <p:pRg st="0" end="0"/>
                                            </p:txEl>
                                          </p:spTgt>
                                        </p:tgtEl>
                                      </p:cBhvr>
                                    </p:animEffect>
                                  </p:childTnLst>
                                </p:cTn>
                              </p:par>
                            </p:childTnLst>
                          </p:cTn>
                        </p:par>
                        <p:par>
                          <p:cTn id="48" fill="hold">
                            <p:stCondLst>
                              <p:cond delay="500"/>
                            </p:stCondLst>
                            <p:childTnLst>
                              <p:par>
                                <p:cTn id="49" presetID="1" presetClass="exit" presetSubtype="0" fill="hold" grpId="1" nodeType="afterEffect">
                                  <p:stCondLst>
                                    <p:cond delay="0"/>
                                  </p:stCondLst>
                                  <p:childTnLst>
                                    <p:set>
                                      <p:cBhvr>
                                        <p:cTn id="50" dur="1" fill="hold">
                                          <p:stCondLst>
                                            <p:cond delay="0"/>
                                          </p:stCondLst>
                                        </p:cTn>
                                        <p:tgtEl>
                                          <p:spTgt spid="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1" nodeType="clickEffect">
                                  <p:stCondLst>
                                    <p:cond delay="0"/>
                                  </p:stCondLst>
                                  <p:childTnLst>
                                    <p:animMotion origin="layout" path="M 5.55556E-7 -1.11111E-6 L -0.2776 0.21574 " pathEditMode="relative" rAng="0" ptsTypes="AA">
                                      <p:cBhvr>
                                        <p:cTn id="54" dur="2000" fill="hold"/>
                                        <p:tgtEl>
                                          <p:spTgt spid="13">
                                            <p:bg/>
                                          </p:spTgt>
                                        </p:tgtEl>
                                        <p:attrNameLst>
                                          <p:attrName>ppt_x</p:attrName>
                                          <p:attrName>ppt_y</p:attrName>
                                        </p:attrNameLst>
                                      </p:cBhvr>
                                      <p:rCtr x="-13889" y="10787"/>
                                    </p:animMotion>
                                  </p:childTnLst>
                                </p:cTn>
                              </p:par>
                              <p:par>
                                <p:cTn id="55" presetID="42" presetClass="path" presetSubtype="0" accel="50000" decel="50000" fill="hold" grpId="1" nodeType="withEffect">
                                  <p:stCondLst>
                                    <p:cond delay="0"/>
                                  </p:stCondLst>
                                  <p:childTnLst>
                                    <p:animMotion origin="layout" path="M 4.44444E-6 -1.11111E-6 L -0.27309 0.22616 " pathEditMode="relative" rAng="0" ptsTypes="AA">
                                      <p:cBhvr>
                                        <p:cTn id="56" dur="2000" fill="hold"/>
                                        <p:tgtEl>
                                          <p:spTgt spid="13">
                                            <p:txEl>
                                              <p:pRg st="0" end="0"/>
                                            </p:txEl>
                                          </p:spTgt>
                                        </p:tgtEl>
                                        <p:attrNameLst>
                                          <p:attrName>ppt_x</p:attrName>
                                          <p:attrName>ppt_y</p:attrName>
                                        </p:attrNameLst>
                                      </p:cBhvr>
                                      <p:rCtr x="-13663" y="11296"/>
                                    </p:animMotion>
                                  </p:childTnLst>
                                </p:cTn>
                              </p:par>
                              <p:par>
                                <p:cTn id="57" presetID="42" presetClass="path" presetSubtype="0" accel="50000" decel="50000" fill="hold" grpId="1" nodeType="withEffect">
                                  <p:stCondLst>
                                    <p:cond delay="0"/>
                                  </p:stCondLst>
                                  <p:childTnLst>
                                    <p:animMotion origin="layout" path="M -2.5E-6 -1.11111E-6 L -0.17534 0.28912 " pathEditMode="relative" rAng="0" ptsTypes="AA">
                                      <p:cBhvr>
                                        <p:cTn id="58" dur="2000" fill="hold"/>
                                        <p:tgtEl>
                                          <p:spTgt spid="4">
                                            <p:bg/>
                                          </p:spTgt>
                                        </p:tgtEl>
                                        <p:attrNameLst>
                                          <p:attrName>ppt_x</p:attrName>
                                          <p:attrName>ppt_y</p:attrName>
                                        </p:attrNameLst>
                                      </p:cBhvr>
                                      <p:rCtr x="-8767" y="14444"/>
                                    </p:animMotion>
                                  </p:childTnLst>
                                </p:cTn>
                              </p:par>
                              <p:par>
                                <p:cTn id="59" presetID="42" presetClass="path" presetSubtype="0" accel="50000" decel="50000" fill="hold" grpId="1" nodeType="withEffect">
                                  <p:stCondLst>
                                    <p:cond delay="0"/>
                                  </p:stCondLst>
                                  <p:childTnLst>
                                    <p:animMotion origin="layout" path="M 1.38889E-6 -1.11111E-6 L -0.17083 0.28912 " pathEditMode="relative" rAng="0" ptsTypes="AA">
                                      <p:cBhvr>
                                        <p:cTn id="60" dur="2000" fill="hold"/>
                                        <p:tgtEl>
                                          <p:spTgt spid="4">
                                            <p:txEl>
                                              <p:pRg st="0" end="0"/>
                                            </p:txEl>
                                          </p:spTgt>
                                        </p:tgtEl>
                                        <p:attrNameLst>
                                          <p:attrName>ppt_x</p:attrName>
                                          <p:attrName>ppt_y</p:attrName>
                                        </p:attrNameLst>
                                      </p:cBhvr>
                                      <p:rCtr x="-8542" y="14444"/>
                                    </p:animMotion>
                                  </p:childTnLst>
                                </p:cTn>
                              </p:par>
                              <p:par>
                                <p:cTn id="61" presetID="42" presetClass="path" presetSubtype="0" accel="50000" decel="50000" fill="hold" grpId="1" nodeType="withEffect">
                                  <p:stCondLst>
                                    <p:cond delay="0"/>
                                  </p:stCondLst>
                                  <p:childTnLst>
                                    <p:animMotion origin="layout" path="M -2.5E-6 -1.11111E-6 L -0.06909 0.37315 " pathEditMode="relative" rAng="0" ptsTypes="AA">
                                      <p:cBhvr>
                                        <p:cTn id="62" dur="2000" fill="hold"/>
                                        <p:tgtEl>
                                          <p:spTgt spid="14">
                                            <p:bg/>
                                          </p:spTgt>
                                        </p:tgtEl>
                                        <p:attrNameLst>
                                          <p:attrName>ppt_x</p:attrName>
                                          <p:attrName>ppt_y</p:attrName>
                                        </p:attrNameLst>
                                      </p:cBhvr>
                                      <p:rCtr x="-3455" y="18657"/>
                                    </p:animMotion>
                                  </p:childTnLst>
                                </p:cTn>
                              </p:par>
                              <p:par>
                                <p:cTn id="63" presetID="42" presetClass="path" presetSubtype="0" accel="50000" decel="50000" fill="hold" grpId="1" nodeType="withEffect">
                                  <p:stCondLst>
                                    <p:cond delay="0"/>
                                  </p:stCondLst>
                                  <p:childTnLst>
                                    <p:animMotion origin="layout" path="M 1.38889E-6 -1.11111E-6 L -0.06458 0.37315 " pathEditMode="relative" rAng="0" ptsTypes="AA">
                                      <p:cBhvr>
                                        <p:cTn id="64" dur="2000" fill="hold"/>
                                        <p:tgtEl>
                                          <p:spTgt spid="14">
                                            <p:txEl>
                                              <p:pRg st="0" end="0"/>
                                            </p:txEl>
                                          </p:spTgt>
                                        </p:tgtEl>
                                        <p:attrNameLst>
                                          <p:attrName>ppt_x</p:attrName>
                                          <p:attrName>ppt_y</p:attrName>
                                        </p:attrNameLst>
                                      </p:cBhvr>
                                      <p:rCtr x="-3229" y="18657"/>
                                    </p:animMotion>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left)">
                                      <p:cBhvr>
                                        <p:cTn id="72" dur="500"/>
                                        <p:tgtEl>
                                          <p:spTgt spid="1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left)">
                                      <p:cBhvr>
                                        <p:cTn id="75" dur="500"/>
                                        <p:tgtEl>
                                          <p:spTgt spid="15"/>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2" nodeType="clickEffect">
                                  <p:stCondLst>
                                    <p:cond delay="0"/>
                                  </p:stCondLst>
                                  <p:childTnLst>
                                    <p:set>
                                      <p:cBhvr>
                                        <p:cTn id="79" dur="1" fill="hold">
                                          <p:stCondLst>
                                            <p:cond delay="0"/>
                                          </p:stCondLst>
                                        </p:cTn>
                                        <p:tgtEl>
                                          <p:spTgt spid="13">
                                            <p:txEl>
                                              <p:pRg st="0" end="0"/>
                                            </p:txEl>
                                          </p:spTgt>
                                        </p:tgtEl>
                                        <p:attrNameLst>
                                          <p:attrName>style.visibility</p:attrName>
                                        </p:attrNameLst>
                                      </p:cBhvr>
                                      <p:to>
                                        <p:strVal val="hidden"/>
                                      </p:to>
                                    </p:set>
                                  </p:childTnLst>
                                </p:cTn>
                              </p:par>
                              <p:par>
                                <p:cTn id="80" presetID="1" presetClass="exit" presetSubtype="0" fill="hold" grpId="2" nodeType="withEffect">
                                  <p:stCondLst>
                                    <p:cond delay="0"/>
                                  </p:stCondLst>
                                  <p:childTnLst>
                                    <p:set>
                                      <p:cBhvr>
                                        <p:cTn id="81" dur="1" fill="hold">
                                          <p:stCondLst>
                                            <p:cond delay="0"/>
                                          </p:stCondLst>
                                        </p:cTn>
                                        <p:tgtEl>
                                          <p:spTgt spid="13">
                                            <p:bg/>
                                          </p:spTgt>
                                        </p:tgtEl>
                                        <p:attrNameLst>
                                          <p:attrName>style.visibility</p:attrName>
                                        </p:attrNameLst>
                                      </p:cBhvr>
                                      <p:to>
                                        <p:strVal val="hidden"/>
                                      </p:to>
                                    </p:set>
                                  </p:childTnLst>
                                </p:cTn>
                              </p:par>
                              <p:par>
                                <p:cTn id="82" presetID="1" presetClass="exit" presetSubtype="0" fill="hold" grpId="2" nodeType="withEffect">
                                  <p:stCondLst>
                                    <p:cond delay="0"/>
                                  </p:stCondLst>
                                  <p:childTnLst>
                                    <p:set>
                                      <p:cBhvr>
                                        <p:cTn id="83" dur="1" fill="hold">
                                          <p:stCondLst>
                                            <p:cond delay="0"/>
                                          </p:stCondLst>
                                        </p:cTn>
                                        <p:tgtEl>
                                          <p:spTgt spid="4">
                                            <p:txEl>
                                              <p:pRg st="0" end="0"/>
                                            </p:txEl>
                                          </p:spTgt>
                                        </p:tgtEl>
                                        <p:attrNameLst>
                                          <p:attrName>style.visibility</p:attrName>
                                        </p:attrNameLst>
                                      </p:cBhvr>
                                      <p:to>
                                        <p:strVal val="hidden"/>
                                      </p:to>
                                    </p:set>
                                  </p:childTnLst>
                                </p:cTn>
                              </p:par>
                              <p:par>
                                <p:cTn id="84" presetID="1" presetClass="exit" presetSubtype="0" fill="hold" grpId="2" nodeType="withEffect">
                                  <p:stCondLst>
                                    <p:cond delay="0"/>
                                  </p:stCondLst>
                                  <p:childTnLst>
                                    <p:set>
                                      <p:cBhvr>
                                        <p:cTn id="85" dur="1" fill="hold">
                                          <p:stCondLst>
                                            <p:cond delay="0"/>
                                          </p:stCondLst>
                                        </p:cTn>
                                        <p:tgtEl>
                                          <p:spTgt spid="4">
                                            <p:bg/>
                                          </p:spTgt>
                                        </p:tgtEl>
                                        <p:attrNameLst>
                                          <p:attrName>style.visibility</p:attrName>
                                        </p:attrNameLst>
                                      </p:cBhvr>
                                      <p:to>
                                        <p:strVal val="hidden"/>
                                      </p:to>
                                    </p:set>
                                  </p:childTnLst>
                                </p:cTn>
                              </p:par>
                              <p:par>
                                <p:cTn id="86" presetID="1" presetClass="exit" presetSubtype="0" fill="hold" grpId="2" nodeType="withEffect">
                                  <p:stCondLst>
                                    <p:cond delay="0"/>
                                  </p:stCondLst>
                                  <p:childTnLst>
                                    <p:set>
                                      <p:cBhvr>
                                        <p:cTn id="87" dur="1" fill="hold">
                                          <p:stCondLst>
                                            <p:cond delay="0"/>
                                          </p:stCondLst>
                                        </p:cTn>
                                        <p:tgtEl>
                                          <p:spTgt spid="14">
                                            <p:txEl>
                                              <p:pRg st="0" end="0"/>
                                            </p:txEl>
                                          </p:spTgt>
                                        </p:tgtEl>
                                        <p:attrNameLst>
                                          <p:attrName>style.visibility</p:attrName>
                                        </p:attrNameLst>
                                      </p:cBhvr>
                                      <p:to>
                                        <p:strVal val="hidden"/>
                                      </p:to>
                                    </p:set>
                                  </p:childTnLst>
                                </p:cTn>
                              </p:par>
                              <p:par>
                                <p:cTn id="88" presetID="1" presetClass="exit" presetSubtype="0" fill="hold" grpId="2" nodeType="withEffect">
                                  <p:stCondLst>
                                    <p:cond delay="0"/>
                                  </p:stCondLst>
                                  <p:childTnLst>
                                    <p:set>
                                      <p:cBhvr>
                                        <p:cTn id="89" dur="1" fill="hold">
                                          <p:stCondLst>
                                            <p:cond delay="0"/>
                                          </p:stCondLst>
                                        </p:cTn>
                                        <p:tgtEl>
                                          <p:spTgt spid="14">
                                            <p:bg/>
                                          </p:spTgt>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16"/>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17"/>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15"/>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39"/>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36"/>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33"/>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22" presetClass="entr" presetSubtype="2" fill="hold" nodeType="click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wipe(right)">
                                      <p:cBhvr>
                                        <p:cTn id="106" dur="500"/>
                                        <p:tgtEl>
                                          <p:spTgt spid="44"/>
                                        </p:tgtEl>
                                      </p:cBhvr>
                                    </p:animEffect>
                                  </p:childTnLst>
                                </p:cTn>
                              </p:par>
                              <p:par>
                                <p:cTn id="107" presetID="22" presetClass="entr" presetSubtype="2" fill="hold" nodeType="with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right)">
                                      <p:cBhvr>
                                        <p:cTn id="109" dur="500"/>
                                        <p:tgtEl>
                                          <p:spTgt spid="49"/>
                                        </p:tgtEl>
                                      </p:cBhvr>
                                    </p:animEffect>
                                  </p:childTnLst>
                                </p:cTn>
                              </p:par>
                              <p:par>
                                <p:cTn id="110" presetID="22" presetClass="entr" presetSubtype="2" fill="hold" nodeType="withEffect">
                                  <p:stCondLst>
                                    <p:cond delay="0"/>
                                  </p:stCondLst>
                                  <p:childTnLst>
                                    <p:set>
                                      <p:cBhvr>
                                        <p:cTn id="111" dur="1" fill="hold">
                                          <p:stCondLst>
                                            <p:cond delay="0"/>
                                          </p:stCondLst>
                                        </p:cTn>
                                        <p:tgtEl>
                                          <p:spTgt spid="50"/>
                                        </p:tgtEl>
                                        <p:attrNameLst>
                                          <p:attrName>style.visibility</p:attrName>
                                        </p:attrNameLst>
                                      </p:cBhvr>
                                      <p:to>
                                        <p:strVal val="visible"/>
                                      </p:to>
                                    </p:set>
                                    <p:animEffect transition="in" filter="wipe(right)">
                                      <p:cBhvr>
                                        <p:cTn id="112" dur="500"/>
                                        <p:tgtEl>
                                          <p:spTgt spid="50"/>
                                        </p:tgtEl>
                                      </p:cBhvr>
                                    </p:animEffect>
                                  </p:childTnLst>
                                </p:cTn>
                              </p:par>
                            </p:childTnLst>
                          </p:cTn>
                        </p:par>
                      </p:childTnLst>
                    </p:cTn>
                  </p:par>
                  <p:par>
                    <p:cTn id="113" fill="hold">
                      <p:stCondLst>
                        <p:cond delay="indefinite"/>
                      </p:stCondLst>
                      <p:childTnLst>
                        <p:par>
                          <p:cTn id="114" fill="hold">
                            <p:stCondLst>
                              <p:cond delay="0"/>
                            </p:stCondLst>
                            <p:childTnLst>
                              <p:par>
                                <p:cTn id="115" presetID="35" presetClass="path" presetSubtype="0" accel="50000" decel="50000" fill="hold" nodeType="clickEffect">
                                  <p:stCondLst>
                                    <p:cond delay="0"/>
                                  </p:stCondLst>
                                  <p:childTnLst>
                                    <p:animMotion origin="layout" path="M 0 0 L -0.25 0 E" pathEditMode="relative" ptsTypes="">
                                      <p:cBhvr>
                                        <p:cTn id="116" dur="2000" fill="hold"/>
                                        <p:tgtEl>
                                          <p:spTgt spid="39"/>
                                        </p:tgtEl>
                                        <p:attrNameLst>
                                          <p:attrName>ppt_x</p:attrName>
                                          <p:attrName>ppt_y</p:attrName>
                                        </p:attrNameLst>
                                      </p:cBhvr>
                                    </p:animMotion>
                                  </p:childTnLst>
                                </p:cTn>
                              </p:par>
                              <p:par>
                                <p:cTn id="117" presetID="35" presetClass="path" presetSubtype="0" accel="50000" decel="50000" fill="hold" nodeType="withEffect">
                                  <p:stCondLst>
                                    <p:cond delay="0"/>
                                  </p:stCondLst>
                                  <p:childTnLst>
                                    <p:animMotion origin="layout" path="M 0 0 L -0.25 0 E" pathEditMode="relative" ptsTypes="">
                                      <p:cBhvr>
                                        <p:cTn id="118" dur="2000" fill="hold"/>
                                        <p:tgtEl>
                                          <p:spTgt spid="36"/>
                                        </p:tgtEl>
                                        <p:attrNameLst>
                                          <p:attrName>ppt_x</p:attrName>
                                          <p:attrName>ppt_y</p:attrName>
                                        </p:attrNameLst>
                                      </p:cBhvr>
                                    </p:animMotion>
                                  </p:childTnLst>
                                </p:cTn>
                              </p:par>
                              <p:par>
                                <p:cTn id="119" presetID="35" presetClass="path" presetSubtype="0" accel="50000" decel="50000" fill="hold" nodeType="withEffect">
                                  <p:stCondLst>
                                    <p:cond delay="0"/>
                                  </p:stCondLst>
                                  <p:childTnLst>
                                    <p:animMotion origin="layout" path="M 0 0 L -0.25 0 E" pathEditMode="relative" ptsTypes="">
                                      <p:cBhvr>
                                        <p:cTn id="120" dur="2000" fill="hold"/>
                                        <p:tgtEl>
                                          <p:spTgt spid="33"/>
                                        </p:tgtEl>
                                        <p:attrNameLst>
                                          <p:attrName>ppt_x</p:attrName>
                                          <p:attrName>ppt_y</p:attrName>
                                        </p:attrNameLst>
                                      </p:cBhvr>
                                    </p:animMotion>
                                  </p:childTnLst>
                                </p:cTn>
                              </p:par>
                            </p:childTnLst>
                          </p:cTn>
                        </p:par>
                        <p:par>
                          <p:cTn id="121" fill="hold">
                            <p:stCondLst>
                              <p:cond delay="2000"/>
                            </p:stCondLst>
                            <p:childTnLst>
                              <p:par>
                                <p:cTn id="122" presetID="1" presetClass="exit" presetSubtype="0" fill="hold" nodeType="afterEffect">
                                  <p:stCondLst>
                                    <p:cond delay="0"/>
                                  </p:stCondLst>
                                  <p:childTnLst>
                                    <p:set>
                                      <p:cBhvr>
                                        <p:cTn id="123" dur="1" fill="hold">
                                          <p:stCondLst>
                                            <p:cond delay="0"/>
                                          </p:stCondLst>
                                        </p:cTn>
                                        <p:tgtEl>
                                          <p:spTgt spid="44"/>
                                        </p:tgtEl>
                                        <p:attrNameLst>
                                          <p:attrName>style.visibility</p:attrName>
                                        </p:attrNameLst>
                                      </p:cBhvr>
                                      <p:to>
                                        <p:strVal val="hidden"/>
                                      </p:to>
                                    </p:set>
                                  </p:childTnLst>
                                </p:cTn>
                              </p:par>
                            </p:childTnLst>
                          </p:cTn>
                        </p:par>
                        <p:par>
                          <p:cTn id="124" fill="hold">
                            <p:stCondLst>
                              <p:cond delay="2000"/>
                            </p:stCondLst>
                            <p:childTnLst>
                              <p:par>
                                <p:cTn id="125" presetID="1" presetClass="exit" presetSubtype="0" fill="hold" nodeType="afterEffect">
                                  <p:stCondLst>
                                    <p:cond delay="0"/>
                                  </p:stCondLst>
                                  <p:childTnLst>
                                    <p:set>
                                      <p:cBhvr>
                                        <p:cTn id="126" dur="1" fill="hold">
                                          <p:stCondLst>
                                            <p:cond delay="0"/>
                                          </p:stCondLst>
                                        </p:cTn>
                                        <p:tgtEl>
                                          <p:spTgt spid="49"/>
                                        </p:tgtEl>
                                        <p:attrNameLst>
                                          <p:attrName>style.visibility</p:attrName>
                                        </p:attrNameLst>
                                      </p:cBhvr>
                                      <p:to>
                                        <p:strVal val="hidden"/>
                                      </p:to>
                                    </p:set>
                                  </p:childTnLst>
                                </p:cTn>
                              </p:par>
                            </p:childTnLst>
                          </p:cTn>
                        </p:par>
                        <p:par>
                          <p:cTn id="127" fill="hold">
                            <p:stCondLst>
                              <p:cond delay="2000"/>
                            </p:stCondLst>
                            <p:childTnLst>
                              <p:par>
                                <p:cTn id="128" presetID="1" presetClass="exit" presetSubtype="0" fill="hold" nodeType="afterEffect">
                                  <p:stCondLst>
                                    <p:cond delay="0"/>
                                  </p:stCondLst>
                                  <p:childTnLst>
                                    <p:set>
                                      <p:cBhvr>
                                        <p:cTn id="129" dur="1" fill="hold">
                                          <p:stCondLst>
                                            <p:cond delay="0"/>
                                          </p:stCondLst>
                                        </p:cTn>
                                        <p:tgtEl>
                                          <p:spTgt spid="50"/>
                                        </p:tgtEl>
                                        <p:attrNameLst>
                                          <p:attrName>style.visibility</p:attrName>
                                        </p:attrNameLst>
                                      </p:cBhvr>
                                      <p:to>
                                        <p:strVal val="hidden"/>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55"/>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56"/>
                                        </p:tgtEl>
                                        <p:attrNameLst>
                                          <p:attrName>style.visibility</p:attrName>
                                        </p:attrNameLst>
                                      </p:cBhvr>
                                      <p:to>
                                        <p:strVal val="visible"/>
                                      </p:to>
                                    </p:set>
                                  </p:childTnLst>
                                </p:cTn>
                              </p:par>
                              <p:par>
                                <p:cTn id="138" presetID="1" presetClass="exit" presetSubtype="0" fill="hold" nodeType="withEffect">
                                  <p:stCondLst>
                                    <p:cond delay="0"/>
                                  </p:stCondLst>
                                  <p:childTnLst>
                                    <p:set>
                                      <p:cBhvr>
                                        <p:cTn id="139" dur="1" fill="hold">
                                          <p:stCondLst>
                                            <p:cond delay="0"/>
                                          </p:stCondLst>
                                        </p:cTn>
                                        <p:tgtEl>
                                          <p:spTgt spid="39"/>
                                        </p:tgtEl>
                                        <p:attrNameLst>
                                          <p:attrName>style.visibility</p:attrName>
                                        </p:attrNameLst>
                                      </p:cBhvr>
                                      <p:to>
                                        <p:strVal val="hidden"/>
                                      </p:to>
                                    </p:set>
                                  </p:childTnLst>
                                </p:cTn>
                              </p:par>
                              <p:par>
                                <p:cTn id="140" presetID="1" presetClass="exit" presetSubtype="0" fill="hold" nodeType="withEffect">
                                  <p:stCondLst>
                                    <p:cond delay="0"/>
                                  </p:stCondLst>
                                  <p:childTnLst>
                                    <p:set>
                                      <p:cBhvr>
                                        <p:cTn id="141" dur="1" fill="hold">
                                          <p:stCondLst>
                                            <p:cond delay="0"/>
                                          </p:stCondLst>
                                        </p:cTn>
                                        <p:tgtEl>
                                          <p:spTgt spid="36"/>
                                        </p:tgtEl>
                                        <p:attrNameLst>
                                          <p:attrName>style.visibility</p:attrName>
                                        </p:attrNameLst>
                                      </p:cBhvr>
                                      <p:to>
                                        <p:strVal val="hidden"/>
                                      </p:to>
                                    </p:set>
                                  </p:childTnLst>
                                </p:cTn>
                              </p:par>
                              <p:par>
                                <p:cTn id="142" presetID="1" presetClass="exit" presetSubtype="0" fill="hold" nodeType="withEffect">
                                  <p:stCondLst>
                                    <p:cond delay="0"/>
                                  </p:stCondLst>
                                  <p:childTnLst>
                                    <p:set>
                                      <p:cBhvr>
                                        <p:cTn id="143" dur="1" fill="hold">
                                          <p:stCondLst>
                                            <p:cond delay="0"/>
                                          </p:stCondLst>
                                        </p:cTn>
                                        <p:tgtEl>
                                          <p:spTgt spid="33"/>
                                        </p:tgtEl>
                                        <p:attrNameLst>
                                          <p:attrName>style.visibility</p:attrName>
                                        </p:attrNameLst>
                                      </p:cBhvr>
                                      <p:to>
                                        <p:strVal val="hidden"/>
                                      </p:to>
                                    </p:set>
                                  </p:childTnLst>
                                </p:cTn>
                              </p:par>
                            </p:childTnLst>
                          </p:cTn>
                        </p:par>
                      </p:childTnLst>
                    </p:cTn>
                  </p:par>
                  <p:par>
                    <p:cTn id="144" fill="hold">
                      <p:stCondLst>
                        <p:cond delay="indefinite"/>
                      </p:stCondLst>
                      <p:childTnLst>
                        <p:par>
                          <p:cTn id="145" fill="hold">
                            <p:stCondLst>
                              <p:cond delay="0"/>
                            </p:stCondLst>
                            <p:childTnLst>
                              <p:par>
                                <p:cTn id="146" presetID="64" presetClass="path" presetSubtype="0" accel="50000" decel="50000" fill="hold" grpId="1" nodeType="clickEffect">
                                  <p:stCondLst>
                                    <p:cond delay="0"/>
                                  </p:stCondLst>
                                  <p:childTnLst>
                                    <p:animMotion origin="layout" path="M -1.94444E-6 1.11111E-6 L -0.03073 -0.21759 " pathEditMode="relative" rAng="0" ptsTypes="AA">
                                      <p:cBhvr>
                                        <p:cTn id="147" dur="2000" fill="hold"/>
                                        <p:tgtEl>
                                          <p:spTgt spid="54"/>
                                        </p:tgtEl>
                                        <p:attrNameLst>
                                          <p:attrName>ppt_x</p:attrName>
                                          <p:attrName>ppt_y</p:attrName>
                                        </p:attrNameLst>
                                      </p:cBhvr>
                                      <p:rCtr x="-1545" y="-10880"/>
                                    </p:animMotion>
                                  </p:childTnLst>
                                </p:cTn>
                              </p:par>
                              <p:par>
                                <p:cTn id="148" presetID="64" presetClass="path" presetSubtype="0" accel="50000" decel="50000" fill="hold" grpId="1" nodeType="withEffect">
                                  <p:stCondLst>
                                    <p:cond delay="0"/>
                                  </p:stCondLst>
                                  <p:childTnLst>
                                    <p:animMotion origin="layout" path="M 4.44444E-6 -4.44444E-6 L -0.13993 -0.28958 " pathEditMode="relative" rAng="0" ptsTypes="AA">
                                      <p:cBhvr>
                                        <p:cTn id="149" dur="2000" fill="hold"/>
                                        <p:tgtEl>
                                          <p:spTgt spid="55"/>
                                        </p:tgtEl>
                                        <p:attrNameLst>
                                          <p:attrName>ppt_x</p:attrName>
                                          <p:attrName>ppt_y</p:attrName>
                                        </p:attrNameLst>
                                      </p:cBhvr>
                                      <p:rCtr x="-6997" y="-14491"/>
                                    </p:animMotion>
                                  </p:childTnLst>
                                </p:cTn>
                              </p:par>
                              <p:par>
                                <p:cTn id="150" presetID="64" presetClass="path" presetSubtype="0" accel="50000" decel="50000" fill="hold" grpId="1" nodeType="withEffect">
                                  <p:stCondLst>
                                    <p:cond delay="0"/>
                                  </p:stCondLst>
                                  <p:childTnLst>
                                    <p:animMotion origin="layout" path="M 4.72222E-6 -3.7037E-7 L -0.24254 -0.37801 " pathEditMode="relative" rAng="0" ptsTypes="AA">
                                      <p:cBhvr>
                                        <p:cTn id="151" dur="2000" fill="hold"/>
                                        <p:tgtEl>
                                          <p:spTgt spid="56"/>
                                        </p:tgtEl>
                                        <p:attrNameLst>
                                          <p:attrName>ppt_x</p:attrName>
                                          <p:attrName>ppt_y</p:attrName>
                                        </p:attrNameLst>
                                      </p:cBhvr>
                                      <p:rCtr x="-12135" y="-18912"/>
                                    </p:animMotion>
                                  </p:childTnLst>
                                </p:cTn>
                              </p:par>
                            </p:childTnLst>
                          </p:cTn>
                        </p:par>
                        <p:par>
                          <p:cTn id="152" fill="hold">
                            <p:stCondLst>
                              <p:cond delay="2000"/>
                            </p:stCondLst>
                            <p:childTnLst>
                              <p:par>
                                <p:cTn id="153" presetID="10" presetClass="exit" presetSubtype="0" fill="hold" grpId="2" nodeType="afterEffect">
                                  <p:stCondLst>
                                    <p:cond delay="0"/>
                                  </p:stCondLst>
                                  <p:childTnLst>
                                    <p:animEffect transition="out" filter="fade">
                                      <p:cBhvr>
                                        <p:cTn id="154" dur="500"/>
                                        <p:tgtEl>
                                          <p:spTgt spid="54"/>
                                        </p:tgtEl>
                                      </p:cBhvr>
                                    </p:animEffect>
                                    <p:set>
                                      <p:cBhvr>
                                        <p:cTn id="155" dur="1" fill="hold">
                                          <p:stCondLst>
                                            <p:cond delay="499"/>
                                          </p:stCondLst>
                                        </p:cTn>
                                        <p:tgtEl>
                                          <p:spTgt spid="54"/>
                                        </p:tgtEl>
                                        <p:attrNameLst>
                                          <p:attrName>style.visibility</p:attrName>
                                        </p:attrNameLst>
                                      </p:cBhvr>
                                      <p:to>
                                        <p:strVal val="hidden"/>
                                      </p:to>
                                    </p:set>
                                  </p:childTnLst>
                                </p:cTn>
                              </p:par>
                              <p:par>
                                <p:cTn id="156" presetID="10" presetClass="exit" presetSubtype="0" fill="hold" grpId="2" nodeType="withEffect">
                                  <p:stCondLst>
                                    <p:cond delay="0"/>
                                  </p:stCondLst>
                                  <p:childTnLst>
                                    <p:animEffect transition="out" filter="fade">
                                      <p:cBhvr>
                                        <p:cTn id="157" dur="500"/>
                                        <p:tgtEl>
                                          <p:spTgt spid="55"/>
                                        </p:tgtEl>
                                      </p:cBhvr>
                                    </p:animEffect>
                                    <p:set>
                                      <p:cBhvr>
                                        <p:cTn id="158" dur="1" fill="hold">
                                          <p:stCondLst>
                                            <p:cond delay="499"/>
                                          </p:stCondLst>
                                        </p:cTn>
                                        <p:tgtEl>
                                          <p:spTgt spid="55"/>
                                        </p:tgtEl>
                                        <p:attrNameLst>
                                          <p:attrName>style.visibility</p:attrName>
                                        </p:attrNameLst>
                                      </p:cBhvr>
                                      <p:to>
                                        <p:strVal val="hidden"/>
                                      </p:to>
                                    </p:set>
                                  </p:childTnLst>
                                </p:cTn>
                              </p:par>
                              <p:par>
                                <p:cTn id="159" presetID="10" presetClass="exit" presetSubtype="0" fill="hold" grpId="2" nodeType="withEffect">
                                  <p:stCondLst>
                                    <p:cond delay="0"/>
                                  </p:stCondLst>
                                  <p:childTnLst>
                                    <p:animEffect transition="out" filter="fade">
                                      <p:cBhvr>
                                        <p:cTn id="160" dur="500"/>
                                        <p:tgtEl>
                                          <p:spTgt spid="56"/>
                                        </p:tgtEl>
                                      </p:cBhvr>
                                    </p:animEffect>
                                    <p:set>
                                      <p:cBhvr>
                                        <p:cTn id="161" dur="1" fill="hold">
                                          <p:stCondLst>
                                            <p:cond delay="499"/>
                                          </p:stCondLst>
                                        </p:cTn>
                                        <p:tgtEl>
                                          <p:spTgt spid="56"/>
                                        </p:tgtEl>
                                        <p:attrNameLst>
                                          <p:attrName>style.visibility</p:attrName>
                                        </p:attrNameLst>
                                      </p:cBhvr>
                                      <p:to>
                                        <p:strVal val="hidden"/>
                                      </p:to>
                                    </p:set>
                                  </p:childTnLst>
                                </p:cTn>
                              </p:par>
                              <p:par>
                                <p:cTn id="162" presetID="1" presetClass="entr" presetSubtype="0" fill="hold" grpId="0" nodeType="withEffect">
                                  <p:stCondLst>
                                    <p:cond delay="0"/>
                                  </p:stCondLst>
                                  <p:childTnLst>
                                    <p:set>
                                      <p:cBhvr>
                                        <p:cTn id="163"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uiExpand="1" build="allAtOnce" animBg="1"/>
      <p:bldP spid="4" grpId="1" uiExpand="1" build="allAtOnce" animBg="1"/>
      <p:bldP spid="4" grpId="2" build="allAtOnce" animBg="1"/>
      <p:bldP spid="13" grpId="0" build="allAtOnce" animBg="1"/>
      <p:bldP spid="13" grpId="1" uiExpand="1" build="allAtOnce" animBg="1"/>
      <p:bldP spid="13" grpId="2" build="allAtOnce" animBg="1"/>
      <p:bldP spid="14" grpId="0" uiExpand="1" build="allAtOnce" animBg="1"/>
      <p:bldP spid="14" grpId="1" uiExpand="1" build="allAtOnce" animBg="1"/>
      <p:bldP spid="14" grpId="2" build="allAtOnce" animBg="1"/>
      <p:bldP spid="15" grpId="0" animBg="1"/>
      <p:bldP spid="15" grpId="1" animBg="1"/>
      <p:bldP spid="16" grpId="0" animBg="1"/>
      <p:bldP spid="16" grpId="1" animBg="1"/>
      <p:bldP spid="17" grpId="0" animBg="1"/>
      <p:bldP spid="17" grpId="1" animBg="1"/>
      <p:bldP spid="8" grpId="0" animBg="1"/>
      <p:bldP spid="8" grpId="1" animBg="1"/>
      <p:bldP spid="57" grpId="0" animBg="1"/>
      <p:bldP spid="54" grpId="0" animBg="1"/>
      <p:bldP spid="54" grpId="1" animBg="1"/>
      <p:bldP spid="54" grpId="2" animBg="1"/>
      <p:bldP spid="55" grpId="0" animBg="1"/>
      <p:bldP spid="55" grpId="1" animBg="1"/>
      <p:bldP spid="55" grpId="2" animBg="1"/>
      <p:bldP spid="56" grpId="0" animBg="1"/>
      <p:bldP spid="56" grpId="1" animBg="1"/>
      <p:bldP spid="56"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3" y="0"/>
            <a:ext cx="9155163" cy="6858000"/>
          </a:xfrm>
          <a:prstGeom prst="rect">
            <a:avLst/>
          </a:prstGeom>
        </p:spPr>
      </p:pic>
      <p:sp>
        <p:nvSpPr>
          <p:cNvPr id="4" name="مستطيل 3"/>
          <p:cNvSpPr/>
          <p:nvPr/>
        </p:nvSpPr>
        <p:spPr>
          <a:xfrm>
            <a:off x="482586" y="1569860"/>
            <a:ext cx="8178842" cy="3631763"/>
          </a:xfrm>
          <a:prstGeom prst="rect">
            <a:avLst/>
          </a:prstGeom>
          <a:noFill/>
        </p:spPr>
        <p:txBody>
          <a:bodyPr wrap="none" lIns="91440" tIns="45720" rIns="91440" bIns="45720">
            <a:spAutoFit/>
          </a:bodyPr>
          <a:lstStyle/>
          <a:p>
            <a:pPr algn="ctr"/>
            <a:r>
              <a:rPr lang="ar-JO" sz="11500" b="1" cap="none" spc="0" dirty="0" smtClean="0">
                <a:ln w="12700">
                  <a:solidFill>
                    <a:schemeClr val="tx2">
                      <a:satMod val="155000"/>
                    </a:schemeClr>
                  </a:solidFill>
                  <a:prstDash val="solid"/>
                </a:ln>
                <a:solidFill>
                  <a:schemeClr val="bg2">
                    <a:tint val="85000"/>
                    <a:satMod val="155000"/>
                  </a:schemeClr>
                </a:solidFill>
                <a:effectLst>
                  <a:glow rad="228600">
                    <a:schemeClr val="bg1">
                      <a:alpha val="50000"/>
                    </a:schemeClr>
                  </a:glow>
                  <a:outerShdw blurRad="41275" dist="20320" dir="1800000" algn="tl" rotWithShape="0">
                    <a:srgbClr val="000000">
                      <a:alpha val="40000"/>
                    </a:srgbClr>
                  </a:outerShdw>
                </a:effectLst>
                <a:latin typeface="abo2sadam" pitchFamily="2" charset="-78"/>
                <a:cs typeface="abo2sadam" pitchFamily="2" charset="-78"/>
              </a:rPr>
              <a:t>أنواع </a:t>
            </a:r>
          </a:p>
          <a:p>
            <a:pPr algn="ctr"/>
            <a:r>
              <a:rPr lang="ar-JO" sz="11500" b="1" cap="none" spc="0" dirty="0" smtClean="0">
                <a:ln w="12700">
                  <a:solidFill>
                    <a:schemeClr val="tx2">
                      <a:satMod val="155000"/>
                    </a:schemeClr>
                  </a:solidFill>
                  <a:prstDash val="solid"/>
                </a:ln>
                <a:solidFill>
                  <a:schemeClr val="bg2">
                    <a:tint val="85000"/>
                    <a:satMod val="155000"/>
                  </a:schemeClr>
                </a:solidFill>
                <a:effectLst>
                  <a:glow rad="228600">
                    <a:schemeClr val="bg1">
                      <a:alpha val="50000"/>
                    </a:schemeClr>
                  </a:glow>
                  <a:outerShdw blurRad="41275" dist="20320" dir="1800000" algn="tl" rotWithShape="0">
                    <a:srgbClr val="000000">
                      <a:alpha val="40000"/>
                    </a:srgbClr>
                  </a:outerShdw>
                </a:effectLst>
                <a:latin typeface="abo2sadam" pitchFamily="2" charset="-78"/>
                <a:cs typeface="abo2sadam" pitchFamily="2" charset="-78"/>
              </a:rPr>
              <a:t>شبكات الحاسوب</a:t>
            </a:r>
            <a:endParaRPr lang="ar-SA" sz="11500" b="1" cap="none" spc="0" dirty="0">
              <a:ln w="12700">
                <a:solidFill>
                  <a:schemeClr val="tx2">
                    <a:satMod val="155000"/>
                  </a:schemeClr>
                </a:solidFill>
                <a:prstDash val="solid"/>
              </a:ln>
              <a:solidFill>
                <a:schemeClr val="bg2">
                  <a:tint val="85000"/>
                  <a:satMod val="155000"/>
                </a:schemeClr>
              </a:solidFill>
              <a:effectLst>
                <a:glow rad="228600">
                  <a:schemeClr val="bg1">
                    <a:alpha val="50000"/>
                  </a:schemeClr>
                </a:glow>
                <a:outerShdw blurRad="41275" dist="20320" dir="1800000" algn="tl" rotWithShape="0">
                  <a:srgbClr val="000000">
                    <a:alpha val="40000"/>
                  </a:srgbClr>
                </a:outerShdw>
              </a:effectLst>
              <a:latin typeface="abo2sadam" pitchFamily="2" charset="-78"/>
              <a:cs typeface="abo2sadam" pitchFamily="2" charset="-78"/>
            </a:endParaRPr>
          </a:p>
        </p:txBody>
      </p:sp>
    </p:spTree>
    <p:extLst>
      <p:ext uri="{BB962C8B-B14F-4D97-AF65-F5344CB8AC3E}">
        <p14:creationId xmlns:p14="http://schemas.microsoft.com/office/powerpoint/2010/main" val="2214520595"/>
      </p:ext>
    </p:extLst>
  </p:cSld>
  <p:clrMapOvr>
    <a:masterClrMapping/>
  </p:clrMapOvr>
  <mc:AlternateContent xmlns:mc="http://schemas.openxmlformats.org/markup-compatibility/2006" xmlns:p14="http://schemas.microsoft.com/office/powerpoint/2010/main">
    <mc:Choice Requires="p14">
      <p:transition spd="slow" p14:dur="4400" advClick="0">
        <p14:honeycomb/>
      </p:transition>
    </mc:Choice>
    <mc:Fallback xmlns="">
      <p:transition spd="slow"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19610" y="273422"/>
            <a:ext cx="536076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أنواع شبكات الحاسوب</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13" name="مستطيل 12"/>
          <p:cNvSpPr/>
          <p:nvPr/>
        </p:nvSpPr>
        <p:spPr>
          <a:xfrm>
            <a:off x="1448991" y="1579439"/>
            <a:ext cx="6256842"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400" b="1" dirty="0" smtClean="0">
                <a:ln w="11430"/>
                <a:solidFill>
                  <a:srgbClr val="FF0000"/>
                </a:solidFill>
                <a:effectLst>
                  <a:outerShdw blurRad="50800" dist="39000" dir="5460000" algn="tl">
                    <a:srgbClr val="000000">
                      <a:alpha val="38000"/>
                    </a:srgbClr>
                  </a:outerShdw>
                </a:effectLst>
                <a:latin typeface="abo2sadam" pitchFamily="2" charset="-78"/>
                <a:cs typeface="abo2sadam" pitchFamily="2" charset="-78"/>
              </a:rPr>
              <a:t>أولاً : حسب المساحة الجغرافية</a:t>
            </a:r>
            <a:endParaRPr lang="ar-SA" sz="4400" b="1" dirty="0">
              <a:ln w="11430"/>
              <a:solidFill>
                <a:srgbClr val="FF0000"/>
              </a:solidFill>
              <a:effectLst>
                <a:outerShdw blurRad="50800" dist="39000" dir="5460000" algn="tl">
                  <a:srgbClr val="000000">
                    <a:alpha val="38000"/>
                  </a:srgbClr>
                </a:outerShdw>
              </a:effectLst>
              <a:latin typeface="abo2sadam" pitchFamily="2" charset="-78"/>
              <a:cs typeface="abo2sadam" pitchFamily="2" charset="-78"/>
            </a:endParaRPr>
          </a:p>
        </p:txBody>
      </p:sp>
      <p:cxnSp>
        <p:nvCxnSpPr>
          <p:cNvPr id="5" name="رابط كسهم مستقيم 4"/>
          <p:cNvCxnSpPr/>
          <p:nvPr/>
        </p:nvCxnSpPr>
        <p:spPr>
          <a:xfrm>
            <a:off x="4576498" y="2348880"/>
            <a:ext cx="1507670" cy="138034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flipH="1">
            <a:off x="3068828" y="2348880"/>
            <a:ext cx="1507670" cy="138034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مستطيل 5"/>
          <p:cNvSpPr/>
          <p:nvPr/>
        </p:nvSpPr>
        <p:spPr>
          <a:xfrm>
            <a:off x="4860031" y="3735647"/>
            <a:ext cx="2916184" cy="1323439"/>
          </a:xfrm>
          <a:prstGeom prst="rect">
            <a:avLst/>
          </a:prstGeom>
          <a:noFill/>
        </p:spPr>
        <p:txBody>
          <a:bodyPr wrap="none" lIns="91440" tIns="45720" rIns="91440" bIns="45720">
            <a:spAutoFit/>
          </a:bodyPr>
          <a:lstStyle/>
          <a:p>
            <a:pPr algn="ctr"/>
            <a:r>
              <a:rPr lang="ar-JO" sz="40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الشبكة المحلية </a:t>
            </a:r>
          </a:p>
          <a:p>
            <a:pPr algn="ctr"/>
            <a:r>
              <a:rPr lang="en-US" sz="40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LAN</a:t>
            </a:r>
            <a:endParaRPr lang="ar-SA" sz="4000" b="1"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15" name="مستطيل 14"/>
          <p:cNvSpPr/>
          <p:nvPr/>
        </p:nvSpPr>
        <p:spPr>
          <a:xfrm>
            <a:off x="1640806" y="3735647"/>
            <a:ext cx="2901756" cy="1323439"/>
          </a:xfrm>
          <a:prstGeom prst="rect">
            <a:avLst/>
          </a:prstGeom>
          <a:noFill/>
        </p:spPr>
        <p:txBody>
          <a:bodyPr wrap="none" lIns="91440" tIns="45720" rIns="91440" bIns="45720">
            <a:spAutoFit/>
          </a:bodyPr>
          <a:lstStyle/>
          <a:p>
            <a:pPr algn="ctr"/>
            <a:r>
              <a:rPr lang="ar-JO" sz="40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الشبكة الواسعة</a:t>
            </a:r>
          </a:p>
          <a:p>
            <a:pPr algn="ctr"/>
            <a:r>
              <a:rPr lang="en-US" sz="40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WAN</a:t>
            </a:r>
            <a:endParaRPr lang="ar-SA" sz="4000" b="1"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2777" y="5006280"/>
            <a:ext cx="3991471" cy="1951112"/>
          </a:xfrm>
          <a:prstGeom prst="rect">
            <a:avLst/>
          </a:prstGeom>
        </p:spPr>
      </p:pic>
    </p:spTree>
    <p:extLst>
      <p:ext uri="{BB962C8B-B14F-4D97-AF65-F5344CB8AC3E}">
        <p14:creationId xmlns:p14="http://schemas.microsoft.com/office/powerpoint/2010/main" val="212696874"/>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95736" y="188640"/>
            <a:ext cx="510426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الشبكة المحلية (</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LAN</a:t>
            </a:r>
            <a:endPar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rPr>
              <a:t>Local Area Network</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10" name="مربع نص 9"/>
          <p:cNvSpPr txBox="1"/>
          <p:nvPr/>
        </p:nvSpPr>
        <p:spPr>
          <a:xfrm>
            <a:off x="323529" y="1700808"/>
            <a:ext cx="8712967" cy="4832092"/>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تعريفها</a:t>
            </a:r>
            <a:r>
              <a:rPr lang="ar-JO" sz="2800" b="1" u="sng" dirty="0" smtClean="0">
                <a:solidFill>
                  <a:srgbClr val="FF0000"/>
                </a:solidFill>
                <a:latin typeface="abo2sadam" pitchFamily="2" charset="-78"/>
                <a:cs typeface="abo2sadam" pitchFamily="2" charset="-78"/>
              </a:rPr>
              <a:t> : </a:t>
            </a:r>
            <a:r>
              <a:rPr lang="ar-JO" sz="2800" dirty="0" smtClean="0">
                <a:latin typeface="abo2sadam" pitchFamily="2" charset="-78"/>
                <a:cs typeface="abo2sadam" pitchFamily="2" charset="-78"/>
              </a:rPr>
              <a:t>هي مجموعة من الحواسيب الموصولة مع بعضها البعض </a:t>
            </a:r>
            <a:r>
              <a:rPr lang="ar-JO" sz="2800" u="sng" dirty="0" smtClean="0">
                <a:latin typeface="abo2sadam" pitchFamily="2" charset="-78"/>
                <a:cs typeface="abo2sadam" pitchFamily="2" charset="-78"/>
              </a:rPr>
              <a:t>ضمن مساحة جغرافية محدودة </a:t>
            </a:r>
            <a:r>
              <a:rPr lang="ar-JO" sz="2800" dirty="0" smtClean="0">
                <a:latin typeface="abo2sadam" pitchFamily="2" charset="-78"/>
                <a:cs typeface="abo2sadam" pitchFamily="2" charset="-78"/>
              </a:rPr>
              <a:t>(بناية واحدة أو عدة بنايات متقاربة أو طابق في برج)مما يتيح لهذه الأجهزة التشارك في موارد الشبكة .</a:t>
            </a:r>
          </a:p>
          <a:p>
            <a:pPr marL="341313" indent="-341313"/>
            <a:endParaRPr lang="ar-JO" sz="1600" dirty="0">
              <a:solidFill>
                <a:srgbClr val="FF0000"/>
              </a:solidFill>
              <a:latin typeface="abo2sadam" pitchFamily="2" charset="-78"/>
              <a:cs typeface="abo2sadam" pitchFamily="2" charset="-78"/>
            </a:endParaRPr>
          </a:p>
          <a:p>
            <a:pPr marL="341313" indent="-341313">
              <a:tabLst>
                <a:tab pos="5146675" algn="l"/>
              </a:tabLst>
            </a:pPr>
            <a:r>
              <a:rPr lang="ar-JO" sz="2800" dirty="0" smtClean="0">
                <a:solidFill>
                  <a:srgbClr val="FF0000"/>
                </a:solidFill>
                <a:latin typeface="abo2sadam" pitchFamily="2" charset="-78"/>
                <a:cs typeface="abo2sadam" pitchFamily="2" charset="-78"/>
              </a:rPr>
              <a:t>مميزاتها : </a:t>
            </a:r>
            <a:r>
              <a:rPr lang="ar-JO" sz="2800" dirty="0" smtClean="0">
                <a:latin typeface="abo2sadam" pitchFamily="2" charset="-78"/>
                <a:cs typeface="abo2sadam" pitchFamily="2" charset="-78"/>
              </a:rPr>
              <a:t>تمتاز بأنها تنقل البيانات </a:t>
            </a:r>
          </a:p>
          <a:p>
            <a:pPr marL="341313" indent="-341313">
              <a:tabLst>
                <a:tab pos="5146675" algn="l"/>
              </a:tabLst>
            </a:pPr>
            <a:r>
              <a:rPr lang="ar-JO" sz="2800" dirty="0" smtClean="0">
                <a:latin typeface="abo2sadam" pitchFamily="2" charset="-78"/>
                <a:cs typeface="abo2sadam" pitchFamily="2" charset="-78"/>
              </a:rPr>
              <a:t>بسرعة عالية ولكن لمساحات محدودة.</a:t>
            </a:r>
          </a:p>
          <a:p>
            <a:pPr marL="341313" indent="-341313"/>
            <a:endParaRPr lang="ar-JO" sz="1200" dirty="0">
              <a:solidFill>
                <a:srgbClr val="FF0000"/>
              </a:solidFill>
              <a:latin typeface="abo2sadam" pitchFamily="2" charset="-78"/>
              <a:cs typeface="abo2sadam" pitchFamily="2" charset="-78"/>
            </a:endParaRPr>
          </a:p>
          <a:p>
            <a:pPr marL="341313" indent="-341313"/>
            <a:r>
              <a:rPr lang="ar-JO" sz="2800" dirty="0" smtClean="0">
                <a:solidFill>
                  <a:srgbClr val="FF0000"/>
                </a:solidFill>
                <a:latin typeface="abo2sadam" pitchFamily="2" charset="-78"/>
                <a:cs typeface="abo2sadam" pitchFamily="2" charset="-78"/>
              </a:rPr>
              <a:t>الخدمات التي تقدمها : </a:t>
            </a:r>
            <a:r>
              <a:rPr lang="ar-JO" sz="2800" dirty="0" smtClean="0">
                <a:latin typeface="abo2sadam" pitchFamily="2" charset="-78"/>
                <a:cs typeface="abo2sadam" pitchFamily="2" charset="-78"/>
              </a:rPr>
              <a:t> يستطيع مستخدمو</a:t>
            </a:r>
          </a:p>
          <a:p>
            <a:pPr marL="341313" indent="-341313"/>
            <a:r>
              <a:rPr lang="ar-JO" sz="2800" dirty="0" smtClean="0">
                <a:latin typeface="abo2sadam" pitchFamily="2" charset="-78"/>
                <a:cs typeface="abo2sadam" pitchFamily="2" charset="-78"/>
              </a:rPr>
              <a:t>هذه الشبكة تبادل الملفات والاتصال فيما</a:t>
            </a:r>
          </a:p>
          <a:p>
            <a:pPr marL="341313" indent="-341313"/>
            <a:r>
              <a:rPr lang="ar-JO" sz="2800" dirty="0" smtClean="0">
                <a:latin typeface="abo2sadam" pitchFamily="2" charset="-78"/>
                <a:cs typeface="abo2sadam" pitchFamily="2" charset="-78"/>
              </a:rPr>
              <a:t>بينهــــــــــم عــــــــبر البــــــــريد الالكتروني </a:t>
            </a:r>
            <a:r>
              <a:rPr lang="en-US" sz="2800" dirty="0" smtClean="0">
                <a:latin typeface="+mj-lt"/>
                <a:cs typeface="abo2sadam" pitchFamily="2" charset="-78"/>
              </a:rPr>
              <a:t>Email</a:t>
            </a:r>
            <a:r>
              <a:rPr lang="ar-JO" sz="2800" dirty="0" smtClean="0">
                <a:latin typeface="+mj-lt"/>
                <a:cs typeface="abo2sadam" pitchFamily="2" charset="-78"/>
              </a:rPr>
              <a:t> </a:t>
            </a:r>
          </a:p>
          <a:p>
            <a:pPr marL="341313" indent="-341313"/>
            <a:r>
              <a:rPr lang="ar-JO" sz="2800" dirty="0" smtClean="0">
                <a:latin typeface="abo2sadam" pitchFamily="2" charset="-78"/>
                <a:cs typeface="abo2sadam" pitchFamily="2" charset="-78"/>
              </a:rPr>
              <a:t>والمحادثة </a:t>
            </a:r>
            <a:r>
              <a:rPr lang="en-US" sz="2800" dirty="0" smtClean="0">
                <a:latin typeface="+mj-lt"/>
                <a:cs typeface="abo2sadam" pitchFamily="2" charset="-78"/>
              </a:rPr>
              <a:t>Chat</a:t>
            </a:r>
            <a:r>
              <a:rPr lang="ar-JO" sz="2800" dirty="0" smtClean="0">
                <a:latin typeface="+mj-lt"/>
                <a:cs typeface="abo2sadam" pitchFamily="2" charset="-78"/>
              </a:rPr>
              <a:t>.</a:t>
            </a:r>
            <a:endParaRPr lang="ar-JO" sz="2800" dirty="0" smtClean="0">
              <a:solidFill>
                <a:srgbClr val="FF0000"/>
              </a:solidFill>
              <a:latin typeface="+mj-lt"/>
              <a:cs typeface="abo2sadam" pitchFamily="2" charset="-78"/>
            </a:endParaRPr>
          </a:p>
          <a:p>
            <a:pPr marL="341313" indent="-341313"/>
            <a:endParaRPr lang="en-US" sz="2800" dirty="0">
              <a:solidFill>
                <a:srgbClr val="FF0000"/>
              </a:solidFill>
              <a:latin typeface="abo2sadam" pitchFamily="2" charset="-78"/>
              <a:cs typeface="abo2sadam" pitchFamily="2" charset="-78"/>
            </a:endParaRP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212976"/>
            <a:ext cx="3960440" cy="3816424"/>
          </a:xfrm>
          <a:prstGeom prst="rect">
            <a:avLst/>
          </a:prstGeom>
        </p:spPr>
      </p:pic>
    </p:spTree>
    <p:extLst>
      <p:ext uri="{BB962C8B-B14F-4D97-AF65-F5344CB8AC3E}">
        <p14:creationId xmlns:p14="http://schemas.microsoft.com/office/powerpoint/2010/main" val="1984257372"/>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10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10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5" end="5"/>
                                            </p:txEl>
                                          </p:spTgt>
                                        </p:tgtEl>
                                        <p:attrNameLst>
                                          <p:attrName>style.visibility</p:attrName>
                                        </p:attrNameLst>
                                      </p:cBhvr>
                                      <p:to>
                                        <p:strVal val="visible"/>
                                      </p:to>
                                    </p:set>
                                    <p:animEffect transition="in" filter="fade">
                                      <p:cBhvr>
                                        <p:cTn id="22" dur="1000"/>
                                        <p:tgtEl>
                                          <p:spTgt spid="10">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animEffect transition="in" filter="fade">
                                      <p:cBhvr>
                                        <p:cTn id="25" dur="1000"/>
                                        <p:tgtEl>
                                          <p:spTgt spid="10">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xEl>
                                              <p:pRg st="7" end="7"/>
                                            </p:txEl>
                                          </p:spTgt>
                                        </p:tgtEl>
                                        <p:attrNameLst>
                                          <p:attrName>style.visibility</p:attrName>
                                        </p:attrNameLst>
                                      </p:cBhvr>
                                      <p:to>
                                        <p:strVal val="visible"/>
                                      </p:to>
                                    </p:set>
                                    <p:animEffect transition="in" filter="fade">
                                      <p:cBhvr>
                                        <p:cTn id="28" dur="1000"/>
                                        <p:tgtEl>
                                          <p:spTgt spid="10">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xEl>
                                              <p:pRg st="8" end="8"/>
                                            </p:txEl>
                                          </p:spTgt>
                                        </p:tgtEl>
                                        <p:attrNameLst>
                                          <p:attrName>style.visibility</p:attrName>
                                        </p:attrNameLst>
                                      </p:cBhvr>
                                      <p:to>
                                        <p:strVal val="visible"/>
                                      </p:to>
                                    </p:set>
                                    <p:animEffect transition="in" filter="fade">
                                      <p:cBhvr>
                                        <p:cTn id="31" dur="10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95736" y="188640"/>
            <a:ext cx="510426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الشبكة الواسعة (</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a:t>
            </a:r>
            <a:r>
              <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W</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AN</a:t>
            </a:r>
            <a:endPar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endParaRP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rPr>
              <a:t>Wide Area Network</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10" name="مربع نص 9"/>
          <p:cNvSpPr txBox="1"/>
          <p:nvPr/>
        </p:nvSpPr>
        <p:spPr>
          <a:xfrm>
            <a:off x="251520" y="1700808"/>
            <a:ext cx="8712967" cy="4401205"/>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تعريفها</a:t>
            </a:r>
            <a:r>
              <a:rPr lang="ar-JO" sz="2800" b="1" u="sng" dirty="0" smtClean="0">
                <a:solidFill>
                  <a:srgbClr val="FF0000"/>
                </a:solidFill>
                <a:latin typeface="abo2sadam" pitchFamily="2" charset="-78"/>
                <a:cs typeface="abo2sadam" pitchFamily="2" charset="-78"/>
              </a:rPr>
              <a:t> : </a:t>
            </a:r>
            <a:r>
              <a:rPr lang="ar-JO" sz="2800" dirty="0" smtClean="0">
                <a:latin typeface="abo2sadam" pitchFamily="2" charset="-78"/>
                <a:cs typeface="abo2sadam" pitchFamily="2" charset="-78"/>
              </a:rPr>
              <a:t>تتكون من شبكات محلية متباعدة جغرافياً يرتبط بعضها ببعض بواسطة خطوط الاتصال ، من خلال شركات الاتصالات الكبرى السلكية واللاسلكية (مثل : خطوط الهاتف والأقمار الصناعية)</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يمكن لهذا النوع ان يغطي مساحات جغرافية كبيرة جداً تشمل عدة دول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أو قارات.</a:t>
            </a:r>
          </a:p>
          <a:p>
            <a:pPr marL="341313" indent="-341313"/>
            <a:endParaRPr lang="ar-JO" sz="1600" dirty="0">
              <a:solidFill>
                <a:srgbClr val="FF0000"/>
              </a:solidFill>
              <a:latin typeface="abo2sadam" pitchFamily="2" charset="-78"/>
              <a:cs typeface="abo2sadam" pitchFamily="2" charset="-78"/>
            </a:endParaRPr>
          </a:p>
          <a:p>
            <a:pPr marL="341313" indent="-341313">
              <a:tabLst>
                <a:tab pos="5146675" algn="l"/>
              </a:tabLst>
            </a:pPr>
            <a:r>
              <a:rPr lang="ar-JO" sz="2800" dirty="0" smtClean="0">
                <a:solidFill>
                  <a:srgbClr val="FF0000"/>
                </a:solidFill>
                <a:latin typeface="abo2sadam" pitchFamily="2" charset="-78"/>
                <a:cs typeface="abo2sadam" pitchFamily="2" charset="-78"/>
              </a:rPr>
              <a:t>أمثلة عليها: </a:t>
            </a:r>
          </a:p>
          <a:p>
            <a:pPr marL="341313" indent="-341313">
              <a:tabLst>
                <a:tab pos="5146675" algn="l"/>
              </a:tabLst>
            </a:pPr>
            <a:r>
              <a:rPr lang="ar-JO" sz="2800" dirty="0" smtClean="0">
                <a:latin typeface="abo2sadam" pitchFamily="2" charset="-78"/>
                <a:cs typeface="abo2sadam" pitchFamily="2" charset="-78"/>
              </a:rPr>
              <a:t>-شبكة الصراف الآلي </a:t>
            </a:r>
            <a:r>
              <a:rPr lang="en-US" sz="2800" dirty="0" smtClean="0">
                <a:latin typeface="abo2sadam" pitchFamily="2" charset="-78"/>
                <a:cs typeface="abo2sadam" pitchFamily="2" charset="-78"/>
              </a:rPr>
              <a:t>ATM</a:t>
            </a:r>
            <a:endParaRPr lang="ar-JO" sz="2800" dirty="0" smtClean="0">
              <a:latin typeface="abo2sadam" pitchFamily="2" charset="-78"/>
              <a:cs typeface="abo2sadam" pitchFamily="2" charset="-78"/>
            </a:endParaRPr>
          </a:p>
          <a:p>
            <a:pPr marL="341313" indent="-341313">
              <a:tabLst>
                <a:tab pos="5146675" algn="l"/>
              </a:tabLst>
            </a:pPr>
            <a:r>
              <a:rPr lang="ar-JO" sz="2800" dirty="0" smtClean="0">
                <a:latin typeface="abo2sadam" pitchFamily="2" charset="-78"/>
                <a:cs typeface="abo2sadam" pitchFamily="2" charset="-78"/>
              </a:rPr>
              <a:t>- شبكة الانترنت</a:t>
            </a:r>
          </a:p>
          <a:p>
            <a:pPr marL="341313" indent="-341313"/>
            <a:endParaRPr lang="ar-JO" sz="1200" dirty="0">
              <a:solidFill>
                <a:srgbClr val="FF0000"/>
              </a:solidFill>
              <a:latin typeface="abo2sadam" pitchFamily="2" charset="-78"/>
              <a:cs typeface="abo2sadam" pitchFamily="2" charset="-78"/>
            </a:endParaRPr>
          </a:p>
          <a:p>
            <a:pPr marL="341313" indent="-341313"/>
            <a:endParaRPr lang="en-US" sz="2800" dirty="0">
              <a:solidFill>
                <a:srgbClr val="FF0000"/>
              </a:solidFill>
              <a:latin typeface="abo2sadam" pitchFamily="2" charset="-78"/>
              <a:cs typeface="abo2sadam" pitchFamily="2" charset="-78"/>
            </a:endParaRPr>
          </a:p>
        </p:txBody>
      </p:sp>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47" y="3559397"/>
            <a:ext cx="4921617" cy="3109963"/>
          </a:xfrm>
          <a:prstGeom prst="rect">
            <a:avLst/>
          </a:prstGeom>
        </p:spPr>
      </p:pic>
    </p:spTree>
    <p:extLst>
      <p:ext uri="{BB962C8B-B14F-4D97-AF65-F5344CB8AC3E}">
        <p14:creationId xmlns:p14="http://schemas.microsoft.com/office/powerpoint/2010/main" val="43396332"/>
      </p:ext>
    </p:extLst>
  </p:cSld>
  <p:clrMapOvr>
    <a:masterClrMapping/>
  </p:clrMapOvr>
  <mc:AlternateContent xmlns:mc="http://schemas.openxmlformats.org/markup-compatibility/2006" xmlns:p14="http://schemas.microsoft.com/office/powerpoint/2010/main">
    <mc:Choice Requires="p14">
      <p:transition spd="slow" p14:dur="1600" advClick="0">
        <p14:gallery dir="r"/>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xEl>
                                              <p:pRg st="4" end="4"/>
                                            </p:txEl>
                                          </p:spTgt>
                                        </p:tgtEl>
                                        <p:attrNameLst>
                                          <p:attrName>style.visibility</p:attrName>
                                        </p:attrNameLst>
                                      </p:cBhvr>
                                      <p:to>
                                        <p:strVal val="visible"/>
                                      </p:to>
                                    </p:set>
                                    <p:animEffect transition="in" filter="fade">
                                      <p:cBhvr>
                                        <p:cTn id="24" dur="1000"/>
                                        <p:tgtEl>
                                          <p:spTgt spid="10">
                                            <p:txEl>
                                              <p:pRg st="4" end="4"/>
                                            </p:txEl>
                                          </p:spTgt>
                                        </p:tgtEl>
                                      </p:cBhvr>
                                    </p:animEffect>
                                    <p:anim calcmode="lin" valueType="num">
                                      <p:cBhvr>
                                        <p:cTn id="25"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
                                            <p:txEl>
                                              <p:pRg st="6" end="6"/>
                                            </p:txEl>
                                          </p:spTgt>
                                        </p:tgtEl>
                                        <p:attrNameLst>
                                          <p:attrName>style.visibility</p:attrName>
                                        </p:attrNameLst>
                                      </p:cBhvr>
                                      <p:to>
                                        <p:strVal val="visible"/>
                                      </p:to>
                                    </p:set>
                                    <p:animEffect transition="in" filter="fade">
                                      <p:cBhvr>
                                        <p:cTn id="29" dur="1000"/>
                                        <p:tgtEl>
                                          <p:spTgt spid="10">
                                            <p:txEl>
                                              <p:pRg st="6" end="6"/>
                                            </p:txEl>
                                          </p:spTgt>
                                        </p:tgtEl>
                                      </p:cBhvr>
                                    </p:animEffect>
                                    <p:anim calcmode="lin" valueType="num">
                                      <p:cBhvr>
                                        <p:cTn id="3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10">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fade">
                                      <p:cBhvr>
                                        <p:cTn id="34" dur="1000"/>
                                        <p:tgtEl>
                                          <p:spTgt spid="10">
                                            <p:txEl>
                                              <p:pRg st="5" end="5"/>
                                            </p:txEl>
                                          </p:spTgt>
                                        </p:tgtEl>
                                      </p:cBhvr>
                                    </p:animEffect>
                                    <p:anim calcmode="lin" valueType="num">
                                      <p:cBhvr>
                                        <p:cTn id="35"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819610" y="273422"/>
            <a:ext cx="536076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JO"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rPr>
              <a:t>أنواع شبكات الحاسوب</a:t>
            </a:r>
            <a:endParaRPr lang="ar-SA"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bo2sadam" pitchFamily="2" charset="-78"/>
              <a:cs typeface="abo2sadam" pitchFamily="2" charset="-78"/>
            </a:endParaRPr>
          </a:p>
        </p:txBody>
      </p:sp>
      <p:sp>
        <p:nvSpPr>
          <p:cNvPr id="13" name="مستطيل 12"/>
          <p:cNvSpPr/>
          <p:nvPr/>
        </p:nvSpPr>
        <p:spPr>
          <a:xfrm>
            <a:off x="1278926" y="1700808"/>
            <a:ext cx="6583855"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400" b="1" dirty="0" smtClean="0">
                <a:ln w="11430"/>
                <a:solidFill>
                  <a:srgbClr val="FF0000"/>
                </a:solidFill>
                <a:effectLst>
                  <a:outerShdw blurRad="50800" dist="39000" dir="5460000" algn="tl">
                    <a:srgbClr val="000000">
                      <a:alpha val="38000"/>
                    </a:srgbClr>
                  </a:outerShdw>
                </a:effectLst>
                <a:latin typeface="abo2sadam" pitchFamily="2" charset="-78"/>
                <a:cs typeface="abo2sadam" pitchFamily="2" charset="-78"/>
              </a:rPr>
              <a:t>ثانياً : حسب العلاقة بين الأجهزة</a:t>
            </a:r>
            <a:endParaRPr lang="ar-SA" sz="4400" b="1" dirty="0">
              <a:ln w="11430"/>
              <a:solidFill>
                <a:srgbClr val="FF0000"/>
              </a:solidFill>
              <a:effectLst>
                <a:outerShdw blurRad="50800" dist="39000" dir="5460000" algn="tl">
                  <a:srgbClr val="000000">
                    <a:alpha val="38000"/>
                  </a:srgbClr>
                </a:outerShdw>
              </a:effectLst>
              <a:latin typeface="abo2sadam" pitchFamily="2" charset="-78"/>
              <a:cs typeface="abo2sadam" pitchFamily="2" charset="-78"/>
            </a:endParaRPr>
          </a:p>
        </p:txBody>
      </p:sp>
      <p:cxnSp>
        <p:nvCxnSpPr>
          <p:cNvPr id="5" name="رابط كسهم مستقيم 4"/>
          <p:cNvCxnSpPr/>
          <p:nvPr/>
        </p:nvCxnSpPr>
        <p:spPr>
          <a:xfrm>
            <a:off x="4576498" y="2348880"/>
            <a:ext cx="1507670" cy="138034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رابط كسهم مستقيم 13"/>
          <p:cNvCxnSpPr/>
          <p:nvPr/>
        </p:nvCxnSpPr>
        <p:spPr>
          <a:xfrm flipH="1">
            <a:off x="3068828" y="2348880"/>
            <a:ext cx="1507670" cy="138034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مستطيل 5"/>
          <p:cNvSpPr/>
          <p:nvPr/>
        </p:nvSpPr>
        <p:spPr>
          <a:xfrm>
            <a:off x="4655218" y="3852337"/>
            <a:ext cx="3445174" cy="584775"/>
          </a:xfrm>
          <a:prstGeom prst="rect">
            <a:avLst/>
          </a:prstGeom>
          <a:noFill/>
        </p:spPr>
        <p:txBody>
          <a:bodyPr wrap="none" lIns="91440" tIns="45720" rIns="91440" bIns="45720">
            <a:spAutoFit/>
          </a:bodyPr>
          <a:lstStyle/>
          <a:p>
            <a:pPr algn="ctr"/>
            <a:r>
              <a:rPr lang="ar-JO" sz="32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شبكة الخادم / المستفي</a:t>
            </a:r>
            <a:r>
              <a:rPr lang="ar-JO" sz="3200" b="1"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د</a:t>
            </a:r>
            <a:endParaRPr lang="ar-SA" sz="3200" b="1"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15" name="مستطيل 14"/>
          <p:cNvSpPr/>
          <p:nvPr/>
        </p:nvSpPr>
        <p:spPr>
          <a:xfrm>
            <a:off x="1619672" y="3852337"/>
            <a:ext cx="2486579" cy="584775"/>
          </a:xfrm>
          <a:prstGeom prst="rect">
            <a:avLst/>
          </a:prstGeom>
          <a:noFill/>
        </p:spPr>
        <p:txBody>
          <a:bodyPr wrap="none" lIns="91440" tIns="45720" rIns="91440" bIns="45720">
            <a:spAutoFit/>
          </a:bodyPr>
          <a:lstStyle/>
          <a:p>
            <a:pPr algn="ctr"/>
            <a:r>
              <a:rPr lang="ar-JO" sz="3200" b="1" dirty="0" smtClean="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الشبكة التناظرية</a:t>
            </a:r>
            <a:endParaRPr lang="ar-SA" sz="3200" b="1" dirty="0">
              <a:ln w="12700">
                <a:solidFill>
                  <a:srgbClr val="FF0000"/>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436" y="4487893"/>
            <a:ext cx="2005680" cy="1853625"/>
          </a:xfrm>
          <a:prstGeom prst="rect">
            <a:avLst/>
          </a:prstGeom>
        </p:spPr>
      </p:pic>
      <p:pic>
        <p:nvPicPr>
          <p:cNvPr id="9" name="صورة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455" y="4797152"/>
            <a:ext cx="2223012" cy="1725759"/>
          </a:xfrm>
          <a:prstGeom prst="rect">
            <a:avLst/>
          </a:prstGeom>
        </p:spPr>
      </p:pic>
    </p:spTree>
    <p:extLst>
      <p:ext uri="{BB962C8B-B14F-4D97-AF65-F5344CB8AC3E}">
        <p14:creationId xmlns:p14="http://schemas.microsoft.com/office/powerpoint/2010/main" val="4000135405"/>
      </p:ext>
    </p:extLst>
  </p:cSld>
  <p:clrMapOvr>
    <a:masterClrMapping/>
  </p:clrMapOvr>
  <mc:AlternateContent xmlns:mc="http://schemas.openxmlformats.org/markup-compatibility/2006" xmlns:p14="http://schemas.microsoft.com/office/powerpoint/2010/main">
    <mc:Choice Requires="p14">
      <p:transition spd="slow" p14:dur="1600" advClick="0">
        <p14:prism dir="r"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22" presetClass="entr" presetSubtype="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95735" y="188640"/>
            <a:ext cx="5370187"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شبكة الخادم/المستفيد</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Server/Client Network</a:t>
            </a: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 </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10" name="مربع نص 9"/>
          <p:cNvSpPr txBox="1"/>
          <p:nvPr/>
        </p:nvSpPr>
        <p:spPr>
          <a:xfrm>
            <a:off x="0" y="1700808"/>
            <a:ext cx="8964487" cy="6232475"/>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تعريفها</a:t>
            </a:r>
            <a:r>
              <a:rPr lang="ar-JO" sz="2800" b="1" u="sng" dirty="0" smtClean="0">
                <a:solidFill>
                  <a:srgbClr val="FF0000"/>
                </a:solidFill>
                <a:latin typeface="abo2sadam" pitchFamily="2" charset="-78"/>
                <a:cs typeface="abo2sadam" pitchFamily="2" charset="-78"/>
              </a:rPr>
              <a:t> : </a:t>
            </a:r>
            <a:r>
              <a:rPr lang="ar-JO" sz="2800" dirty="0" smtClean="0">
                <a:latin typeface="abo2sadam" pitchFamily="2" charset="-78"/>
                <a:cs typeface="abo2sadam" pitchFamily="2" charset="-78"/>
              </a:rPr>
              <a:t>تتكون من مجموعة من أجهزة الحاسوب يطلق على أحدها اسم خادم الشبكة </a:t>
            </a:r>
            <a:r>
              <a:rPr lang="en-US" sz="2800" dirty="0" smtClean="0">
                <a:latin typeface="abo2sadam" pitchFamily="2" charset="-78"/>
                <a:cs typeface="abo2sadam" pitchFamily="2" charset="-78"/>
              </a:rPr>
              <a:t>Server</a:t>
            </a:r>
            <a:r>
              <a:rPr lang="ar-JO" sz="2800" dirty="0" smtClean="0">
                <a:latin typeface="abo2sadam" pitchFamily="2" charset="-78"/>
                <a:cs typeface="abo2sadam" pitchFamily="2" charset="-78"/>
              </a:rPr>
              <a:t> وباقي الأجهزة محطات عمل أو مستفيدون.</a:t>
            </a:r>
          </a:p>
          <a:p>
            <a:pPr marL="341313" indent="-341313"/>
            <a:endParaRPr lang="ar-JO" sz="1600" dirty="0">
              <a:solidFill>
                <a:srgbClr val="FF0000"/>
              </a:solidFill>
              <a:latin typeface="abo2sadam" pitchFamily="2" charset="-78"/>
              <a:cs typeface="abo2sadam" pitchFamily="2" charset="-78"/>
            </a:endParaRPr>
          </a:p>
          <a:p>
            <a:pPr marL="341313" indent="-341313">
              <a:tabLst>
                <a:tab pos="5146675" algn="l"/>
              </a:tabLst>
            </a:pPr>
            <a:r>
              <a:rPr lang="ar-JO" sz="2800" dirty="0" smtClean="0">
                <a:solidFill>
                  <a:schemeClr val="tx2">
                    <a:lumMod val="60000"/>
                    <a:lumOff val="40000"/>
                  </a:schemeClr>
                </a:solidFill>
                <a:latin typeface="abo2sadam" pitchFamily="2" charset="-78"/>
                <a:cs typeface="abo2sadam" pitchFamily="2" charset="-78"/>
              </a:rPr>
              <a:t>وظيفة الخادم : </a:t>
            </a:r>
          </a:p>
          <a:p>
            <a:pPr marL="457200" indent="-457200">
              <a:buFontTx/>
              <a:buChar char="-"/>
              <a:tabLst>
                <a:tab pos="5146675" algn="l"/>
              </a:tabLst>
            </a:pPr>
            <a:r>
              <a:rPr lang="ar-JO" sz="2800" dirty="0" smtClean="0">
                <a:latin typeface="abo2sadam" pitchFamily="2" charset="-78"/>
                <a:cs typeface="abo2sadam" pitchFamily="2" charset="-78"/>
              </a:rPr>
              <a:t>إدارة عمل الشبكة وتنظيمها.</a:t>
            </a:r>
          </a:p>
          <a:p>
            <a:pPr marL="457200" indent="-457200">
              <a:buFontTx/>
              <a:buChar char="-"/>
              <a:tabLst>
                <a:tab pos="5146675" algn="l"/>
              </a:tabLst>
            </a:pPr>
            <a:endParaRPr lang="ar-JO" sz="1400" dirty="0">
              <a:latin typeface="abo2sadam" pitchFamily="2" charset="-78"/>
              <a:cs typeface="abo2sadam" pitchFamily="2" charset="-78"/>
            </a:endParaRPr>
          </a:p>
          <a:p>
            <a:pPr>
              <a:tabLst>
                <a:tab pos="5146675" algn="l"/>
              </a:tabLst>
            </a:pPr>
            <a:r>
              <a:rPr lang="ar-JO" sz="2800" dirty="0" smtClean="0">
                <a:latin typeface="abo2sadam" pitchFamily="2" charset="-78"/>
                <a:cs typeface="abo2sadam" pitchFamily="2" charset="-78"/>
              </a:rPr>
              <a:t> - تخزين البرامج والمعلومات </a:t>
            </a:r>
          </a:p>
          <a:p>
            <a:pPr>
              <a:tabLst>
                <a:tab pos="5146675" algn="l"/>
              </a:tabLst>
            </a:pPr>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المشتركة.</a:t>
            </a:r>
          </a:p>
          <a:p>
            <a:pPr>
              <a:tabLst>
                <a:tab pos="5146675" algn="l"/>
              </a:tabLst>
            </a:pPr>
            <a:endParaRPr lang="ar-JO" sz="1400" dirty="0" smtClean="0">
              <a:latin typeface="abo2sadam" pitchFamily="2" charset="-78"/>
              <a:cs typeface="abo2sadam" pitchFamily="2" charset="-78"/>
            </a:endParaRPr>
          </a:p>
          <a:p>
            <a:pPr marL="457200" indent="-457200">
              <a:buFontTx/>
              <a:buChar char="-"/>
              <a:tabLst>
                <a:tab pos="5146675" algn="l"/>
              </a:tabLst>
            </a:pPr>
            <a:r>
              <a:rPr lang="ar-JO" sz="2800" dirty="0" smtClean="0">
                <a:latin typeface="abo2sadam" pitchFamily="2" charset="-78"/>
                <a:cs typeface="abo2sadam" pitchFamily="2" charset="-78"/>
              </a:rPr>
              <a:t>تسجيل مستخدمي الشبكة</a:t>
            </a:r>
          </a:p>
          <a:p>
            <a:pPr>
              <a:tabLst>
                <a:tab pos="5146675" algn="l"/>
              </a:tabLst>
            </a:pPr>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والسماح لهم بالدخول.</a:t>
            </a:r>
          </a:p>
          <a:p>
            <a:pPr>
              <a:tabLst>
                <a:tab pos="5146675" algn="l"/>
              </a:tabLst>
            </a:pPr>
            <a:endParaRPr lang="ar-JO" sz="2800" dirty="0">
              <a:latin typeface="abo2sadam" pitchFamily="2" charset="-78"/>
              <a:cs typeface="abo2sadam" pitchFamily="2" charset="-78"/>
            </a:endParaRPr>
          </a:p>
          <a:p>
            <a:pPr>
              <a:tabLst>
                <a:tab pos="5146675" algn="l"/>
              </a:tabLst>
            </a:pPr>
            <a:endParaRPr lang="ar-JO" sz="2800" dirty="0" smtClean="0">
              <a:latin typeface="abo2sadam" pitchFamily="2" charset="-78"/>
              <a:cs typeface="abo2sadam" pitchFamily="2" charset="-78"/>
            </a:endParaRPr>
          </a:p>
          <a:p>
            <a:pPr>
              <a:tabLst>
                <a:tab pos="5146675" algn="l"/>
              </a:tabLst>
            </a:pPr>
            <a:endParaRPr lang="ar-JO" sz="2800" dirty="0" smtClean="0">
              <a:latin typeface="abo2sadam" pitchFamily="2" charset="-78"/>
              <a:cs typeface="abo2sadam" pitchFamily="2" charset="-78"/>
            </a:endParaRPr>
          </a:p>
          <a:p>
            <a:pPr marL="341313" indent="-341313"/>
            <a:endParaRPr lang="ar-JO" sz="1200" dirty="0">
              <a:solidFill>
                <a:srgbClr val="FF0000"/>
              </a:solidFill>
              <a:latin typeface="abo2sadam" pitchFamily="2" charset="-78"/>
              <a:cs typeface="abo2sadam" pitchFamily="2" charset="-78"/>
            </a:endParaRPr>
          </a:p>
          <a:p>
            <a:pPr marL="341313" indent="-341313"/>
            <a:endParaRPr lang="en-US" sz="2800" dirty="0">
              <a:solidFill>
                <a:srgbClr val="FF0000"/>
              </a:solidFill>
              <a:latin typeface="abo2sadam" pitchFamily="2" charset="-78"/>
              <a:cs typeface="abo2sadam" pitchFamily="2" charset="-78"/>
            </a:endParaRPr>
          </a:p>
        </p:txBody>
      </p:sp>
      <p:sp>
        <p:nvSpPr>
          <p:cNvPr id="2" name="AutoShape 2" descr="Related image"/>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959" y="2852936"/>
            <a:ext cx="4559065" cy="3782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104147"/>
      </p:ext>
    </p:extLst>
  </p:cSld>
  <p:clrMapOvr>
    <a:masterClrMapping/>
  </p:clrMapOvr>
  <mc:AlternateContent xmlns:mc="http://schemas.openxmlformats.org/markup-compatibility/2006" xmlns:p14="http://schemas.microsoft.com/office/powerpoint/2010/main">
    <mc:Choice Requires="p14">
      <p:transition spd="slow" p14:dur="1600" advClick="0">
        <p14:prism dir="d"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ppt_w</p:attrName>
                                        </p:attrNameLst>
                                      </p:cBhvr>
                                      <p:tavLst>
                                        <p:tav tm="0" fmla="#ppt_w*sin(2.5*pi*$)">
                                          <p:val>
                                            <p:fltVal val="0"/>
                                          </p:val>
                                        </p:tav>
                                        <p:tav tm="100000">
                                          <p:val>
                                            <p:fltVal val="1"/>
                                          </p:val>
                                        </p:tav>
                                      </p:tavLst>
                                    </p:anim>
                                    <p:anim calcmode="lin" valueType="num">
                                      <p:cBhvr>
                                        <p:cTn id="9"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down)">
                                      <p:cBhvr>
                                        <p:cTn id="14" dur="5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down)">
                                      <p:cBhvr>
                                        <p:cTn id="19" dur="500"/>
                                        <p:tgtEl>
                                          <p:spTgt spid="10">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500"/>
                                        <p:tgtEl>
                                          <p:spTgt spid="10">
                                            <p:txEl>
                                              <p:pRg st="3" end="3"/>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Effect transition="in" filter="wipe(down)">
                                      <p:cBhvr>
                                        <p:cTn id="25" dur="500"/>
                                        <p:tgtEl>
                                          <p:spTgt spid="10">
                                            <p:txEl>
                                              <p:pRg st="5" end="5"/>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10">
                                            <p:txEl>
                                              <p:pRg st="6" end="6"/>
                                            </p:txEl>
                                          </p:spTgt>
                                        </p:tgtEl>
                                        <p:attrNameLst>
                                          <p:attrName>style.visibility</p:attrName>
                                        </p:attrNameLst>
                                      </p:cBhvr>
                                      <p:to>
                                        <p:strVal val="visible"/>
                                      </p:to>
                                    </p:set>
                                    <p:animEffect transition="in" filter="wipe(down)">
                                      <p:cBhvr>
                                        <p:cTn id="28" dur="500"/>
                                        <p:tgtEl>
                                          <p:spTgt spid="10">
                                            <p:txEl>
                                              <p:pRg st="6" end="6"/>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10">
                                            <p:txEl>
                                              <p:pRg st="8" end="8"/>
                                            </p:txEl>
                                          </p:spTgt>
                                        </p:tgtEl>
                                        <p:attrNameLst>
                                          <p:attrName>style.visibility</p:attrName>
                                        </p:attrNameLst>
                                      </p:cBhvr>
                                      <p:to>
                                        <p:strVal val="visible"/>
                                      </p:to>
                                    </p:set>
                                    <p:animEffect transition="in" filter="wipe(down)">
                                      <p:cBhvr>
                                        <p:cTn id="31" dur="500"/>
                                        <p:tgtEl>
                                          <p:spTgt spid="10">
                                            <p:txEl>
                                              <p:pRg st="8" end="8"/>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10">
                                            <p:txEl>
                                              <p:pRg st="9" end="9"/>
                                            </p:txEl>
                                          </p:spTgt>
                                        </p:tgtEl>
                                        <p:attrNameLst>
                                          <p:attrName>style.visibility</p:attrName>
                                        </p:attrNameLst>
                                      </p:cBhvr>
                                      <p:to>
                                        <p:strVal val="visible"/>
                                      </p:to>
                                    </p:set>
                                    <p:animEffect transition="in" filter="wipe(down)">
                                      <p:cBhvr>
                                        <p:cTn id="34"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95735" y="188640"/>
            <a:ext cx="5370187"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شبكة الخادم/المستفيد</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Server/Client Network</a:t>
            </a: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 </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10" name="مربع نص 9"/>
          <p:cNvSpPr txBox="1"/>
          <p:nvPr/>
        </p:nvSpPr>
        <p:spPr>
          <a:xfrm>
            <a:off x="0" y="1484784"/>
            <a:ext cx="8964487" cy="5509200"/>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مميزاتها</a:t>
            </a:r>
            <a:r>
              <a:rPr lang="ar-JO" sz="2800" b="1" u="sng" dirty="0" smtClean="0">
                <a:solidFill>
                  <a:srgbClr val="FF0000"/>
                </a:solidFill>
                <a:latin typeface="abo2sadam" pitchFamily="2" charset="-78"/>
                <a:cs typeface="abo2sadam" pitchFamily="2" charset="-78"/>
              </a:rPr>
              <a:t>: </a:t>
            </a:r>
            <a:endParaRPr lang="ar-JO" sz="2800" dirty="0" smtClean="0">
              <a:latin typeface="abo2sadam" pitchFamily="2" charset="-78"/>
              <a:cs typeface="abo2sadam" pitchFamily="2" charset="-78"/>
            </a:endParaRPr>
          </a:p>
          <a:p>
            <a:pPr marL="514350" indent="-514350">
              <a:buAutoNum type="arabicPeriod"/>
            </a:pPr>
            <a:r>
              <a:rPr lang="ar-JO" sz="2800" dirty="0" smtClean="0">
                <a:latin typeface="abo2sadam" pitchFamily="2" charset="-78"/>
                <a:cs typeface="abo2sadam" pitchFamily="2" charset="-78"/>
              </a:rPr>
              <a:t>القدرة على النمو بزيادة حجم الشبكة في المستقبل.</a:t>
            </a:r>
          </a:p>
          <a:p>
            <a:pPr marL="514350" indent="-514350">
              <a:buAutoNum type="arabicPeriod"/>
            </a:pPr>
            <a:r>
              <a:rPr lang="ar-JO" sz="2800" dirty="0" smtClean="0">
                <a:latin typeface="abo2sadam" pitchFamily="2" charset="-78"/>
                <a:cs typeface="abo2sadam" pitchFamily="2" charset="-78"/>
              </a:rPr>
              <a:t>القدرة على خدمة أعداد كبيرة من المستفيدين أو محطات العمل.</a:t>
            </a:r>
          </a:p>
          <a:p>
            <a:pPr marL="514350" indent="-514350">
              <a:buAutoNum type="arabicPeriod"/>
            </a:pPr>
            <a:r>
              <a:rPr lang="ar-JO" sz="2800" dirty="0" smtClean="0">
                <a:latin typeface="abo2sadam" pitchFamily="2" charset="-78"/>
                <a:cs typeface="abo2sadam" pitchFamily="2" charset="-78"/>
              </a:rPr>
              <a:t>سهولة عمل النسخ الاحتياطي للبيانات لوجود البيانات المشتركة في جهاز واحد.</a:t>
            </a:r>
          </a:p>
          <a:p>
            <a:pPr marL="514350" indent="-514350">
              <a:buAutoNum type="arabicPeriod"/>
            </a:pPr>
            <a:r>
              <a:rPr lang="ar-JO" sz="2800" dirty="0" smtClean="0">
                <a:latin typeface="abo2sadam" pitchFamily="2" charset="-78"/>
                <a:cs typeface="abo2sadam" pitchFamily="2" charset="-78"/>
              </a:rPr>
              <a:t>حماية مركزية للمعلومات، بسبب وجود </a:t>
            </a:r>
          </a:p>
          <a:p>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الخادم الذي يقوم بإدارة عمل الشبكة،</a:t>
            </a:r>
          </a:p>
          <a:p>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والسماح للمستخدمين المصرح لهم </a:t>
            </a:r>
          </a:p>
          <a:p>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وحدهم بالدخول إلى المعلومات.</a:t>
            </a:r>
            <a:endParaRPr lang="ar-JO" sz="2800" dirty="0">
              <a:latin typeface="abo2sadam" pitchFamily="2" charset="-78"/>
              <a:cs typeface="abo2sadam" pitchFamily="2" charset="-78"/>
            </a:endParaRPr>
          </a:p>
          <a:p>
            <a:pPr marL="341313" indent="-341313"/>
            <a:endParaRPr lang="ar-JO" sz="1600" dirty="0">
              <a:solidFill>
                <a:srgbClr val="FF0000"/>
              </a:solidFill>
              <a:latin typeface="abo2sadam" pitchFamily="2" charset="-78"/>
              <a:cs typeface="abo2sadam" pitchFamily="2" charset="-78"/>
            </a:endParaRPr>
          </a:p>
          <a:p>
            <a:pPr marL="341313" indent="-341313">
              <a:tabLst>
                <a:tab pos="5146675" algn="l"/>
              </a:tabLst>
            </a:pPr>
            <a:r>
              <a:rPr lang="ar-JO" sz="2800" dirty="0" smtClean="0">
                <a:solidFill>
                  <a:srgbClr val="00B050"/>
                </a:solidFill>
                <a:latin typeface="abo2sadam" pitchFamily="2" charset="-78"/>
                <a:cs typeface="abo2sadam" pitchFamily="2" charset="-78"/>
              </a:rPr>
              <a:t>أهم سلبية لها : </a:t>
            </a:r>
          </a:p>
          <a:p>
            <a:pPr marL="457200" indent="-457200">
              <a:buFontTx/>
              <a:buChar char="-"/>
              <a:tabLst>
                <a:tab pos="5146675" algn="l"/>
              </a:tabLst>
            </a:pPr>
            <a:r>
              <a:rPr lang="ar-JO" sz="2800" dirty="0" smtClean="0">
                <a:latin typeface="abo2sadam" pitchFamily="2" charset="-78"/>
                <a:cs typeface="abo2sadam" pitchFamily="2" charset="-78"/>
              </a:rPr>
              <a:t>أنها تتعطل بمجرد تعطل الخادم.</a:t>
            </a:r>
            <a:endParaRPr lang="ar-JO" sz="1200" dirty="0">
              <a:solidFill>
                <a:srgbClr val="FF0000"/>
              </a:solidFill>
              <a:latin typeface="abo2sadam" pitchFamily="2" charset="-78"/>
              <a:cs typeface="abo2sadam" pitchFamily="2" charset="-78"/>
            </a:endParaRPr>
          </a:p>
          <a:p>
            <a:pPr marL="341313" indent="-341313"/>
            <a:endParaRPr lang="en-US" sz="2800" dirty="0">
              <a:solidFill>
                <a:srgbClr val="FF0000"/>
              </a:solidFill>
              <a:latin typeface="abo2sadam" pitchFamily="2" charset="-78"/>
              <a:cs typeface="abo2sadam" pitchFamily="2" charset="-78"/>
            </a:endParaRPr>
          </a:p>
        </p:txBody>
      </p:sp>
      <p:sp>
        <p:nvSpPr>
          <p:cNvPr id="2" name="AutoShape 2" descr="Related image"/>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3308002"/>
            <a:ext cx="3600400" cy="3327445"/>
          </a:xfrm>
          <a:prstGeom prst="rect">
            <a:avLst/>
          </a:prstGeom>
        </p:spPr>
      </p:pic>
    </p:spTree>
    <p:extLst>
      <p:ext uri="{BB962C8B-B14F-4D97-AF65-F5344CB8AC3E}">
        <p14:creationId xmlns:p14="http://schemas.microsoft.com/office/powerpoint/2010/main" val="1050733775"/>
      </p:ext>
    </p:extLst>
  </p:cSld>
  <p:clrMapOvr>
    <a:masterClrMapping/>
  </p:clrMapOvr>
  <mc:AlternateContent xmlns:mc="http://schemas.openxmlformats.org/markup-compatibility/2006" xmlns:p14="http://schemas.microsoft.com/office/powerpoint/2010/main">
    <mc:Choice Requires="p14">
      <p:transition spd="slow" p14:dur="1600" advClick="0">
        <p14:prism dir="r"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500"/>
                                        <p:tgtEl>
                                          <p:spTgt spid="10">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500"/>
                                        <p:tgtEl>
                                          <p:spTgt spid="10">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500"/>
                                        <p:tgtEl>
                                          <p:spTgt spid="10">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fade">
                                      <p:cBhvr>
                                        <p:cTn id="29" dur="500"/>
                                        <p:tgtEl>
                                          <p:spTgt spid="10">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fade">
                                      <p:cBhvr>
                                        <p:cTn id="35" dur="500"/>
                                        <p:tgtEl>
                                          <p:spTgt spid="10">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xEl>
                                              <p:pRg st="7" end="7"/>
                                            </p:txEl>
                                          </p:spTgt>
                                        </p:tgtEl>
                                        <p:attrNameLst>
                                          <p:attrName>style.visibility</p:attrName>
                                        </p:attrNameLst>
                                      </p:cBhvr>
                                      <p:to>
                                        <p:strVal val="visible"/>
                                      </p:to>
                                    </p:set>
                                    <p:animEffect transition="in" filter="fade">
                                      <p:cBhvr>
                                        <p:cTn id="38" dur="500"/>
                                        <p:tgtEl>
                                          <p:spTgt spid="10">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Effect transition="in" filter="barn(inVertical)">
                                      <p:cBhvr>
                                        <p:cTn id="43" dur="500"/>
                                        <p:tgtEl>
                                          <p:spTgt spid="10">
                                            <p:txEl>
                                              <p:pRg st="9" end="9"/>
                                            </p:txEl>
                                          </p:spTgt>
                                        </p:tgtEl>
                                      </p:cBhvr>
                                    </p:animEffect>
                                  </p:childTnLst>
                                </p:cTn>
                              </p:par>
                              <p:par>
                                <p:cTn id="44" presetID="16" presetClass="entr" presetSubtype="21" fill="hold" nodeType="withEffect">
                                  <p:stCondLst>
                                    <p:cond delay="0"/>
                                  </p:stCondLst>
                                  <p:childTnLst>
                                    <p:set>
                                      <p:cBhvr>
                                        <p:cTn id="45" dur="1" fill="hold">
                                          <p:stCondLst>
                                            <p:cond delay="0"/>
                                          </p:stCondLst>
                                        </p:cTn>
                                        <p:tgtEl>
                                          <p:spTgt spid="10">
                                            <p:txEl>
                                              <p:pRg st="10" end="10"/>
                                            </p:txEl>
                                          </p:spTgt>
                                        </p:tgtEl>
                                        <p:attrNameLst>
                                          <p:attrName>style.visibility</p:attrName>
                                        </p:attrNameLst>
                                      </p:cBhvr>
                                      <p:to>
                                        <p:strVal val="visible"/>
                                      </p:to>
                                    </p:set>
                                    <p:animEffect transition="in" filter="barn(inVertical)">
                                      <p:cBhvr>
                                        <p:cTn id="46" dur="500"/>
                                        <p:tgtEl>
                                          <p:spTgt spid="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70705" y="1784831"/>
            <a:ext cx="8964487" cy="4216539"/>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تعريفها</a:t>
            </a:r>
            <a:r>
              <a:rPr lang="ar-JO" sz="2800" b="1" u="sng" dirty="0" smtClean="0">
                <a:solidFill>
                  <a:srgbClr val="FF0000"/>
                </a:solidFill>
                <a:latin typeface="abo2sadam" pitchFamily="2" charset="-78"/>
                <a:cs typeface="abo2sadam" pitchFamily="2" charset="-78"/>
              </a:rPr>
              <a:t> : </a:t>
            </a:r>
            <a:r>
              <a:rPr lang="ar-JO" sz="2800" dirty="0" smtClean="0">
                <a:latin typeface="abo2sadam" pitchFamily="2" charset="-78"/>
                <a:cs typeface="abo2sadam" pitchFamily="2" charset="-78"/>
              </a:rPr>
              <a:t>هي شبكة تكون الأجهزة جميعها فيها متكافئة الصلاحيات، فكل جهاز له حق الوصول إلى الشبكة بالتساوي مع الأجهزة الأخرى، ولا  يوجد جهاز محدد لإدارة هذه الشبكة.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لذا فإن كل جهاز فيها يقوم بدور الخادم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والمستفيد في الوقت نفسه.</a:t>
            </a:r>
          </a:p>
          <a:p>
            <a:pPr marL="341313" indent="-341313"/>
            <a:endParaRPr lang="ar-JO" sz="1600" dirty="0">
              <a:solidFill>
                <a:srgbClr val="FF0000"/>
              </a:solidFill>
              <a:latin typeface="abo2sadam" pitchFamily="2" charset="-78"/>
              <a:cs typeface="abo2sadam" pitchFamily="2" charset="-78"/>
            </a:endParaRPr>
          </a:p>
          <a:p>
            <a:pPr marL="457200" indent="-457200">
              <a:buFontTx/>
              <a:buChar char="-"/>
              <a:tabLst>
                <a:tab pos="5146675" algn="l"/>
              </a:tabLst>
            </a:pPr>
            <a:r>
              <a:rPr lang="ar-JO" sz="2800" dirty="0" smtClean="0">
                <a:solidFill>
                  <a:srgbClr val="6666FF"/>
                </a:solidFill>
                <a:latin typeface="abo2sadam" pitchFamily="2" charset="-78"/>
                <a:cs typeface="abo2sadam" pitchFamily="2" charset="-78"/>
              </a:rPr>
              <a:t>تسمى مجموعة الأجهزة المشتركة</a:t>
            </a:r>
          </a:p>
          <a:p>
            <a:pPr>
              <a:tabLst>
                <a:tab pos="5146675" algn="l"/>
              </a:tabLst>
            </a:pPr>
            <a:r>
              <a:rPr lang="ar-JO" sz="2800" dirty="0" smtClean="0">
                <a:solidFill>
                  <a:srgbClr val="FF0000"/>
                </a:solidFill>
                <a:latin typeface="abo2sadam" pitchFamily="2" charset="-78"/>
                <a:cs typeface="abo2sadam" pitchFamily="2" charset="-78"/>
              </a:rPr>
              <a:t>      </a:t>
            </a:r>
            <a:r>
              <a:rPr lang="ar-JO" sz="2800" dirty="0" smtClean="0">
                <a:solidFill>
                  <a:srgbClr val="6666FF"/>
                </a:solidFill>
                <a:latin typeface="abo2sadam" pitchFamily="2" charset="-78"/>
                <a:cs typeface="abo2sadam" pitchFamily="2" charset="-78"/>
              </a:rPr>
              <a:t>في هذه الشبكة مجموعة العمل </a:t>
            </a:r>
          </a:p>
          <a:p>
            <a:pPr>
              <a:tabLst>
                <a:tab pos="5146675" algn="l"/>
              </a:tabLst>
            </a:pPr>
            <a:r>
              <a:rPr lang="ar-JO" sz="2800" dirty="0">
                <a:solidFill>
                  <a:srgbClr val="6666FF"/>
                </a:solidFill>
                <a:latin typeface="abo2sadam" pitchFamily="2" charset="-78"/>
                <a:cs typeface="abo2sadam" pitchFamily="2" charset="-78"/>
              </a:rPr>
              <a:t> </a:t>
            </a:r>
            <a:r>
              <a:rPr lang="ar-JO" sz="2800" dirty="0" smtClean="0">
                <a:solidFill>
                  <a:srgbClr val="6666FF"/>
                </a:solidFill>
                <a:latin typeface="abo2sadam" pitchFamily="2" charset="-78"/>
                <a:cs typeface="abo2sadam" pitchFamily="2" charset="-78"/>
              </a:rPr>
              <a:t>     </a:t>
            </a:r>
            <a:r>
              <a:rPr lang="en-US" sz="2800" dirty="0" smtClean="0">
                <a:solidFill>
                  <a:srgbClr val="6666FF"/>
                </a:solidFill>
                <a:latin typeface="abo2sadam" pitchFamily="2" charset="-78"/>
                <a:cs typeface="abo2sadam" pitchFamily="2" charset="-78"/>
              </a:rPr>
              <a:t>     Workgroup</a:t>
            </a:r>
            <a:endParaRPr lang="ar-JO" sz="1200" dirty="0" smtClean="0">
              <a:solidFill>
                <a:srgbClr val="6666FF"/>
              </a:solidFill>
              <a:latin typeface="abo2sadam" pitchFamily="2" charset="-78"/>
              <a:cs typeface="abo2sadam" pitchFamily="2" charset="-78"/>
            </a:endParaRPr>
          </a:p>
          <a:p>
            <a:pPr marL="341313" indent="-341313"/>
            <a:endParaRPr lang="en-US" sz="2800" dirty="0">
              <a:solidFill>
                <a:srgbClr val="FF0000"/>
              </a:solidFill>
              <a:latin typeface="abo2sadam" pitchFamily="2" charset="-78"/>
              <a:cs typeface="abo2sadam" pitchFamily="2" charset="-78"/>
            </a:endParaRPr>
          </a:p>
        </p:txBody>
      </p:sp>
      <p:sp>
        <p:nvSpPr>
          <p:cNvPr id="6" name="مستطيل 5"/>
          <p:cNvSpPr/>
          <p:nvPr/>
        </p:nvSpPr>
        <p:spPr>
          <a:xfrm>
            <a:off x="2195735" y="188640"/>
            <a:ext cx="5370187"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الشبكة التناظرية</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Peer To Peer Network</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2" name="AutoShape 2" descr="Related image"/>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8" name="صورة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6" y="3645024"/>
            <a:ext cx="4130114" cy="3021903"/>
          </a:xfrm>
          <a:prstGeom prst="rect">
            <a:avLst/>
          </a:prstGeom>
        </p:spPr>
      </p:pic>
    </p:spTree>
    <p:extLst>
      <p:ext uri="{BB962C8B-B14F-4D97-AF65-F5344CB8AC3E}">
        <p14:creationId xmlns:p14="http://schemas.microsoft.com/office/powerpoint/2010/main" val="2037401197"/>
      </p:ext>
    </p:extLst>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1000"/>
                                        <p:tgtEl>
                                          <p:spTgt spid="7">
                                            <p:txEl>
                                              <p:pRg st="2" end="2"/>
                                            </p:txEl>
                                          </p:spTgt>
                                        </p:tgtEl>
                                      </p:cBhvr>
                                    </p:animEffect>
                                    <p:anim calcmode="lin" valueType="num">
                                      <p:cBhvr>
                                        <p:cTn id="1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wipe(down)">
                                      <p:cBhvr>
                                        <p:cTn id="22" dur="500"/>
                                        <p:tgtEl>
                                          <p:spTgt spid="7">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wipe(down)">
                                      <p:cBhvr>
                                        <p:cTn id="25" dur="500"/>
                                        <p:tgtEl>
                                          <p:spTgt spid="7">
                                            <p:txEl>
                                              <p:pRg st="5" end="5"/>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wipe(down)">
                                      <p:cBhvr>
                                        <p:cTn id="28"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2195735" y="188640"/>
            <a:ext cx="5370187"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الشبكة التناظرية</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Peer To Peer Network</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2" name="AutoShape 2" descr="Related image"/>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3" name="AutoShape 2" descr="Related image"/>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sp>
        <p:nvSpPr>
          <p:cNvPr id="5" name="AutoShape 4" descr="https://qph.fs.quoracdn.net/main-qimg-95767a2b28bc128fcb7f13c17db74a2b"/>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SA"/>
          </a:p>
        </p:txBody>
      </p:sp>
      <p:pic>
        <p:nvPicPr>
          <p:cNvPr id="8" name="صورة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45" y="2132856"/>
            <a:ext cx="4661284" cy="3773955"/>
          </a:xfrm>
          <a:prstGeom prst="rect">
            <a:avLst/>
          </a:prstGeom>
        </p:spPr>
      </p:pic>
      <p:sp>
        <p:nvSpPr>
          <p:cNvPr id="9" name="مربع نص 8"/>
          <p:cNvSpPr txBox="1"/>
          <p:nvPr/>
        </p:nvSpPr>
        <p:spPr>
          <a:xfrm>
            <a:off x="0" y="1484784"/>
            <a:ext cx="8964487" cy="4401205"/>
          </a:xfrm>
          <a:prstGeom prst="rect">
            <a:avLst/>
          </a:prstGeom>
          <a:noFill/>
        </p:spPr>
        <p:txBody>
          <a:bodyPr wrap="square" rtlCol="1">
            <a:spAutoFit/>
          </a:bodyPr>
          <a:lstStyle/>
          <a:p>
            <a:pPr marL="341313" indent="-341313"/>
            <a:r>
              <a:rPr lang="ar-JO" sz="2800" u="sng" dirty="0" smtClean="0">
                <a:solidFill>
                  <a:srgbClr val="FF0000"/>
                </a:solidFill>
                <a:latin typeface="abo2sadam" pitchFamily="2" charset="-78"/>
                <a:cs typeface="abo2sadam" pitchFamily="2" charset="-78"/>
              </a:rPr>
              <a:t>مميزاتها</a:t>
            </a:r>
            <a:r>
              <a:rPr lang="ar-JO" sz="2800" b="1" u="sng" dirty="0" smtClean="0">
                <a:solidFill>
                  <a:srgbClr val="FF0000"/>
                </a:solidFill>
                <a:latin typeface="abo2sadam" pitchFamily="2" charset="-78"/>
                <a:cs typeface="abo2sadam" pitchFamily="2" charset="-78"/>
              </a:rPr>
              <a:t>: </a:t>
            </a:r>
            <a:endParaRPr lang="ar-JO" sz="2800" dirty="0" smtClean="0">
              <a:latin typeface="abo2sadam" pitchFamily="2" charset="-78"/>
              <a:cs typeface="abo2sadam" pitchFamily="2" charset="-78"/>
            </a:endParaRPr>
          </a:p>
          <a:p>
            <a:r>
              <a:rPr lang="ar-JO" sz="2800" dirty="0" smtClean="0">
                <a:latin typeface="abo2sadam" pitchFamily="2" charset="-78"/>
                <a:cs typeface="abo2sadam" pitchFamily="2" charset="-78"/>
              </a:rPr>
              <a:t>1- تكلفتها منخفضة.</a:t>
            </a:r>
          </a:p>
          <a:p>
            <a:r>
              <a:rPr lang="ar-JO" sz="2800" dirty="0" smtClean="0">
                <a:latin typeface="abo2sadam" pitchFamily="2" charset="-78"/>
                <a:cs typeface="abo2sadam" pitchFamily="2" charset="-78"/>
              </a:rPr>
              <a:t>2- تركيبها سهل . </a:t>
            </a:r>
            <a:endParaRPr lang="ar-JO" sz="1600" dirty="0">
              <a:solidFill>
                <a:srgbClr val="FF0000"/>
              </a:solidFill>
              <a:latin typeface="abo2sadam" pitchFamily="2" charset="-78"/>
              <a:cs typeface="abo2sadam" pitchFamily="2" charset="-78"/>
            </a:endParaRPr>
          </a:p>
          <a:p>
            <a:pPr marL="341313" indent="-341313">
              <a:tabLst>
                <a:tab pos="5146675" algn="l"/>
              </a:tabLst>
            </a:pPr>
            <a:r>
              <a:rPr lang="ar-JO" sz="2800" u="sng" dirty="0" smtClean="0">
                <a:solidFill>
                  <a:srgbClr val="00B050"/>
                </a:solidFill>
                <a:latin typeface="abo2sadam" pitchFamily="2" charset="-78"/>
                <a:cs typeface="abo2sadam" pitchFamily="2" charset="-78"/>
              </a:rPr>
              <a:t>أبرز سلبياتها :</a:t>
            </a:r>
          </a:p>
          <a:p>
            <a:pPr marL="341313" indent="-341313"/>
            <a:r>
              <a:rPr lang="ar-JO" sz="2800" dirty="0" smtClean="0">
                <a:latin typeface="abo2sadam" pitchFamily="2" charset="-78"/>
                <a:cs typeface="abo2sadam" pitchFamily="2" charset="-78"/>
              </a:rPr>
              <a:t>1- قدرتها ضعيفة على حماية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المعلومات وأمنها.</a:t>
            </a:r>
          </a:p>
          <a:p>
            <a:pPr marL="341313" indent="-341313"/>
            <a:r>
              <a:rPr lang="ar-JO" sz="2800" dirty="0" smtClean="0">
                <a:latin typeface="abo2sadam" pitchFamily="2" charset="-78"/>
                <a:cs typeface="abo2sadam" pitchFamily="2" charset="-78"/>
              </a:rPr>
              <a:t>2- عدم وجود خادم في الشبكة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يمنع نمو حجمها في المستقبل</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إذ ان عدد أجهزتها قليل لا</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يتجاوز العشرة .</a:t>
            </a:r>
            <a:endParaRPr lang="en-US" sz="2800" dirty="0">
              <a:latin typeface="abo2sadam" pitchFamily="2" charset="-78"/>
              <a:cs typeface="abo2sadam" pitchFamily="2" charset="-78"/>
            </a:endParaRPr>
          </a:p>
        </p:txBody>
      </p:sp>
    </p:spTree>
    <p:extLst>
      <p:ext uri="{BB962C8B-B14F-4D97-AF65-F5344CB8AC3E}">
        <p14:creationId xmlns:p14="http://schemas.microsoft.com/office/powerpoint/2010/main" val="4179886502"/>
      </p:ext>
    </p:extLst>
  </p:cSld>
  <p:clrMapOvr>
    <a:masterClrMapping/>
  </p:clrMapOvr>
  <mc:AlternateContent xmlns:mc="http://schemas.openxmlformats.org/markup-compatibility/2006" xmlns:p14="http://schemas.microsoft.com/office/powerpoint/2010/main">
    <mc:Choice Requires="p14">
      <p:transition spd="slow" p14:dur="1600" advClick="0">
        <p14:prism dir="d"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barn(inVertical)">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barn(inVertical)">
                                      <p:cBhvr>
                                        <p:cTn id="27" dur="500"/>
                                        <p:tgtEl>
                                          <p:spTgt spid="9">
                                            <p:txEl>
                                              <p:pRg st="4" end="4"/>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9">
                                            <p:txEl>
                                              <p:pRg st="5" end="5"/>
                                            </p:txEl>
                                          </p:spTgt>
                                        </p:tgtEl>
                                        <p:attrNameLst>
                                          <p:attrName>style.visibility</p:attrName>
                                        </p:attrNameLst>
                                      </p:cBhvr>
                                      <p:to>
                                        <p:strVal val="visible"/>
                                      </p:to>
                                    </p:set>
                                    <p:animEffect transition="in" filter="barn(inVertical)">
                                      <p:cBhvr>
                                        <p:cTn id="30" dur="500"/>
                                        <p:tgtEl>
                                          <p:spTgt spid="9">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barn(inVertical)">
                                      <p:cBhvr>
                                        <p:cTn id="35" dur="500"/>
                                        <p:tgtEl>
                                          <p:spTgt spid="9">
                                            <p:txEl>
                                              <p:pRg st="6" end="6"/>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9">
                                            <p:txEl>
                                              <p:pRg st="7" end="7"/>
                                            </p:txEl>
                                          </p:spTgt>
                                        </p:tgtEl>
                                        <p:attrNameLst>
                                          <p:attrName>style.visibility</p:attrName>
                                        </p:attrNameLst>
                                      </p:cBhvr>
                                      <p:to>
                                        <p:strVal val="visible"/>
                                      </p:to>
                                    </p:set>
                                    <p:animEffect transition="in" filter="barn(inVertical)">
                                      <p:cBhvr>
                                        <p:cTn id="38" dur="500"/>
                                        <p:tgtEl>
                                          <p:spTgt spid="9">
                                            <p:txEl>
                                              <p:pRg st="7" end="7"/>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9">
                                            <p:txEl>
                                              <p:pRg st="8" end="8"/>
                                            </p:txEl>
                                          </p:spTgt>
                                        </p:tgtEl>
                                        <p:attrNameLst>
                                          <p:attrName>style.visibility</p:attrName>
                                        </p:attrNameLst>
                                      </p:cBhvr>
                                      <p:to>
                                        <p:strVal val="visible"/>
                                      </p:to>
                                    </p:set>
                                    <p:animEffect transition="in" filter="barn(inVertical)">
                                      <p:cBhvr>
                                        <p:cTn id="41" dur="500"/>
                                        <p:tgtEl>
                                          <p:spTgt spid="9">
                                            <p:txEl>
                                              <p:pRg st="8" end="8"/>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9">
                                            <p:txEl>
                                              <p:pRg st="9" end="9"/>
                                            </p:txEl>
                                          </p:spTgt>
                                        </p:tgtEl>
                                        <p:attrNameLst>
                                          <p:attrName>style.visibility</p:attrName>
                                        </p:attrNameLst>
                                      </p:cBhvr>
                                      <p:to>
                                        <p:strVal val="visible"/>
                                      </p:to>
                                    </p:set>
                                    <p:animEffect transition="in" filter="barn(inVertical)">
                                      <p:cBhvr>
                                        <p:cTn id="44"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3" name="مستطيل 2"/>
          <p:cNvSpPr/>
          <p:nvPr/>
        </p:nvSpPr>
        <p:spPr>
          <a:xfrm>
            <a:off x="291822" y="1268760"/>
            <a:ext cx="8560356" cy="36317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latin typeface="abo2sadam" pitchFamily="2" charset="-78"/>
                <a:cs typeface="abo2sadam" pitchFamily="2" charset="-78"/>
              </a:rPr>
              <a:t>نماذج ربط</a:t>
            </a:r>
          </a:p>
          <a:p>
            <a:pPr algn="ctr"/>
            <a:r>
              <a:rPr lang="ar-JO" sz="11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latin typeface="abo2sadam" pitchFamily="2" charset="-78"/>
                <a:cs typeface="abo2sadam" pitchFamily="2" charset="-78"/>
              </a:rPr>
              <a:t> الشبكات المحلية</a:t>
            </a:r>
            <a:endParaRPr lang="ar-SA" sz="11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latin typeface="abo2sadam" pitchFamily="2" charset="-78"/>
              <a:cs typeface="abo2sadam" pitchFamily="2" charset="-78"/>
            </a:endParaRPr>
          </a:p>
        </p:txBody>
      </p:sp>
    </p:spTree>
    <p:extLst>
      <p:ext uri="{BB962C8B-B14F-4D97-AF65-F5344CB8AC3E}">
        <p14:creationId xmlns:p14="http://schemas.microsoft.com/office/powerpoint/2010/main" val="19585715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40567" y="260648"/>
            <a:ext cx="9495588" cy="1754326"/>
          </a:xfrm>
          <a:prstGeom prst="rect">
            <a:avLst/>
          </a:prstGeom>
          <a:noFill/>
        </p:spPr>
        <p:txBody>
          <a:bodyPr wrap="square" rtlCol="1">
            <a:spAutoFit/>
          </a:bodyPr>
          <a:lstStyle/>
          <a:p>
            <a:pPr marL="341313" indent="-341313"/>
            <a:r>
              <a:rPr lang="ar-JO" sz="3600" u="sng" dirty="0" smtClean="0">
                <a:solidFill>
                  <a:srgbClr val="FF0000"/>
                </a:solidFill>
                <a:latin typeface="abo2sadam" pitchFamily="2" charset="-78"/>
                <a:cs typeface="abo2sadam" pitchFamily="2" charset="-78"/>
              </a:rPr>
              <a:t>نموذج الربط</a:t>
            </a:r>
            <a:r>
              <a:rPr lang="ar-JO" sz="3600" b="1" u="sng" dirty="0" smtClean="0">
                <a:solidFill>
                  <a:srgbClr val="FF0000"/>
                </a:solidFill>
                <a:latin typeface="abo2sadam" pitchFamily="2" charset="-78"/>
                <a:cs typeface="abo2sadam" pitchFamily="2" charset="-78"/>
              </a:rPr>
              <a:t> : </a:t>
            </a:r>
            <a:r>
              <a:rPr lang="ar-JO" sz="3600" dirty="0" smtClean="0">
                <a:latin typeface="abo2sadam" pitchFamily="2" charset="-78"/>
                <a:cs typeface="abo2sadam" pitchFamily="2" charset="-78"/>
              </a:rPr>
              <a:t>هي الطريقة التنظيمية التي توصل بها    </a:t>
            </a:r>
          </a:p>
          <a:p>
            <a:pPr marL="341313" indent="-341313"/>
            <a:r>
              <a:rPr lang="ar-JO" sz="3600" dirty="0">
                <a:latin typeface="abo2sadam" pitchFamily="2" charset="-78"/>
                <a:cs typeface="abo2sadam" pitchFamily="2" charset="-78"/>
              </a:rPr>
              <a:t> </a:t>
            </a:r>
            <a:r>
              <a:rPr lang="ar-JO" sz="3600" dirty="0" smtClean="0">
                <a:latin typeface="abo2sadam" pitchFamily="2" charset="-78"/>
                <a:cs typeface="abo2sadam" pitchFamily="2" charset="-78"/>
              </a:rPr>
              <a:t>                الحواسيب ومعدات أخرى معها بوساطة </a:t>
            </a:r>
          </a:p>
          <a:p>
            <a:pPr marL="341313" indent="-341313"/>
            <a:r>
              <a:rPr lang="ar-JO" sz="3600" dirty="0">
                <a:latin typeface="abo2sadam" pitchFamily="2" charset="-78"/>
                <a:cs typeface="abo2sadam" pitchFamily="2" charset="-78"/>
              </a:rPr>
              <a:t> </a:t>
            </a:r>
            <a:r>
              <a:rPr lang="ar-JO" sz="3600" dirty="0" smtClean="0">
                <a:latin typeface="abo2sadam" pitchFamily="2" charset="-78"/>
                <a:cs typeface="abo2sadam" pitchFamily="2" charset="-78"/>
              </a:rPr>
              <a:t>                خطوط الاتصال.</a:t>
            </a:r>
            <a:endParaRPr lang="en-US" sz="3600" dirty="0">
              <a:solidFill>
                <a:srgbClr val="FF0000"/>
              </a:solidFill>
              <a:latin typeface="abo2sadam" pitchFamily="2" charset="-78"/>
              <a:cs typeface="abo2sadam" pitchFamily="2" charset="-78"/>
            </a:endParaRPr>
          </a:p>
        </p:txBody>
      </p:sp>
      <p:cxnSp>
        <p:nvCxnSpPr>
          <p:cNvPr id="4" name="رابط كسهم مستقيم 3"/>
          <p:cNvCxnSpPr/>
          <p:nvPr/>
        </p:nvCxnSpPr>
        <p:spPr>
          <a:xfrm>
            <a:off x="4550256" y="2964258"/>
            <a:ext cx="3168352" cy="968798"/>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 name="مستطيل 2"/>
          <p:cNvSpPr/>
          <p:nvPr/>
        </p:nvSpPr>
        <p:spPr>
          <a:xfrm>
            <a:off x="3017352" y="2152744"/>
            <a:ext cx="3161443" cy="769441"/>
          </a:xfrm>
          <a:prstGeom prst="rect">
            <a:avLst/>
          </a:prstGeom>
          <a:noFill/>
        </p:spPr>
        <p:txBody>
          <a:bodyPr wrap="none" lIns="91440" tIns="45720" rIns="91440" bIns="45720">
            <a:spAutoFit/>
          </a:bodyPr>
          <a:lstStyle/>
          <a:p>
            <a:pPr algn="ctr"/>
            <a:r>
              <a:rPr lang="ar-JO" sz="4400" b="1" u="sng"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bo2sadam" pitchFamily="2" charset="-78"/>
                <a:cs typeface="abo2sadam" pitchFamily="2" charset="-78"/>
              </a:rPr>
              <a:t>أهم نماذج الربط</a:t>
            </a:r>
            <a:endParaRPr lang="ar-SA" sz="4400" b="1" u="sng"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bo2sadam" pitchFamily="2" charset="-78"/>
              <a:cs typeface="abo2sadam" pitchFamily="2" charset="-78"/>
            </a:endParaRPr>
          </a:p>
        </p:txBody>
      </p:sp>
      <p:cxnSp>
        <p:nvCxnSpPr>
          <p:cNvPr id="6" name="رابط كسهم مستقيم 5"/>
          <p:cNvCxnSpPr/>
          <p:nvPr/>
        </p:nvCxnSpPr>
        <p:spPr>
          <a:xfrm flipH="1">
            <a:off x="1403648" y="2964258"/>
            <a:ext cx="3168352" cy="968798"/>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8" name="رابط كسهم مستقيم 7"/>
          <p:cNvCxnSpPr/>
          <p:nvPr/>
        </p:nvCxnSpPr>
        <p:spPr>
          <a:xfrm>
            <a:off x="4598074" y="2964258"/>
            <a:ext cx="1702118" cy="968798"/>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6" name="رابط كسهم مستقيم 15"/>
          <p:cNvCxnSpPr/>
          <p:nvPr/>
        </p:nvCxnSpPr>
        <p:spPr>
          <a:xfrm flipH="1">
            <a:off x="2895955" y="2976541"/>
            <a:ext cx="1702118" cy="968798"/>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7" name="رابط كسهم مستقيم 16"/>
          <p:cNvCxnSpPr/>
          <p:nvPr/>
        </p:nvCxnSpPr>
        <p:spPr>
          <a:xfrm>
            <a:off x="4572000" y="2996952"/>
            <a:ext cx="0" cy="948387"/>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9" name="مستطيل 18"/>
          <p:cNvSpPr/>
          <p:nvPr/>
        </p:nvSpPr>
        <p:spPr>
          <a:xfrm>
            <a:off x="7398549" y="3945339"/>
            <a:ext cx="1277914" cy="1077218"/>
          </a:xfrm>
          <a:prstGeom prst="rect">
            <a:avLst/>
          </a:prstGeom>
          <a:noFill/>
        </p:spPr>
        <p:txBody>
          <a:bodyPr wrap="none" lIns="91440" tIns="45720" rIns="91440" bIns="45720">
            <a:spAutoFit/>
          </a:bodyPr>
          <a:lstStyle/>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النموذج </a:t>
            </a:r>
          </a:p>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الخطي</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21" name="مستطيل 20"/>
          <p:cNvSpPr/>
          <p:nvPr/>
        </p:nvSpPr>
        <p:spPr>
          <a:xfrm>
            <a:off x="5724128" y="3957775"/>
            <a:ext cx="1277914" cy="1077218"/>
          </a:xfrm>
          <a:prstGeom prst="rect">
            <a:avLst/>
          </a:prstGeom>
          <a:noFill/>
        </p:spPr>
        <p:txBody>
          <a:bodyPr wrap="none" lIns="91440" tIns="45720" rIns="91440" bIns="45720">
            <a:spAutoFit/>
          </a:bodyPr>
          <a:lstStyle/>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النموذج </a:t>
            </a:r>
          </a:p>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الحلقي</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22" name="مستطيل 21"/>
          <p:cNvSpPr/>
          <p:nvPr/>
        </p:nvSpPr>
        <p:spPr>
          <a:xfrm>
            <a:off x="2378395" y="3970211"/>
            <a:ext cx="1277914" cy="1077218"/>
          </a:xfrm>
          <a:prstGeom prst="rect">
            <a:avLst/>
          </a:prstGeom>
          <a:noFill/>
        </p:spPr>
        <p:txBody>
          <a:bodyPr wrap="none" lIns="91440" tIns="45720" rIns="91440" bIns="45720">
            <a:spAutoFit/>
          </a:bodyPr>
          <a:lstStyle/>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النموذج </a:t>
            </a:r>
          </a:p>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الشبكي</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23" name="مستطيل 22"/>
          <p:cNvSpPr/>
          <p:nvPr/>
        </p:nvSpPr>
        <p:spPr>
          <a:xfrm>
            <a:off x="703974" y="3982647"/>
            <a:ext cx="1277914" cy="1077218"/>
          </a:xfrm>
          <a:prstGeom prst="rect">
            <a:avLst/>
          </a:prstGeom>
          <a:noFill/>
        </p:spPr>
        <p:txBody>
          <a:bodyPr wrap="none" lIns="91440" tIns="45720" rIns="91440" bIns="45720">
            <a:spAutoFit/>
          </a:bodyPr>
          <a:lstStyle/>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النموذج </a:t>
            </a:r>
          </a:p>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المهجن</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sp>
        <p:nvSpPr>
          <p:cNvPr id="24" name="مستطيل 23"/>
          <p:cNvSpPr/>
          <p:nvPr/>
        </p:nvSpPr>
        <p:spPr>
          <a:xfrm>
            <a:off x="3959117" y="3980334"/>
            <a:ext cx="1277914" cy="1077218"/>
          </a:xfrm>
          <a:prstGeom prst="rect">
            <a:avLst/>
          </a:prstGeom>
          <a:noFill/>
        </p:spPr>
        <p:txBody>
          <a:bodyPr wrap="none" lIns="91440" tIns="45720" rIns="91440" bIns="45720">
            <a:spAutoFit/>
          </a:bodyPr>
          <a:lstStyle/>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النموذج </a:t>
            </a:r>
          </a:p>
          <a:p>
            <a:pPr algn="ctr"/>
            <a:r>
              <a:rPr lang="ar-JO"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rPr>
              <a:t>النجمي</a:t>
            </a:r>
            <a:endParaRPr lang="ar-SA"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bo2sadam" pitchFamily="2" charset="-78"/>
              <a:cs typeface="abo2sadam" pitchFamily="2" charset="-78"/>
            </a:endParaRPr>
          </a:p>
        </p:txBody>
      </p:sp>
      <p:pic>
        <p:nvPicPr>
          <p:cNvPr id="2051" name="Picture 3"/>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61250" y="5047429"/>
            <a:ext cx="1431230" cy="116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10323" y="5022557"/>
            <a:ext cx="1323353" cy="140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24129" y="5022557"/>
            <a:ext cx="1277914" cy="140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19506" y="5015183"/>
            <a:ext cx="1262447" cy="14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318" y="5122452"/>
            <a:ext cx="2233203" cy="1202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3687087"/>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22" presetClass="entr" presetSubtype="1" fill="hold" nodeType="with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wipe(up)">
                                      <p:cBhvr>
                                        <p:cTn id="18" dur="500"/>
                                        <p:tgtEl>
                                          <p:spTgt spid="205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par>
                                <p:cTn id="27" presetID="22" presetClass="entr" presetSubtype="1" fill="hold" nodeType="withEffect">
                                  <p:stCondLst>
                                    <p:cond delay="0"/>
                                  </p:stCondLst>
                                  <p:childTnLst>
                                    <p:set>
                                      <p:cBhvr>
                                        <p:cTn id="28" dur="1" fill="hold">
                                          <p:stCondLst>
                                            <p:cond delay="0"/>
                                          </p:stCondLst>
                                        </p:cTn>
                                        <p:tgtEl>
                                          <p:spTgt spid="2053"/>
                                        </p:tgtEl>
                                        <p:attrNameLst>
                                          <p:attrName>style.visibility</p:attrName>
                                        </p:attrNameLst>
                                      </p:cBhvr>
                                      <p:to>
                                        <p:strVal val="visible"/>
                                      </p:to>
                                    </p:set>
                                    <p:animEffect transition="in" filter="wipe(up)">
                                      <p:cBhvr>
                                        <p:cTn id="29" dur="500"/>
                                        <p:tgtEl>
                                          <p:spTgt spid="205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500"/>
                                        <p:tgtEl>
                                          <p:spTgt spid="24"/>
                                        </p:tgtEl>
                                      </p:cBhvr>
                                    </p:animEffect>
                                  </p:childTnLst>
                                </p:cTn>
                              </p:par>
                              <p:par>
                                <p:cTn id="38" presetID="22" presetClass="entr" presetSubtype="1" fill="hold" nodeType="withEffect">
                                  <p:stCondLst>
                                    <p:cond delay="0"/>
                                  </p:stCondLst>
                                  <p:childTnLst>
                                    <p:set>
                                      <p:cBhvr>
                                        <p:cTn id="39" dur="1" fill="hold">
                                          <p:stCondLst>
                                            <p:cond delay="0"/>
                                          </p:stCondLst>
                                        </p:cTn>
                                        <p:tgtEl>
                                          <p:spTgt spid="2052"/>
                                        </p:tgtEl>
                                        <p:attrNameLst>
                                          <p:attrName>style.visibility</p:attrName>
                                        </p:attrNameLst>
                                      </p:cBhvr>
                                      <p:to>
                                        <p:strVal val="visible"/>
                                      </p:to>
                                    </p:set>
                                    <p:animEffect transition="in" filter="wipe(up)">
                                      <p:cBhvr>
                                        <p:cTn id="40" dur="500"/>
                                        <p:tgtEl>
                                          <p:spTgt spid="205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up)">
                                      <p:cBhvr>
                                        <p:cTn id="45" dur="500"/>
                                        <p:tgtEl>
                                          <p:spTgt spid="16"/>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500"/>
                                        <p:tgtEl>
                                          <p:spTgt spid="22"/>
                                        </p:tgtEl>
                                      </p:cBhvr>
                                    </p:animEffect>
                                  </p:childTnLst>
                                </p:cTn>
                              </p:par>
                              <p:par>
                                <p:cTn id="49" presetID="22" presetClass="entr" presetSubtype="1" fill="hold" nodeType="withEffect">
                                  <p:stCondLst>
                                    <p:cond delay="0"/>
                                  </p:stCondLst>
                                  <p:childTnLst>
                                    <p:set>
                                      <p:cBhvr>
                                        <p:cTn id="50" dur="1" fill="hold">
                                          <p:stCondLst>
                                            <p:cond delay="0"/>
                                          </p:stCondLst>
                                        </p:cTn>
                                        <p:tgtEl>
                                          <p:spTgt spid="2054"/>
                                        </p:tgtEl>
                                        <p:attrNameLst>
                                          <p:attrName>style.visibility</p:attrName>
                                        </p:attrNameLst>
                                      </p:cBhvr>
                                      <p:to>
                                        <p:strVal val="visible"/>
                                      </p:to>
                                    </p:set>
                                    <p:animEffect transition="in" filter="wipe(up)">
                                      <p:cBhvr>
                                        <p:cTn id="51" dur="500"/>
                                        <p:tgtEl>
                                          <p:spTgt spid="205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up)">
                                      <p:cBhvr>
                                        <p:cTn id="56" dur="500"/>
                                        <p:tgtEl>
                                          <p:spTgt spid="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up)">
                                      <p:cBhvr>
                                        <p:cTn id="59" dur="500"/>
                                        <p:tgtEl>
                                          <p:spTgt spid="23"/>
                                        </p:tgtEl>
                                      </p:cBhvr>
                                    </p:animEffect>
                                  </p:childTnLst>
                                </p:cTn>
                              </p:par>
                              <p:par>
                                <p:cTn id="60" presetID="22" presetClass="entr" presetSubtype="1" fill="hold" nodeType="withEffect">
                                  <p:stCondLst>
                                    <p:cond delay="0"/>
                                  </p:stCondLst>
                                  <p:childTnLst>
                                    <p:set>
                                      <p:cBhvr>
                                        <p:cTn id="61" dur="1" fill="hold">
                                          <p:stCondLst>
                                            <p:cond delay="0"/>
                                          </p:stCondLst>
                                        </p:cTn>
                                        <p:tgtEl>
                                          <p:spTgt spid="2055"/>
                                        </p:tgtEl>
                                        <p:attrNameLst>
                                          <p:attrName>style.visibility</p:attrName>
                                        </p:attrNameLst>
                                      </p:cBhvr>
                                      <p:to>
                                        <p:strVal val="visible"/>
                                      </p:to>
                                    </p:set>
                                    <p:animEffect transition="in" filter="wipe(up)">
                                      <p:cBhvr>
                                        <p:cTn id="62"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22" grpId="0"/>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chemeClr val="tx2">
                      <a:lumMod val="75000"/>
                    </a:schemeClr>
                  </a:solidFill>
                </a:ln>
                <a:solidFill>
                  <a:schemeClr val="accent1"/>
                </a:solidFill>
                <a:effectLst>
                  <a:outerShdw blurRad="50800" dist="39000" dir="5460000" algn="tl">
                    <a:srgbClr val="000000">
                      <a:alpha val="38000"/>
                    </a:srgbClr>
                  </a:outerShdw>
                </a:effectLst>
                <a:latin typeface="abo2sadam" pitchFamily="2" charset="-78"/>
                <a:cs typeface="abo2sadam" pitchFamily="2" charset="-78"/>
              </a:rPr>
              <a:t>النموذج الخطي</a:t>
            </a:r>
          </a:p>
          <a:p>
            <a:pPr algn="ctr"/>
            <a:r>
              <a:rPr lang="en-US" sz="4000" b="1" dirty="0" smtClean="0">
                <a:ln w="11430">
                  <a:solidFill>
                    <a:schemeClr val="tx2">
                      <a:lumMod val="75000"/>
                    </a:schemeClr>
                  </a:solidFill>
                </a:ln>
                <a:solidFill>
                  <a:schemeClr val="accent1"/>
                </a:solidFill>
                <a:effectLst>
                  <a:outerShdw blurRad="50800" dist="39000" dir="5460000" algn="tl">
                    <a:srgbClr val="000000">
                      <a:alpha val="38000"/>
                    </a:srgbClr>
                  </a:outerShdw>
                </a:effectLst>
                <a:latin typeface="abo2sadam" pitchFamily="2" charset="-78"/>
                <a:cs typeface="abo2sadam" pitchFamily="2" charset="-78"/>
              </a:rPr>
              <a:t>Bus Topology</a:t>
            </a:r>
            <a:endParaRPr lang="ar-SA" sz="4000" b="1" dirty="0">
              <a:ln w="11430">
                <a:solidFill>
                  <a:schemeClr val="tx2">
                    <a:lumMod val="75000"/>
                  </a:schemeClr>
                </a:solidFill>
              </a:ln>
              <a:solidFill>
                <a:schemeClr val="accent1"/>
              </a:solidFill>
              <a:effectLst>
                <a:outerShdw blurRad="50800" dist="39000" dir="5460000" algn="tl">
                  <a:srgbClr val="000000">
                    <a:alpha val="38000"/>
                  </a:srgbClr>
                </a:outerShdw>
              </a:effectLst>
              <a:latin typeface="+mj-lt"/>
              <a:cs typeface="+mj-cs"/>
            </a:endParaRPr>
          </a:p>
        </p:txBody>
      </p:sp>
      <p:sp>
        <p:nvSpPr>
          <p:cNvPr id="3" name="مربع نص 2"/>
          <p:cNvSpPr txBox="1"/>
          <p:nvPr/>
        </p:nvSpPr>
        <p:spPr>
          <a:xfrm>
            <a:off x="-70705" y="1754813"/>
            <a:ext cx="8964487" cy="954107"/>
          </a:xfrm>
          <a:prstGeom prst="rect">
            <a:avLst/>
          </a:prstGeom>
          <a:noFill/>
        </p:spPr>
        <p:txBody>
          <a:bodyPr wrap="square" rtlCol="1">
            <a:spAutoFit/>
          </a:bodyPr>
          <a:lstStyle/>
          <a:p>
            <a:pPr marL="341313" indent="-341313"/>
            <a:r>
              <a:rPr lang="ar-JO" sz="2800" dirty="0" smtClean="0">
                <a:solidFill>
                  <a:srgbClr val="FF0000"/>
                </a:solidFill>
                <a:latin typeface="abo2sadam" pitchFamily="2" charset="-78"/>
                <a:cs typeface="abo2sadam" pitchFamily="2" charset="-78"/>
              </a:rPr>
              <a:t>في هذا النموذج ترتبط جميع أجهزة الحاسوب تسلسلياً بعضها بالبعض الآخر ، بوساطة خط اتصال رئيس يبدأ بنقطة وينتهي بنقطة.</a:t>
            </a:r>
          </a:p>
        </p:txBody>
      </p:sp>
      <p:sp>
        <p:nvSpPr>
          <p:cNvPr id="4" name="مربع نص 3"/>
          <p:cNvSpPr txBox="1"/>
          <p:nvPr/>
        </p:nvSpPr>
        <p:spPr>
          <a:xfrm>
            <a:off x="179513" y="2708920"/>
            <a:ext cx="8964487" cy="1384995"/>
          </a:xfrm>
          <a:prstGeom prst="rect">
            <a:avLst/>
          </a:prstGeom>
          <a:noFill/>
        </p:spPr>
        <p:txBody>
          <a:bodyPr wrap="square" rtlCol="1">
            <a:spAutoFit/>
          </a:bodyPr>
          <a:lstStyle/>
          <a:p>
            <a:pPr marL="341313" indent="-341313" algn="justLow"/>
            <a:r>
              <a:rPr lang="ar-JO" sz="2800" dirty="0" smtClean="0">
                <a:solidFill>
                  <a:srgbClr val="00B050"/>
                </a:solidFill>
                <a:latin typeface="abo2sadam" pitchFamily="2" charset="-78"/>
                <a:cs typeface="abo2sadam" pitchFamily="2" charset="-78"/>
              </a:rPr>
              <a:t>طريقة تبادل البيانات : </a:t>
            </a:r>
            <a:r>
              <a:rPr lang="ar-JO" sz="2800" dirty="0" smtClean="0">
                <a:latin typeface="abo2sadam" pitchFamily="2" charset="-78"/>
                <a:cs typeface="abo2sadam" pitchFamily="2" charset="-78"/>
              </a:rPr>
              <a:t>يرسل الحاسوب المرسل البيانات مع عنوان الحاسوب المرسل إليه، فتتسلمها الحواسيب الأخرى كلها في الشبكة ولكنها لا تستقر إلا في الحاسوب صاحب العنوان.</a:t>
            </a: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276047"/>
            <a:ext cx="7992888" cy="33294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7135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chemeClr val="tx2">
                      <a:lumMod val="75000"/>
                    </a:schemeClr>
                  </a:solidFill>
                </a:ln>
                <a:solidFill>
                  <a:schemeClr val="accent1"/>
                </a:solidFill>
                <a:effectLst>
                  <a:outerShdw blurRad="50800" dist="39000" dir="5460000" algn="tl">
                    <a:srgbClr val="000000">
                      <a:alpha val="38000"/>
                    </a:srgbClr>
                  </a:outerShdw>
                </a:effectLst>
                <a:latin typeface="abo2sadam" pitchFamily="2" charset="-78"/>
                <a:cs typeface="abo2sadam" pitchFamily="2" charset="-78"/>
              </a:rPr>
              <a:t>النموذج الخطي</a:t>
            </a:r>
          </a:p>
          <a:p>
            <a:pPr algn="ctr"/>
            <a:r>
              <a:rPr lang="en-US" sz="4000" b="1" dirty="0" smtClean="0">
                <a:ln w="11430">
                  <a:solidFill>
                    <a:schemeClr val="tx2">
                      <a:lumMod val="75000"/>
                    </a:schemeClr>
                  </a:solidFill>
                </a:ln>
                <a:solidFill>
                  <a:schemeClr val="accent1"/>
                </a:solidFill>
                <a:effectLst>
                  <a:outerShdw blurRad="50800" dist="39000" dir="5460000" algn="tl">
                    <a:srgbClr val="000000">
                      <a:alpha val="38000"/>
                    </a:srgbClr>
                  </a:outerShdw>
                </a:effectLst>
                <a:latin typeface="abo2sadam" pitchFamily="2" charset="-78"/>
                <a:cs typeface="abo2sadam" pitchFamily="2" charset="-78"/>
              </a:rPr>
              <a:t>Bus Topology</a:t>
            </a:r>
            <a:endParaRPr lang="ar-SA" sz="4000" b="1" dirty="0">
              <a:ln w="11430">
                <a:solidFill>
                  <a:schemeClr val="tx2">
                    <a:lumMod val="75000"/>
                  </a:schemeClr>
                </a:solidFill>
              </a:ln>
              <a:solidFill>
                <a:schemeClr val="accent1"/>
              </a:solidFill>
              <a:effectLst>
                <a:outerShdw blurRad="50800" dist="39000" dir="5460000" algn="tl">
                  <a:srgbClr val="000000">
                    <a:alpha val="38000"/>
                  </a:srgbClr>
                </a:outerShdw>
              </a:effectLst>
              <a:latin typeface="+mj-lt"/>
              <a:cs typeface="+mj-cs"/>
            </a:endParaRPr>
          </a:p>
        </p:txBody>
      </p:sp>
      <p:sp>
        <p:nvSpPr>
          <p:cNvPr id="3" name="مربع نص 2"/>
          <p:cNvSpPr txBox="1"/>
          <p:nvPr/>
        </p:nvSpPr>
        <p:spPr>
          <a:xfrm>
            <a:off x="-70705" y="1827981"/>
            <a:ext cx="8964487" cy="1384995"/>
          </a:xfrm>
          <a:prstGeom prst="rect">
            <a:avLst/>
          </a:prstGeom>
          <a:noFill/>
        </p:spPr>
        <p:txBody>
          <a:bodyPr wrap="square" rtlCol="1">
            <a:spAutoFit/>
          </a:bodyPr>
          <a:lstStyle/>
          <a:p>
            <a:pPr marL="341313" indent="-341313"/>
            <a:r>
              <a:rPr lang="ar-JO" sz="2800" dirty="0" smtClean="0">
                <a:solidFill>
                  <a:srgbClr val="FF0000"/>
                </a:solidFill>
                <a:latin typeface="abo2sadam" pitchFamily="2" charset="-78"/>
                <a:cs typeface="abo2sadam" pitchFamily="2" charset="-78"/>
              </a:rPr>
              <a:t>التصادم </a:t>
            </a:r>
            <a:r>
              <a:rPr lang="en-US" sz="2800" dirty="0" smtClean="0">
                <a:solidFill>
                  <a:srgbClr val="FF0000"/>
                </a:solidFill>
                <a:latin typeface="abo2sadam" pitchFamily="2" charset="-78"/>
                <a:cs typeface="abo2sadam" pitchFamily="2" charset="-78"/>
              </a:rPr>
              <a:t>collision</a:t>
            </a:r>
            <a:r>
              <a:rPr lang="ar-JO" sz="2800" dirty="0" smtClean="0">
                <a:solidFill>
                  <a:srgbClr val="FF0000"/>
                </a:solidFill>
                <a:latin typeface="abo2sadam" pitchFamily="2" charset="-78"/>
                <a:cs typeface="abo2sadam" pitchFamily="2" charset="-78"/>
              </a:rPr>
              <a:t> : </a:t>
            </a:r>
            <a:r>
              <a:rPr lang="ar-JO" sz="2800" dirty="0" smtClean="0">
                <a:latin typeface="abo2sadam" pitchFamily="2" charset="-78"/>
                <a:cs typeface="abo2sadam" pitchFamily="2" charset="-78"/>
              </a:rPr>
              <a:t>إذا أرسل جهازا حاسوب بيانات في الوقت نفسه فسيحدث تصادم ، لذا يجب على كل حاسوب ان ينتظر دوره في إرسال البيانات في الشبكة .</a:t>
            </a:r>
          </a:p>
        </p:txBody>
      </p:sp>
      <p:sp>
        <p:nvSpPr>
          <p:cNvPr id="4" name="مربع نص 3"/>
          <p:cNvSpPr txBox="1"/>
          <p:nvPr/>
        </p:nvSpPr>
        <p:spPr>
          <a:xfrm>
            <a:off x="179513" y="3414479"/>
            <a:ext cx="8964487" cy="2246769"/>
          </a:xfrm>
          <a:prstGeom prst="rect">
            <a:avLst/>
          </a:prstGeom>
          <a:noFill/>
        </p:spPr>
        <p:txBody>
          <a:bodyPr wrap="square" rtlCol="1">
            <a:spAutoFit/>
          </a:bodyPr>
          <a:lstStyle/>
          <a:p>
            <a:pPr marL="341313" indent="-341313"/>
            <a:r>
              <a:rPr lang="ar-JO" sz="2800" dirty="0" smtClean="0">
                <a:solidFill>
                  <a:srgbClr val="00B050"/>
                </a:solidFill>
                <a:latin typeface="abo2sadam" pitchFamily="2" charset="-78"/>
                <a:cs typeface="abo2sadam" pitchFamily="2" charset="-78"/>
              </a:rPr>
              <a:t>مميزاتها: </a:t>
            </a:r>
            <a:r>
              <a:rPr lang="ar-JO" sz="2800" dirty="0" smtClean="0">
                <a:latin typeface="abo2sadam" pitchFamily="2" charset="-78"/>
                <a:cs typeface="abo2sadam" pitchFamily="2" charset="-78"/>
              </a:rPr>
              <a:t> - تعد من أبسط الأنواع</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 سهلة تركيب الأجهزة وإضافتها.</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 انخفاض تكاليفها</a:t>
            </a:r>
          </a:p>
          <a:p>
            <a:pPr marL="341313" indent="-341313"/>
            <a:endParaRPr lang="ar-JO" sz="2800" dirty="0">
              <a:latin typeface="abo2sadam" pitchFamily="2" charset="-78"/>
              <a:cs typeface="abo2sadam" pitchFamily="2" charset="-78"/>
            </a:endParaRPr>
          </a:p>
          <a:p>
            <a:pPr marL="341313" indent="-341313"/>
            <a:r>
              <a:rPr lang="ar-JO" sz="2800" dirty="0" smtClean="0">
                <a:solidFill>
                  <a:schemeClr val="tx2">
                    <a:lumMod val="60000"/>
                    <a:lumOff val="40000"/>
                  </a:schemeClr>
                </a:solidFill>
                <a:latin typeface="abo2sadam" pitchFamily="2" charset="-78"/>
                <a:cs typeface="abo2sadam" pitchFamily="2" charset="-78"/>
              </a:rPr>
              <a:t>سلبياتها : </a:t>
            </a:r>
            <a:r>
              <a:rPr lang="ar-JO" sz="2800" dirty="0" smtClean="0">
                <a:latin typeface="abo2sadam" pitchFamily="2" charset="-78"/>
                <a:cs typeface="abo2sadam" pitchFamily="2" charset="-78"/>
              </a:rPr>
              <a:t>إذا تعطل السلك الرئيس فيها فسوف تتعطل الشبكة كاملة.</a:t>
            </a:r>
          </a:p>
        </p:txBody>
      </p:sp>
    </p:spTree>
    <p:extLst>
      <p:ext uri="{BB962C8B-B14F-4D97-AF65-F5344CB8AC3E}">
        <p14:creationId xmlns:p14="http://schemas.microsoft.com/office/powerpoint/2010/main" val="7839282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down)">
                                      <p:cBhvr>
                                        <p:cTn id="16" dur="500"/>
                                        <p:tgtEl>
                                          <p:spTgt spid="4">
                                            <p:txEl>
                                              <p:pRg st="1" end="1"/>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 calcmode="lin" valueType="num">
                                      <p:cBhvr additive="base">
                                        <p:cTn id="24"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4">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abo2sadam" pitchFamily="2" charset="-78"/>
                <a:cs typeface="abo2sadam" pitchFamily="2" charset="-78"/>
              </a:rPr>
              <a:t>النموذج الحلقي</a:t>
            </a:r>
            <a:endParaRPr lang="ar-JO" sz="4000" b="1" dirty="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abo2sadam" pitchFamily="2" charset="-78"/>
              <a:cs typeface="abo2sadam" pitchFamily="2" charset="-78"/>
            </a:endParaRPr>
          </a:p>
          <a:p>
            <a:pPr algn="ctr"/>
            <a:r>
              <a:rPr lang="en-US" sz="4000" b="1" dirty="0" smtClean="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abo2sadam" pitchFamily="2" charset="-78"/>
                <a:cs typeface="abo2sadam" pitchFamily="2" charset="-78"/>
              </a:rPr>
              <a:t>Ring Topology</a:t>
            </a:r>
            <a:endParaRPr lang="ar-SA" sz="4000" b="1" dirty="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mj-lt"/>
              <a:cs typeface="+mj-cs"/>
            </a:endParaRPr>
          </a:p>
        </p:txBody>
      </p:sp>
      <p:sp>
        <p:nvSpPr>
          <p:cNvPr id="3" name="مربع نص 2"/>
          <p:cNvSpPr txBox="1"/>
          <p:nvPr/>
        </p:nvSpPr>
        <p:spPr>
          <a:xfrm>
            <a:off x="-70705" y="1755973"/>
            <a:ext cx="8964487" cy="1384995"/>
          </a:xfrm>
          <a:prstGeom prst="rect">
            <a:avLst/>
          </a:prstGeom>
          <a:noFill/>
        </p:spPr>
        <p:txBody>
          <a:bodyPr wrap="square" rtlCol="1">
            <a:spAutoFit/>
          </a:bodyPr>
          <a:lstStyle/>
          <a:p>
            <a:pPr marL="58738"/>
            <a:r>
              <a:rPr lang="ar-JO" sz="2800" dirty="0" smtClean="0">
                <a:solidFill>
                  <a:srgbClr val="FF0000"/>
                </a:solidFill>
                <a:latin typeface="abo2sadam" pitchFamily="2" charset="-78"/>
                <a:cs typeface="abo2sadam" pitchFamily="2" charset="-78"/>
              </a:rPr>
              <a:t>ترتبط الحواسيب مع بعضها بكابل يبدأ من أحد الأجهزة ويمر بالأجهزة الأخرى ثم يعود إلى الجهاز نفسه الذي بدأ منه</a:t>
            </a:r>
          </a:p>
          <a:p>
            <a:pPr marL="341313" indent="-341313"/>
            <a:r>
              <a:rPr lang="ar-JO" sz="2800" dirty="0" smtClean="0">
                <a:solidFill>
                  <a:srgbClr val="FF0000"/>
                </a:solidFill>
                <a:latin typeface="abo2sadam" pitchFamily="2" charset="-78"/>
                <a:cs typeface="abo2sadam" pitchFamily="2" charset="-78"/>
              </a:rPr>
              <a:t>مكوناً حلقة مغلقة    </a:t>
            </a:r>
          </a:p>
        </p:txBody>
      </p:sp>
      <p:sp>
        <p:nvSpPr>
          <p:cNvPr id="4" name="مربع نص 3"/>
          <p:cNvSpPr txBox="1"/>
          <p:nvPr/>
        </p:nvSpPr>
        <p:spPr>
          <a:xfrm>
            <a:off x="3833261" y="3362473"/>
            <a:ext cx="5329015" cy="2677656"/>
          </a:xfrm>
          <a:prstGeom prst="rect">
            <a:avLst/>
          </a:prstGeom>
          <a:noFill/>
        </p:spPr>
        <p:txBody>
          <a:bodyPr wrap="square" rtlCol="1">
            <a:spAutoFit/>
          </a:bodyPr>
          <a:lstStyle/>
          <a:p>
            <a:pPr marL="341313" indent="-341313"/>
            <a:r>
              <a:rPr lang="ar-JO" sz="2800" dirty="0" smtClean="0">
                <a:solidFill>
                  <a:srgbClr val="00B050"/>
                </a:solidFill>
                <a:latin typeface="abo2sadam" pitchFamily="2" charset="-78"/>
                <a:cs typeface="abo2sadam" pitchFamily="2" charset="-78"/>
              </a:rPr>
              <a:t>طريقة تبادل البيانات : </a:t>
            </a:r>
            <a:r>
              <a:rPr lang="ar-JO" sz="2800" dirty="0" smtClean="0">
                <a:latin typeface="abo2sadam" pitchFamily="2" charset="-78"/>
                <a:cs typeface="abo2sadam" pitchFamily="2" charset="-78"/>
              </a:rPr>
              <a:t>تُنقل البيانات باتجاه واحد فقط من المرسل إلى المستقبل عبر خط الاتصال مروراً بالأجهزة جميعها حيث يقوم كل جهاز تمر عليه البيانات بإعادة إرسالها وتقويتها من جديد إلى ان تصل إلى الجهاز المستقبل.</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92896"/>
            <a:ext cx="3890610" cy="4153798"/>
          </a:xfrm>
          <a:prstGeom prst="rect">
            <a:avLst/>
          </a:prstGeom>
        </p:spPr>
      </p:pic>
    </p:spTree>
    <p:extLst>
      <p:ext uri="{BB962C8B-B14F-4D97-AF65-F5344CB8AC3E}">
        <p14:creationId xmlns:p14="http://schemas.microsoft.com/office/powerpoint/2010/main" val="947533363"/>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abo2sadam" pitchFamily="2" charset="-78"/>
                <a:cs typeface="abo2sadam" pitchFamily="2" charset="-78"/>
              </a:rPr>
              <a:t>النموذج الحلقي</a:t>
            </a:r>
          </a:p>
          <a:p>
            <a:pPr algn="ctr"/>
            <a:r>
              <a:rPr lang="en-US" sz="4000" b="1" dirty="0" smtClean="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abo2sadam" pitchFamily="2" charset="-78"/>
                <a:cs typeface="abo2sadam" pitchFamily="2" charset="-78"/>
              </a:rPr>
              <a:t>Ring Topology</a:t>
            </a:r>
            <a:endParaRPr lang="ar-SA" sz="4000" b="1" dirty="0">
              <a:ln w="11430">
                <a:solidFill>
                  <a:schemeClr val="accent3">
                    <a:lumMod val="50000"/>
                  </a:schemeClr>
                </a:solidFill>
              </a:ln>
              <a:solidFill>
                <a:schemeClr val="accent3">
                  <a:lumMod val="75000"/>
                </a:schemeClr>
              </a:solidFill>
              <a:effectLst>
                <a:outerShdw blurRad="50800" dist="39000" dir="5460000" algn="tl">
                  <a:srgbClr val="000000">
                    <a:alpha val="38000"/>
                  </a:srgbClr>
                </a:outerShdw>
              </a:effectLst>
              <a:latin typeface="+mj-lt"/>
              <a:cs typeface="+mj-cs"/>
            </a:endParaRPr>
          </a:p>
        </p:txBody>
      </p:sp>
      <p:sp>
        <p:nvSpPr>
          <p:cNvPr id="4" name="مربع نص 3"/>
          <p:cNvSpPr txBox="1"/>
          <p:nvPr/>
        </p:nvSpPr>
        <p:spPr>
          <a:xfrm>
            <a:off x="72009" y="1772816"/>
            <a:ext cx="8964487" cy="2677656"/>
          </a:xfrm>
          <a:prstGeom prst="rect">
            <a:avLst/>
          </a:prstGeom>
          <a:noFill/>
        </p:spPr>
        <p:txBody>
          <a:bodyPr wrap="square" rtlCol="1">
            <a:spAutoFit/>
          </a:bodyPr>
          <a:lstStyle/>
          <a:p>
            <a:pPr marL="341313" indent="-341313"/>
            <a:r>
              <a:rPr lang="ar-JO" sz="2800" dirty="0" smtClean="0">
                <a:solidFill>
                  <a:srgbClr val="00B050"/>
                </a:solidFill>
                <a:latin typeface="abo2sadam" pitchFamily="2" charset="-78"/>
                <a:cs typeface="abo2sadam" pitchFamily="2" charset="-78"/>
              </a:rPr>
              <a:t>أهم مميزاتها:  -</a:t>
            </a:r>
            <a:r>
              <a:rPr lang="ar-JO" sz="2800" dirty="0" smtClean="0">
                <a:latin typeface="abo2sadam" pitchFamily="2" charset="-78"/>
                <a:cs typeface="abo2sadam" pitchFamily="2" charset="-78"/>
              </a:rPr>
              <a:t> أنها تعاد تقوية الإشارة عند كل جهاز.</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 سهولة تركيبه.</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 انخفاض تكلفته.</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a:t>
            </a:r>
            <a:endParaRPr lang="ar-JO" sz="2800" dirty="0">
              <a:latin typeface="abo2sadam" pitchFamily="2" charset="-78"/>
              <a:cs typeface="abo2sadam" pitchFamily="2" charset="-78"/>
            </a:endParaRPr>
          </a:p>
          <a:p>
            <a:pPr marL="341313" indent="-341313"/>
            <a:r>
              <a:rPr lang="ar-JO" sz="2800" dirty="0" smtClean="0">
                <a:solidFill>
                  <a:schemeClr val="tx2">
                    <a:lumMod val="60000"/>
                    <a:lumOff val="40000"/>
                  </a:schemeClr>
                </a:solidFill>
                <a:latin typeface="abo2sadam" pitchFamily="2" charset="-78"/>
                <a:cs typeface="abo2sadam" pitchFamily="2" charset="-78"/>
              </a:rPr>
              <a:t>سلبياتها : </a:t>
            </a:r>
            <a:r>
              <a:rPr lang="ar-JO" sz="2800" dirty="0" smtClean="0">
                <a:latin typeface="abo2sadam" pitchFamily="2" charset="-78"/>
                <a:cs typeface="abo2sadam" pitchFamily="2" charset="-78"/>
              </a:rPr>
              <a:t>إضافة جهاز في النموذج أو إزالته يؤدي إلى توقف مؤقت عبر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الشبكة.</a:t>
            </a:r>
          </a:p>
        </p:txBody>
      </p:sp>
    </p:spTree>
    <p:extLst>
      <p:ext uri="{BB962C8B-B14F-4D97-AF65-F5344CB8AC3E}">
        <p14:creationId xmlns:p14="http://schemas.microsoft.com/office/powerpoint/2010/main" val="358526217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4">
                                            <p:txEl>
                                              <p:pRg st="4" end="4"/>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p:cTn id="2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2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النموذج النجمي</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St</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a</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r Topology</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sp>
        <p:nvSpPr>
          <p:cNvPr id="3" name="مربع نص 2"/>
          <p:cNvSpPr txBox="1"/>
          <p:nvPr/>
        </p:nvSpPr>
        <p:spPr>
          <a:xfrm>
            <a:off x="-70705" y="1755973"/>
            <a:ext cx="9214705" cy="954107"/>
          </a:xfrm>
          <a:prstGeom prst="rect">
            <a:avLst/>
          </a:prstGeom>
          <a:noFill/>
        </p:spPr>
        <p:txBody>
          <a:bodyPr wrap="square" rtlCol="1">
            <a:spAutoFit/>
          </a:bodyPr>
          <a:lstStyle/>
          <a:p>
            <a:pPr marL="58738" algn="justLow"/>
            <a:r>
              <a:rPr lang="ar-JO" sz="2800" dirty="0" smtClean="0">
                <a:solidFill>
                  <a:srgbClr val="FF0000"/>
                </a:solidFill>
                <a:latin typeface="abo2sadam" pitchFamily="2" charset="-78"/>
                <a:cs typeface="abo2sadam" pitchFamily="2" charset="-78"/>
              </a:rPr>
              <a:t>في هذا النموذج توصل الأجهزة كلها بنقطة مركزية تسمى المحول </a:t>
            </a:r>
            <a:r>
              <a:rPr lang="en-US" sz="2800" dirty="0" smtClean="0">
                <a:solidFill>
                  <a:srgbClr val="FF0000"/>
                </a:solidFill>
                <a:latin typeface="abo2sadam" pitchFamily="2" charset="-78"/>
                <a:cs typeface="abo2sadam" pitchFamily="2" charset="-78"/>
              </a:rPr>
              <a:t>Switch</a:t>
            </a:r>
            <a:r>
              <a:rPr lang="ar-JO" sz="2800" dirty="0" smtClean="0">
                <a:solidFill>
                  <a:srgbClr val="FF0000"/>
                </a:solidFill>
                <a:latin typeface="abo2sadam" pitchFamily="2" charset="-78"/>
                <a:cs typeface="abo2sadam" pitchFamily="2" charset="-78"/>
              </a:rPr>
              <a:t> أو المجمع </a:t>
            </a:r>
            <a:r>
              <a:rPr lang="en-US" sz="2800" dirty="0" smtClean="0">
                <a:solidFill>
                  <a:srgbClr val="FF0000"/>
                </a:solidFill>
                <a:latin typeface="abo2sadam" pitchFamily="2" charset="-78"/>
                <a:cs typeface="abo2sadam" pitchFamily="2" charset="-78"/>
              </a:rPr>
              <a:t>Hub</a:t>
            </a:r>
            <a:r>
              <a:rPr lang="ar-JO" sz="2800" dirty="0" smtClean="0">
                <a:solidFill>
                  <a:srgbClr val="FF0000"/>
                </a:solidFill>
                <a:latin typeface="abo2sadam" pitchFamily="2" charset="-78"/>
                <a:cs typeface="abo2sadam" pitchFamily="2" charset="-78"/>
              </a:rPr>
              <a:t> ، وذلك بكابل مستقل لكل جهاز</a:t>
            </a:r>
          </a:p>
        </p:txBody>
      </p:sp>
      <p:sp>
        <p:nvSpPr>
          <p:cNvPr id="4" name="مربع نص 3"/>
          <p:cNvSpPr txBox="1"/>
          <p:nvPr/>
        </p:nvSpPr>
        <p:spPr>
          <a:xfrm>
            <a:off x="5508104" y="2924944"/>
            <a:ext cx="3576416" cy="2677656"/>
          </a:xfrm>
          <a:prstGeom prst="rect">
            <a:avLst/>
          </a:prstGeom>
          <a:noFill/>
        </p:spPr>
        <p:txBody>
          <a:bodyPr wrap="square" rtlCol="1">
            <a:spAutoFit/>
          </a:bodyPr>
          <a:lstStyle/>
          <a:p>
            <a:pPr marL="60325" indent="-1588" algn="justLow"/>
            <a:r>
              <a:rPr lang="ar-JO" sz="2800" dirty="0" smtClean="0">
                <a:solidFill>
                  <a:srgbClr val="00B050"/>
                </a:solidFill>
                <a:latin typeface="abo2sadam" pitchFamily="2" charset="-78"/>
                <a:cs typeface="abo2sadam" pitchFamily="2" charset="-78"/>
              </a:rPr>
              <a:t>طريقة تبادل البيانات : </a:t>
            </a:r>
          </a:p>
          <a:p>
            <a:pPr marL="60325" indent="-1588" algn="justLow"/>
            <a:r>
              <a:rPr lang="ar-JO" sz="2800" dirty="0" smtClean="0">
                <a:latin typeface="abo2sadam" pitchFamily="2" charset="-78"/>
                <a:cs typeface="abo2sadam" pitchFamily="2" charset="-78"/>
              </a:rPr>
              <a:t>تنتقل البيانات في هذا النموذج من الحاسوب المرسل إلى النقطة المركزية </a:t>
            </a:r>
            <a:r>
              <a:rPr lang="en-US" sz="2800" dirty="0" smtClean="0">
                <a:latin typeface="abo2sadam" pitchFamily="2" charset="-78"/>
                <a:cs typeface="abo2sadam" pitchFamily="2" charset="-78"/>
              </a:rPr>
              <a:t>Hub</a:t>
            </a:r>
            <a:r>
              <a:rPr lang="ar-JO" sz="2800" dirty="0" smtClean="0">
                <a:latin typeface="abo2sadam" pitchFamily="2" charset="-78"/>
                <a:cs typeface="abo2sadam" pitchFamily="2" charset="-78"/>
              </a:rPr>
              <a:t> . ومنها إلى بقية الأجهزة على الشبكة.</a:t>
            </a:r>
          </a:p>
        </p:txBody>
      </p:sp>
      <p:pic>
        <p:nvPicPr>
          <p:cNvPr id="9" name="صورة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528" y="2757665"/>
            <a:ext cx="5550364" cy="3887272"/>
          </a:xfrm>
          <a:prstGeom prst="rect">
            <a:avLst/>
          </a:prstGeom>
        </p:spPr>
      </p:pic>
    </p:spTree>
    <p:extLst>
      <p:ext uri="{BB962C8B-B14F-4D97-AF65-F5344CB8AC3E}">
        <p14:creationId xmlns:p14="http://schemas.microsoft.com/office/powerpoint/2010/main" val="29472726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2195735" y="188640"/>
            <a:ext cx="5370187"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النموذج النجمي</a:t>
            </a:r>
          </a:p>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St</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abo2sadam" pitchFamily="2" charset="-78"/>
              </a:rPr>
              <a:t>a</a:t>
            </a: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bo2sadam" pitchFamily="2" charset="-78"/>
                <a:cs typeface="abo2sadam" pitchFamily="2" charset="-78"/>
              </a:rPr>
              <a:t>r Topology</a:t>
            </a:r>
            <a:endParaRPr lang="ar-SA"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cs typeface="+mj-cs"/>
            </a:endParaRPr>
          </a:p>
        </p:txBody>
      </p:sp>
      <p:pic>
        <p:nvPicPr>
          <p:cNvPr id="7" name="صورة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6" y="1512079"/>
            <a:ext cx="2279882" cy="1986936"/>
          </a:xfrm>
          <a:prstGeom prst="rect">
            <a:avLst/>
          </a:prstGeom>
        </p:spPr>
      </p:pic>
      <p:sp>
        <p:nvSpPr>
          <p:cNvPr id="6" name="شريط إلى الأسفل 5"/>
          <p:cNvSpPr/>
          <p:nvPr/>
        </p:nvSpPr>
        <p:spPr>
          <a:xfrm>
            <a:off x="521804" y="3429000"/>
            <a:ext cx="8064896" cy="2448272"/>
          </a:xfrm>
          <a:prstGeom prst="ribbon">
            <a:avLst>
              <a:gd name="adj1" fmla="val 16667"/>
              <a:gd name="adj2" fmla="val 75000"/>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JO" sz="3200" b="1" dirty="0" smtClean="0">
                <a:solidFill>
                  <a:srgbClr val="FF0000"/>
                </a:solidFill>
                <a:latin typeface="abo2sadam" pitchFamily="2" charset="-78"/>
                <a:cs typeface="abo2sadam" pitchFamily="2" charset="-78"/>
              </a:rPr>
              <a:t>يعد هذا النموذج هو الأفضل والأكثر انتشاراً لسهولة إدارة الشبكة ومراقبتها وبسبب المركزية في هذا النموذج</a:t>
            </a:r>
            <a:endParaRPr lang="ar-SA" sz="3200" b="1" dirty="0">
              <a:solidFill>
                <a:srgbClr val="FF0000"/>
              </a:solidFill>
              <a:latin typeface="abo2sadam" pitchFamily="2" charset="-78"/>
              <a:cs typeface="abo2sadam" pitchFamily="2" charset="-78"/>
            </a:endParaRPr>
          </a:p>
        </p:txBody>
      </p:sp>
      <p:sp>
        <p:nvSpPr>
          <p:cNvPr id="4" name="مربع نص 3"/>
          <p:cNvSpPr txBox="1"/>
          <p:nvPr/>
        </p:nvSpPr>
        <p:spPr>
          <a:xfrm>
            <a:off x="1692837" y="1700808"/>
            <a:ext cx="7343659" cy="2246769"/>
          </a:xfrm>
          <a:prstGeom prst="rect">
            <a:avLst/>
          </a:prstGeom>
          <a:noFill/>
        </p:spPr>
        <p:txBody>
          <a:bodyPr wrap="square" rtlCol="1">
            <a:spAutoFit/>
          </a:bodyPr>
          <a:lstStyle/>
          <a:p>
            <a:pPr marL="341313" indent="-341313"/>
            <a:r>
              <a:rPr lang="ar-JO" sz="2800" dirty="0" smtClean="0">
                <a:solidFill>
                  <a:srgbClr val="00B050"/>
                </a:solidFill>
                <a:latin typeface="abo2sadam" pitchFamily="2" charset="-78"/>
                <a:cs typeface="abo2sadam" pitchFamily="2" charset="-78"/>
              </a:rPr>
              <a:t>مميزاتها:  </a:t>
            </a:r>
            <a:r>
              <a:rPr lang="ar-JO" sz="2800" dirty="0" smtClean="0">
                <a:latin typeface="abo2sadam" pitchFamily="2" charset="-78"/>
                <a:cs typeface="abo2sadam" pitchFamily="2" charset="-78"/>
              </a:rPr>
              <a:t>- تعطل أي جهاز أو كابل أو إزالته أو إضافته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لا يعطل أداء الشبكة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 إزالة النقطة المركزية هو الذي يعطل الشبكة </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كلها.</a:t>
            </a:r>
          </a:p>
          <a:p>
            <a:pPr marL="341313" indent="-341313"/>
            <a:r>
              <a:rPr lang="ar-JO" sz="2800" dirty="0">
                <a:latin typeface="abo2sadam" pitchFamily="2" charset="-78"/>
                <a:cs typeface="abo2sadam" pitchFamily="2" charset="-78"/>
              </a:rPr>
              <a:t> </a:t>
            </a:r>
            <a:r>
              <a:rPr lang="ar-JO" sz="2800" dirty="0" smtClean="0">
                <a:latin typeface="abo2sadam" pitchFamily="2" charset="-78"/>
                <a:cs typeface="abo2sadam" pitchFamily="2" charset="-78"/>
              </a:rPr>
              <a:t>               </a:t>
            </a:r>
          </a:p>
        </p:txBody>
      </p:sp>
    </p:spTree>
    <p:extLst>
      <p:ext uri="{BB962C8B-B14F-4D97-AF65-F5344CB8AC3E}">
        <p14:creationId xmlns:p14="http://schemas.microsoft.com/office/powerpoint/2010/main" val="20525411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down)">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down)">
                                      <p:cBhvr>
                                        <p:cTn id="15" dur="500"/>
                                        <p:tgtEl>
                                          <p:spTgt spid="4">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down)">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rgbClr val="800080"/>
                </a:solidFill>
                <a:effectLst>
                  <a:outerShdw blurRad="50800" dist="39000" dir="5460000" algn="tl">
                    <a:srgbClr val="000000">
                      <a:alpha val="38000"/>
                    </a:srgbClr>
                  </a:outerShdw>
                </a:effectLst>
                <a:latin typeface="abo2sadam" pitchFamily="2" charset="-78"/>
                <a:cs typeface="abo2sadam" pitchFamily="2" charset="-78"/>
              </a:rPr>
              <a:t>النموذج الشبكي</a:t>
            </a:r>
          </a:p>
          <a:p>
            <a:pPr algn="ctr"/>
            <a:r>
              <a:rPr lang="en-US" sz="4000" b="1" dirty="0" smtClean="0">
                <a:ln w="11430"/>
                <a:solidFill>
                  <a:srgbClr val="800080"/>
                </a:solidFill>
                <a:effectLst>
                  <a:outerShdw blurRad="50800" dist="39000" dir="5460000" algn="tl">
                    <a:srgbClr val="000000">
                      <a:alpha val="38000"/>
                    </a:srgbClr>
                  </a:outerShdw>
                </a:effectLst>
                <a:latin typeface="abo2sadam" pitchFamily="2" charset="-78"/>
                <a:cs typeface="abo2sadam" pitchFamily="2" charset="-78"/>
              </a:rPr>
              <a:t>Mesh Topology</a:t>
            </a:r>
            <a:endParaRPr lang="ar-SA" sz="4000" b="1" dirty="0">
              <a:ln w="11430"/>
              <a:solidFill>
                <a:srgbClr val="800080"/>
              </a:solidFill>
              <a:effectLst>
                <a:outerShdw blurRad="50800" dist="39000" dir="5460000" algn="tl">
                  <a:srgbClr val="000000">
                    <a:alpha val="38000"/>
                  </a:srgbClr>
                </a:outerShdw>
              </a:effectLst>
              <a:latin typeface="+mj-lt"/>
              <a:cs typeface="+mj-cs"/>
            </a:endParaRPr>
          </a:p>
        </p:txBody>
      </p:sp>
      <p:sp>
        <p:nvSpPr>
          <p:cNvPr id="4" name="مربع نص 3"/>
          <p:cNvSpPr txBox="1"/>
          <p:nvPr/>
        </p:nvSpPr>
        <p:spPr>
          <a:xfrm>
            <a:off x="4355976" y="3199616"/>
            <a:ext cx="4656536" cy="2677656"/>
          </a:xfrm>
          <a:prstGeom prst="rect">
            <a:avLst/>
          </a:prstGeom>
          <a:noFill/>
        </p:spPr>
        <p:txBody>
          <a:bodyPr wrap="square" rtlCol="1">
            <a:spAutoFit/>
          </a:bodyPr>
          <a:lstStyle/>
          <a:p>
            <a:pPr marL="60325" indent="-1588" algn="justLow"/>
            <a:r>
              <a:rPr lang="ar-JO" sz="2800" dirty="0" smtClean="0">
                <a:solidFill>
                  <a:srgbClr val="00B050"/>
                </a:solidFill>
                <a:latin typeface="abo2sadam" pitchFamily="2" charset="-78"/>
                <a:cs typeface="abo2sadam" pitchFamily="2" charset="-78"/>
              </a:rPr>
              <a:t>طريقة تبادل البيانات : </a:t>
            </a:r>
          </a:p>
          <a:p>
            <a:pPr marL="60325" indent="-1588" algn="justLow"/>
            <a:r>
              <a:rPr lang="ar-JO" sz="2800" dirty="0" smtClean="0">
                <a:latin typeface="abo2sadam" pitchFamily="2" charset="-78"/>
                <a:cs typeface="abo2sadam" pitchFamily="2" charset="-78"/>
              </a:rPr>
              <a:t>يوجد أكثر من مسار للبيانات من الجهاز المرسل إلى الجهاز المستقبل، فإذا حدثت مشكلة في أحد المسارات يكون هناك مسار آخر بديل لإرسال البيانات من خلاله.</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654915"/>
            <a:ext cx="4032448" cy="4032448"/>
          </a:xfrm>
          <a:prstGeom prst="rect">
            <a:avLst/>
          </a:prstGeom>
        </p:spPr>
      </p:pic>
      <p:sp>
        <p:nvSpPr>
          <p:cNvPr id="3" name="مربع نص 2"/>
          <p:cNvSpPr txBox="1"/>
          <p:nvPr/>
        </p:nvSpPr>
        <p:spPr>
          <a:xfrm>
            <a:off x="-34193" y="1700808"/>
            <a:ext cx="9214705" cy="1384995"/>
          </a:xfrm>
          <a:prstGeom prst="rect">
            <a:avLst/>
          </a:prstGeom>
          <a:noFill/>
        </p:spPr>
        <p:txBody>
          <a:bodyPr wrap="square" rtlCol="1">
            <a:spAutoFit/>
          </a:bodyPr>
          <a:lstStyle/>
          <a:p>
            <a:pPr marL="58738" algn="justLow"/>
            <a:r>
              <a:rPr lang="ar-JO" sz="2800" dirty="0" smtClean="0">
                <a:solidFill>
                  <a:srgbClr val="FF0000"/>
                </a:solidFill>
                <a:latin typeface="abo2sadam" pitchFamily="2" charset="-78"/>
                <a:cs typeface="abo2sadam" pitchFamily="2" charset="-78"/>
              </a:rPr>
              <a:t>في هذا النموذج يوصل كل جهاز في الشبكة مباشرة بالأجهزة الأخرى جميعها بوساطة كابل مستقل، مما يؤدي إلى ارتفاع تكلفة بناء هذا النموذج، ويعد تركيبه الأكثر تعقيداً من الأنواع الأخرى.</a:t>
            </a:r>
          </a:p>
        </p:txBody>
      </p:sp>
    </p:spTree>
    <p:extLst>
      <p:ext uri="{BB962C8B-B14F-4D97-AF65-F5344CB8AC3E}">
        <p14:creationId xmlns:p14="http://schemas.microsoft.com/office/powerpoint/2010/main" val="3623421726"/>
      </p:ext>
    </p:extLst>
  </p:cSld>
  <p:clrMapOvr>
    <a:masterClrMapping/>
  </p:clrMapOvr>
  <p:transition spd="slow">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195735" y="188640"/>
            <a:ext cx="5370187"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JO" sz="4000" b="1" dirty="0" smtClean="0">
                <a:ln w="11430"/>
                <a:solidFill>
                  <a:srgbClr val="006600"/>
                </a:solidFill>
                <a:effectLst>
                  <a:outerShdw blurRad="50800" dist="39000" dir="5460000" algn="tl">
                    <a:srgbClr val="000000">
                      <a:alpha val="38000"/>
                    </a:srgbClr>
                  </a:outerShdw>
                </a:effectLst>
                <a:latin typeface="abo2sadam" pitchFamily="2" charset="-78"/>
                <a:cs typeface="abo2sadam" pitchFamily="2" charset="-78"/>
              </a:rPr>
              <a:t>النموذج المهجن</a:t>
            </a:r>
          </a:p>
          <a:p>
            <a:pPr algn="ctr"/>
            <a:r>
              <a:rPr lang="en-US" sz="4000" b="1" dirty="0" smtClean="0">
                <a:ln w="11430"/>
                <a:solidFill>
                  <a:srgbClr val="006600"/>
                </a:solidFill>
                <a:effectLst>
                  <a:outerShdw blurRad="50800" dist="39000" dir="5460000" algn="tl">
                    <a:srgbClr val="000000">
                      <a:alpha val="38000"/>
                    </a:srgbClr>
                  </a:outerShdw>
                </a:effectLst>
                <a:latin typeface="abo2sadam" pitchFamily="2" charset="-78"/>
                <a:cs typeface="abo2sadam" pitchFamily="2" charset="-78"/>
              </a:rPr>
              <a:t>Hybrid Topology</a:t>
            </a:r>
            <a:endParaRPr lang="ar-SA" sz="4000" b="1" dirty="0">
              <a:ln w="11430"/>
              <a:solidFill>
                <a:srgbClr val="006600"/>
              </a:solidFill>
              <a:effectLst>
                <a:outerShdw blurRad="50800" dist="39000" dir="5460000" algn="tl">
                  <a:srgbClr val="000000">
                    <a:alpha val="38000"/>
                  </a:srgbClr>
                </a:outerShdw>
              </a:effectLst>
              <a:latin typeface="+mj-lt"/>
              <a:cs typeface="+mj-cs"/>
            </a:endParaRPr>
          </a:p>
        </p:txBody>
      </p:sp>
      <p:sp>
        <p:nvSpPr>
          <p:cNvPr id="3" name="مربع نص 2"/>
          <p:cNvSpPr txBox="1"/>
          <p:nvPr/>
        </p:nvSpPr>
        <p:spPr>
          <a:xfrm>
            <a:off x="-34193" y="1700808"/>
            <a:ext cx="9214705" cy="954107"/>
          </a:xfrm>
          <a:prstGeom prst="rect">
            <a:avLst/>
          </a:prstGeom>
          <a:noFill/>
        </p:spPr>
        <p:txBody>
          <a:bodyPr wrap="square" rtlCol="1">
            <a:spAutoFit/>
          </a:bodyPr>
          <a:lstStyle/>
          <a:p>
            <a:pPr marL="58738" algn="justLow"/>
            <a:r>
              <a:rPr lang="ar-JO" sz="2800" dirty="0" smtClean="0">
                <a:solidFill>
                  <a:srgbClr val="FF0000"/>
                </a:solidFill>
                <a:latin typeface="abo2sadam" pitchFamily="2" charset="-78"/>
                <a:cs typeface="abo2sadam" pitchFamily="2" charset="-78"/>
              </a:rPr>
              <a:t>يعتمد هذا النموذج على بناء هندسي مركب من نماذج الربط السابقة للاستفادة من مزايا النماذج كلها في آن واحد.</a:t>
            </a:r>
          </a:p>
        </p:txBody>
      </p:sp>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654915"/>
            <a:ext cx="8424936" cy="3894465"/>
          </a:xfrm>
          <a:prstGeom prst="rect">
            <a:avLst/>
          </a:prstGeom>
        </p:spPr>
      </p:pic>
    </p:spTree>
    <p:extLst>
      <p:ext uri="{BB962C8B-B14F-4D97-AF65-F5344CB8AC3E}">
        <p14:creationId xmlns:p14="http://schemas.microsoft.com/office/powerpoint/2010/main" val="2062421264"/>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New folder\New folder (2)\تحضير حصص\NetWork\computer_network_administr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7199" cy="4797152"/>
          </a:xfrm>
          <a:prstGeom prst="rect">
            <a:avLst/>
          </a:prstGeom>
          <a:noFill/>
          <a:extLst>
            <a:ext uri="{909E8E84-426E-40DD-AFC4-6F175D3DCCD1}">
              <a14:hiddenFill xmlns:a14="http://schemas.microsoft.com/office/drawing/2010/main">
                <a:solidFill>
                  <a:srgbClr val="FFFFFF"/>
                </a:solidFill>
              </a14:hiddenFill>
            </a:ext>
          </a:extLst>
        </p:spPr>
      </p:pic>
      <p:sp>
        <p:nvSpPr>
          <p:cNvPr id="5" name="مربع نص 4"/>
          <p:cNvSpPr txBox="1"/>
          <p:nvPr/>
        </p:nvSpPr>
        <p:spPr>
          <a:xfrm>
            <a:off x="173862" y="4941168"/>
            <a:ext cx="8964487" cy="2062103"/>
          </a:xfrm>
          <a:prstGeom prst="rect">
            <a:avLst/>
          </a:prstGeom>
          <a:noFill/>
        </p:spPr>
        <p:txBody>
          <a:bodyPr wrap="square" rtlCol="1">
            <a:spAutoFit/>
          </a:bodyPr>
          <a:lstStyle/>
          <a:p>
            <a:pPr marL="341313" indent="-341313" algn="justLow"/>
            <a:r>
              <a:rPr lang="ar-JO" sz="3200" b="1" u="sng" dirty="0" smtClean="0">
                <a:solidFill>
                  <a:srgbClr val="C00000"/>
                </a:solidFill>
                <a:latin typeface="abo2sadam" pitchFamily="2" charset="-78"/>
                <a:cs typeface="abo2sadam" pitchFamily="2" charset="-78"/>
              </a:rPr>
              <a:t>الخادم : </a:t>
            </a:r>
            <a:r>
              <a:rPr lang="ar-JO" sz="3200" dirty="0">
                <a:latin typeface="abo2sadam" pitchFamily="2" charset="-78"/>
                <a:cs typeface="abo2sadam" pitchFamily="2" charset="-78"/>
              </a:rPr>
              <a:t>هو </a:t>
            </a:r>
            <a:r>
              <a:rPr lang="ar-JO" sz="3200" dirty="0" smtClean="0">
                <a:latin typeface="abo2sadam" pitchFamily="2" charset="-78"/>
                <a:cs typeface="abo2sadam" pitchFamily="2" charset="-78"/>
              </a:rPr>
              <a:t>جهاز </a:t>
            </a:r>
            <a:r>
              <a:rPr lang="ar-JO" sz="3200" dirty="0">
                <a:latin typeface="abo2sadam" pitchFamily="2" charset="-78"/>
                <a:cs typeface="abo2sadam" pitchFamily="2" charset="-78"/>
              </a:rPr>
              <a:t>حاسوب ذو قدرات عالية في المعالجة والتخزين يقوم بخدمة المستخدمين في مشاركة موارد الشبكة والتحكم بها.</a:t>
            </a:r>
            <a:endParaRPr lang="en-US" sz="3200" dirty="0">
              <a:latin typeface="abo2sadam" pitchFamily="2" charset="-78"/>
              <a:cs typeface="abo2sadam" pitchFamily="2" charset="-78"/>
            </a:endParaRPr>
          </a:p>
          <a:p>
            <a:pPr marL="341313" indent="-341313"/>
            <a:endParaRPr lang="en-US" sz="3200" dirty="0">
              <a:solidFill>
                <a:srgbClr val="C00000"/>
              </a:solidFill>
              <a:latin typeface="abo2sadam" pitchFamily="2" charset="-78"/>
              <a:cs typeface="abo2sadam" pitchFamily="2" charset="-78"/>
            </a:endParaRPr>
          </a:p>
        </p:txBody>
      </p:sp>
      <p:sp>
        <p:nvSpPr>
          <p:cNvPr id="4" name="سهم إلى اليمين 3">
            <a:hlinkClick r:id="rId3" action="ppaction://hlinksldjump"/>
          </p:cNvPr>
          <p:cNvSpPr/>
          <p:nvPr/>
        </p:nvSpPr>
        <p:spPr>
          <a:xfrm>
            <a:off x="4355976" y="6093296"/>
            <a:ext cx="978408" cy="484632"/>
          </a:xfrm>
          <a:prstGeom prst="rightArrow">
            <a:avLst/>
          </a:prstGeom>
          <a:solidFill>
            <a:srgbClr val="FF000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877868907"/>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