
<file path=[Content_Types].xml><?xml version="1.0" encoding="utf-8"?>
<Types xmlns="http://schemas.openxmlformats.org/package/2006/content-types">
  <Default ContentType="image/jpeg" Extension="jpg"/>
  <Default ContentType="image/vnd.ms-photo" Extension="wdp"/>
  <Default ContentType="image/gif" Extension="gif"/>
  <Default ContentType="application/xml" Extension="xml"/>
  <Default ContentType="image/png" Extension="png"/>
  <Default ContentType="image/jpeg" Extension="jpeg"/>
  <Default ContentType="application/vnd.openxmlformats-package.relationships+xml" Extension="rels"/>
  <Override ContentType="application/vnd.openxmlformats-officedocument.drawingml.diagramData+xml" PartName="/ppt/diagrams/data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2.xml"/>
  <Override ContentType="application/vnd.openxmlformats-officedocument.presentationml.slideLayout+xml" PartName="/ppt/slideLayouts/slideLayout10.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43.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1.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44.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image/gif" PartName="/ppt/media/image51.jpg"/>
  <Override ContentType="application/vnd.openxmlformats-officedocument.presentationml.presentation.main+xml" PartName="/ppt/presentation.xml"/>
  <Override ContentType="application/vnd.ms-office.drawingml.diagramDrawing+xml" PartName="/ppt/diagrams/drawing1.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notesMaster+xml" PartName="/ppt/notesMasters/notesMaster1.xml"/>
  <Override ContentType="application/vnd.openxmlformats-officedocument.presentationml.presProps+xml" PartName="/ppt/presProps1.xml"/>
  <Override ContentType="application/vnd.openxmlformats-officedocument.drawingml.diagramColors+xml" PartName="/ppt/diagrams/colors1.xml"/>
  <Override ContentType="application/vnd.openxmlformats-officedocument.presentationml.viewProps+xml" PartName="/ppt/viewProps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6858000" cx="9144000"/>
  <p:notesSz cx="6858000" cy="9144000"/>
  <p:defaultTextStyle>
    <a:defPPr lvl="0">
      <a:defRPr lang="ar-JO"/>
    </a:defPPr>
    <a:lvl1pPr defTabSz="914400" eaLnBrk="1" hangingPunct="1" latinLnBrk="0" lvl="0" marL="0" rtl="1" algn="r">
      <a:defRPr kern="1200" sz="1800">
        <a:solidFill>
          <a:schemeClr val="tx1"/>
        </a:solidFill>
        <a:latin typeface="+mn-lt"/>
        <a:ea typeface="+mn-ea"/>
        <a:cs typeface="+mn-cs"/>
      </a:defRPr>
    </a:lvl1pPr>
    <a:lvl2pPr defTabSz="914400" eaLnBrk="1" hangingPunct="1" latinLnBrk="0" lvl="1" marL="457200" rtl="1" algn="r">
      <a:defRPr kern="1200" sz="1800">
        <a:solidFill>
          <a:schemeClr val="tx1"/>
        </a:solidFill>
        <a:latin typeface="+mn-lt"/>
        <a:ea typeface="+mn-ea"/>
        <a:cs typeface="+mn-cs"/>
      </a:defRPr>
    </a:lvl2pPr>
    <a:lvl3pPr defTabSz="914400" eaLnBrk="1" hangingPunct="1" latinLnBrk="0" lvl="2" marL="914400" rtl="1" algn="r">
      <a:defRPr kern="1200" sz="1800">
        <a:solidFill>
          <a:schemeClr val="tx1"/>
        </a:solidFill>
        <a:latin typeface="+mn-lt"/>
        <a:ea typeface="+mn-ea"/>
        <a:cs typeface="+mn-cs"/>
      </a:defRPr>
    </a:lvl3pPr>
    <a:lvl4pPr defTabSz="914400" eaLnBrk="1" hangingPunct="1" latinLnBrk="0" lvl="3" marL="1371600" rtl="1" algn="r">
      <a:defRPr kern="1200" sz="1800">
        <a:solidFill>
          <a:schemeClr val="tx1"/>
        </a:solidFill>
        <a:latin typeface="+mn-lt"/>
        <a:ea typeface="+mn-ea"/>
        <a:cs typeface="+mn-cs"/>
      </a:defRPr>
    </a:lvl4pPr>
    <a:lvl5pPr defTabSz="914400" eaLnBrk="1" hangingPunct="1" latinLnBrk="0" lvl="4" marL="1828800" rtl="1" algn="r">
      <a:defRPr kern="1200" sz="1800">
        <a:solidFill>
          <a:schemeClr val="tx1"/>
        </a:solidFill>
        <a:latin typeface="+mn-lt"/>
        <a:ea typeface="+mn-ea"/>
        <a:cs typeface="+mn-cs"/>
      </a:defRPr>
    </a:lvl5pPr>
    <a:lvl6pPr defTabSz="914400" eaLnBrk="1" hangingPunct="1" latinLnBrk="0" lvl="5" marL="2286000" rtl="1" algn="r">
      <a:defRPr kern="1200" sz="1800">
        <a:solidFill>
          <a:schemeClr val="tx1"/>
        </a:solidFill>
        <a:latin typeface="+mn-lt"/>
        <a:ea typeface="+mn-ea"/>
        <a:cs typeface="+mn-cs"/>
      </a:defRPr>
    </a:lvl6pPr>
    <a:lvl7pPr defTabSz="914400" eaLnBrk="1" hangingPunct="1" latinLnBrk="0" lvl="6" marL="2743200" rtl="1" algn="r">
      <a:defRPr kern="1200" sz="1800">
        <a:solidFill>
          <a:schemeClr val="tx1"/>
        </a:solidFill>
        <a:latin typeface="+mn-lt"/>
        <a:ea typeface="+mn-ea"/>
        <a:cs typeface="+mn-cs"/>
      </a:defRPr>
    </a:lvl7pPr>
    <a:lvl8pPr defTabSz="914400" eaLnBrk="1" hangingPunct="1" latinLnBrk="0" lvl="7" marL="3200400" rtl="1" algn="r">
      <a:defRPr kern="1200" sz="1800">
        <a:solidFill>
          <a:schemeClr val="tx1"/>
        </a:solidFill>
        <a:latin typeface="+mn-lt"/>
        <a:ea typeface="+mn-ea"/>
        <a:cs typeface="+mn-cs"/>
      </a:defRPr>
    </a:lvl8pPr>
    <a:lvl9pPr defTabSz="914400" eaLnBrk="1" hangingPunct="1" latinLnBrk="0" lvl="8" marL="3657600" rtl="1" algn="r">
      <a:defRPr kern="1200" sz="1800">
        <a:solidFill>
          <a:schemeClr val="tx1"/>
        </a:solidFill>
        <a:latin typeface="+mn-lt"/>
        <a:ea typeface="+mn-ea"/>
        <a:cs typeface="+mn-cs"/>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1.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1.xml"/><Relationship Id="rId3" Type="http://schemas.openxmlformats.org/officeDocument/2006/relationships/presProps" Target="presProps1.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B31BA6-DEFD-47A5-84F5-1D4EC1644DFA}" type="doc">
      <dgm:prSet loTypeId="urn:microsoft.com/office/officeart/2005/8/layout/radial1" loCatId="cycle" qsTypeId="urn:microsoft.com/office/officeart/2005/8/quickstyle/3d1" qsCatId="3D" csTypeId="urn:microsoft.com/office/officeart/2005/8/colors/colorful5" csCatId="colorful" phldr="1"/>
      <dgm:spPr/>
      <dgm:t>
        <a:bodyPr/>
        <a:lstStyle/>
        <a:p>
          <a:pPr rtl="1"/>
          <a:endParaRPr lang="ar-SA"/>
        </a:p>
      </dgm:t>
    </dgm:pt>
    <dgm:pt modelId="{E011CDE5-E074-4B79-AD24-68753DC4A293}">
      <dgm:prSet phldrT="[نص]" custT="1"/>
      <dgm:spPr/>
      <dgm:t>
        <a:bodyPr/>
        <a:lstStyle/>
        <a:p>
          <a:pPr algn="ctr" rtl="1"/>
          <a:endParaRPr lang="ar-SA" sz="2400" b="1" dirty="0">
            <a:latin typeface="abo2sadam" pitchFamily="2" charset="-78"/>
            <a:cs typeface="abo2sadam" pitchFamily="2" charset="-78"/>
          </a:endParaRPr>
        </a:p>
      </dgm:t>
    </dgm:pt>
    <dgm:pt modelId="{6A8DA345-A07B-4292-9C4E-B4855AB968E7}" type="parTrans" cxnId="{150BD9F7-DDCE-406F-92C6-849C8F77F2A4}">
      <dgm:prSet/>
      <dgm:spPr/>
      <dgm:t>
        <a:bodyPr/>
        <a:lstStyle/>
        <a:p>
          <a:pPr algn="ctr" rtl="1"/>
          <a:endParaRPr lang="ar-SA" sz="2400">
            <a:latin typeface="abo2sadam" pitchFamily="2" charset="-78"/>
            <a:cs typeface="abo2sadam" pitchFamily="2" charset="-78"/>
          </a:endParaRPr>
        </a:p>
      </dgm:t>
    </dgm:pt>
    <dgm:pt modelId="{A55CDC35-43EB-480A-9F47-01034B866E80}" type="sibTrans" cxnId="{150BD9F7-DDCE-406F-92C6-849C8F77F2A4}">
      <dgm:prSet/>
      <dgm:spPr/>
      <dgm:t>
        <a:bodyPr/>
        <a:lstStyle/>
        <a:p>
          <a:pPr algn="ctr" rtl="1"/>
          <a:endParaRPr lang="ar-SA" sz="2400">
            <a:latin typeface="abo2sadam" pitchFamily="2" charset="-78"/>
            <a:cs typeface="abo2sadam" pitchFamily="2" charset="-78"/>
          </a:endParaRPr>
        </a:p>
      </dgm:t>
    </dgm:pt>
    <dgm:pt modelId="{20817F6D-B627-4A49-A0C5-A72BCC70DD9A}">
      <dgm:prSet phldrT="[نص]" custT="1"/>
      <dgm:spPr/>
      <dgm:t>
        <a:bodyPr/>
        <a:lstStyle/>
        <a:p>
          <a:pPr algn="ctr" rtl="1"/>
          <a:endParaRPr lang="ar-SA" sz="2800" dirty="0">
            <a:latin typeface="abo2sadam" pitchFamily="2" charset="-78"/>
            <a:cs typeface="abo2sadam" pitchFamily="2" charset="-78"/>
          </a:endParaRPr>
        </a:p>
      </dgm:t>
    </dgm:pt>
    <dgm:pt modelId="{33ABE564-F02B-4370-B731-7F03324CD371}" type="parTrans" cxnId="{BDF0E7A6-3ADA-4918-86A3-D396AE39040A}">
      <dgm:prSet custT="1"/>
      <dgm:spPr/>
      <dgm:t>
        <a:bodyPr/>
        <a:lstStyle/>
        <a:p>
          <a:pPr algn="ctr" rtl="1"/>
          <a:endParaRPr lang="ar-SA" sz="700">
            <a:latin typeface="abo2sadam" pitchFamily="2" charset="-78"/>
            <a:cs typeface="abo2sadam" pitchFamily="2" charset="-78"/>
          </a:endParaRPr>
        </a:p>
      </dgm:t>
    </dgm:pt>
    <dgm:pt modelId="{A5DFD2DA-F0EC-4B5A-85B5-2E1E7BFD2F28}" type="sibTrans" cxnId="{BDF0E7A6-3ADA-4918-86A3-D396AE39040A}">
      <dgm:prSet/>
      <dgm:spPr/>
      <dgm:t>
        <a:bodyPr/>
        <a:lstStyle/>
        <a:p>
          <a:pPr algn="ctr" rtl="1"/>
          <a:endParaRPr lang="ar-SA" sz="2400">
            <a:latin typeface="abo2sadam" pitchFamily="2" charset="-78"/>
            <a:cs typeface="abo2sadam" pitchFamily="2" charset="-78"/>
          </a:endParaRPr>
        </a:p>
      </dgm:t>
    </dgm:pt>
    <dgm:pt modelId="{2C40DB38-6B8F-4CCE-A530-A016F81F7670}">
      <dgm:prSet phldrT="[نص]" custT="1"/>
      <dgm:spPr/>
      <dgm:t>
        <a:bodyPr/>
        <a:lstStyle/>
        <a:p>
          <a:pPr algn="ctr" rtl="1"/>
          <a:endParaRPr lang="ar-SA" sz="1800" dirty="0">
            <a:latin typeface="abo2sadam" pitchFamily="2" charset="-78"/>
            <a:cs typeface="abo2sadam" pitchFamily="2" charset="-78"/>
          </a:endParaRPr>
        </a:p>
      </dgm:t>
    </dgm:pt>
    <dgm:pt modelId="{8A02FD66-D058-44C2-9BF4-3468DBF25689}" type="parTrans" cxnId="{FC75531E-72CA-402F-A282-3EF20DF0DF1B}">
      <dgm:prSet custT="1"/>
      <dgm:spPr/>
      <dgm:t>
        <a:bodyPr/>
        <a:lstStyle/>
        <a:p>
          <a:pPr algn="ctr" rtl="1"/>
          <a:endParaRPr lang="ar-SA" sz="700">
            <a:latin typeface="abo2sadam" pitchFamily="2" charset="-78"/>
            <a:cs typeface="abo2sadam" pitchFamily="2" charset="-78"/>
          </a:endParaRPr>
        </a:p>
      </dgm:t>
    </dgm:pt>
    <dgm:pt modelId="{F0D8E750-537D-401B-ACB1-6F0EA000107A}" type="sibTrans" cxnId="{FC75531E-72CA-402F-A282-3EF20DF0DF1B}">
      <dgm:prSet/>
      <dgm:spPr/>
      <dgm:t>
        <a:bodyPr/>
        <a:lstStyle/>
        <a:p>
          <a:pPr algn="ctr" rtl="1"/>
          <a:endParaRPr lang="ar-SA" sz="2400">
            <a:latin typeface="abo2sadam" pitchFamily="2" charset="-78"/>
            <a:cs typeface="abo2sadam" pitchFamily="2" charset="-78"/>
          </a:endParaRPr>
        </a:p>
      </dgm:t>
    </dgm:pt>
    <dgm:pt modelId="{10BFF613-36FA-4FBC-BAFD-F1B572EA0E91}">
      <dgm:prSet phldrT="[نص]" custT="1"/>
      <dgm:spPr/>
      <dgm:t>
        <a:bodyPr/>
        <a:lstStyle/>
        <a:p>
          <a:pPr algn="ctr" rtl="1"/>
          <a:endParaRPr lang="ar-SA" sz="1800" dirty="0">
            <a:latin typeface="abo2sadam" pitchFamily="2" charset="-78"/>
            <a:cs typeface="abo2sadam" pitchFamily="2" charset="-78"/>
          </a:endParaRPr>
        </a:p>
      </dgm:t>
    </dgm:pt>
    <dgm:pt modelId="{8380CA94-508E-4CE2-B23E-15C4E423416A}" type="parTrans" cxnId="{6CA316E5-1A19-4159-A1A8-151132EA20EC}">
      <dgm:prSet custT="1"/>
      <dgm:spPr/>
      <dgm:t>
        <a:bodyPr/>
        <a:lstStyle/>
        <a:p>
          <a:pPr algn="ctr" rtl="1"/>
          <a:endParaRPr lang="ar-SA" sz="700">
            <a:latin typeface="abo2sadam" pitchFamily="2" charset="-78"/>
            <a:cs typeface="abo2sadam" pitchFamily="2" charset="-78"/>
          </a:endParaRPr>
        </a:p>
      </dgm:t>
    </dgm:pt>
    <dgm:pt modelId="{2BE1D955-2529-42F7-B005-02DAA418E7D7}" type="sibTrans" cxnId="{6CA316E5-1A19-4159-A1A8-151132EA20EC}">
      <dgm:prSet/>
      <dgm:spPr/>
      <dgm:t>
        <a:bodyPr/>
        <a:lstStyle/>
        <a:p>
          <a:pPr algn="ctr" rtl="1"/>
          <a:endParaRPr lang="ar-SA" sz="2400">
            <a:latin typeface="abo2sadam" pitchFamily="2" charset="-78"/>
            <a:cs typeface="abo2sadam" pitchFamily="2" charset="-78"/>
          </a:endParaRPr>
        </a:p>
      </dgm:t>
    </dgm:pt>
    <dgm:pt modelId="{72869C4B-4677-4933-A5BC-932625B60201}">
      <dgm:prSet phldrT="[نص]" custT="1"/>
      <dgm:spPr/>
      <dgm:t>
        <a:bodyPr/>
        <a:lstStyle/>
        <a:p>
          <a:pPr algn="ctr" rtl="1"/>
          <a:endParaRPr lang="ar-SA" sz="1800" dirty="0">
            <a:latin typeface="abo2sadam" pitchFamily="2" charset="-78"/>
            <a:cs typeface="abo2sadam" pitchFamily="2" charset="-78"/>
          </a:endParaRPr>
        </a:p>
      </dgm:t>
    </dgm:pt>
    <dgm:pt modelId="{3A3A9204-5919-49B3-97B6-47649CBF7FEB}" type="parTrans" cxnId="{C1F7A066-2BA6-4E67-A92E-22D45EE221C2}">
      <dgm:prSet custT="1"/>
      <dgm:spPr/>
      <dgm:t>
        <a:bodyPr/>
        <a:lstStyle/>
        <a:p>
          <a:pPr algn="ctr" rtl="1"/>
          <a:endParaRPr lang="ar-SA" sz="700">
            <a:latin typeface="abo2sadam" pitchFamily="2" charset="-78"/>
            <a:cs typeface="abo2sadam" pitchFamily="2" charset="-78"/>
          </a:endParaRPr>
        </a:p>
      </dgm:t>
    </dgm:pt>
    <dgm:pt modelId="{711A795F-864B-476E-AE1D-FC2CD49E2DA1}" type="sibTrans" cxnId="{C1F7A066-2BA6-4E67-A92E-22D45EE221C2}">
      <dgm:prSet/>
      <dgm:spPr/>
      <dgm:t>
        <a:bodyPr/>
        <a:lstStyle/>
        <a:p>
          <a:pPr algn="ctr" rtl="1"/>
          <a:endParaRPr lang="ar-SA" sz="2400">
            <a:latin typeface="abo2sadam" pitchFamily="2" charset="-78"/>
            <a:cs typeface="abo2sadam" pitchFamily="2" charset="-78"/>
          </a:endParaRPr>
        </a:p>
      </dgm:t>
    </dgm:pt>
    <dgm:pt modelId="{B7BB105E-2D82-428A-BDAD-CFCF0F1F7461}" type="pres">
      <dgm:prSet presAssocID="{C4B31BA6-DEFD-47A5-84F5-1D4EC1644DFA}" presName="cycle" presStyleCnt="0">
        <dgm:presLayoutVars>
          <dgm:chMax val="1"/>
          <dgm:dir/>
          <dgm:animLvl val="ctr"/>
          <dgm:resizeHandles val="exact"/>
        </dgm:presLayoutVars>
      </dgm:prSet>
      <dgm:spPr/>
      <dgm:t>
        <a:bodyPr/>
        <a:lstStyle/>
        <a:p>
          <a:pPr rtl="1"/>
          <a:endParaRPr lang="ar-SA"/>
        </a:p>
      </dgm:t>
    </dgm:pt>
    <dgm:pt modelId="{41F6563D-A41B-4D7F-BE55-8D324F6A5EF6}" type="pres">
      <dgm:prSet presAssocID="{E011CDE5-E074-4B79-AD24-68753DC4A293}" presName="centerShape" presStyleLbl="node0" presStyleIdx="0" presStyleCnt="1" custScaleX="107098" custScaleY="116254" custLinFactNeighborX="720"/>
      <dgm:spPr/>
      <dgm:t>
        <a:bodyPr/>
        <a:lstStyle/>
        <a:p>
          <a:pPr rtl="1"/>
          <a:endParaRPr lang="ar-SA"/>
        </a:p>
      </dgm:t>
    </dgm:pt>
    <dgm:pt modelId="{6F010FE8-CE15-4D1E-8AB3-E608F82747D6}" type="pres">
      <dgm:prSet presAssocID="{33ABE564-F02B-4370-B731-7F03324CD371}" presName="Name9" presStyleLbl="parChTrans1D2" presStyleIdx="0" presStyleCnt="4"/>
      <dgm:spPr/>
      <dgm:t>
        <a:bodyPr/>
        <a:lstStyle/>
        <a:p>
          <a:pPr rtl="1"/>
          <a:endParaRPr lang="ar-SA"/>
        </a:p>
      </dgm:t>
    </dgm:pt>
    <dgm:pt modelId="{74BC91B1-D0C2-4393-9A8A-055B797B5090}" type="pres">
      <dgm:prSet presAssocID="{33ABE564-F02B-4370-B731-7F03324CD371}" presName="connTx" presStyleLbl="parChTrans1D2" presStyleIdx="0" presStyleCnt="4"/>
      <dgm:spPr/>
      <dgm:t>
        <a:bodyPr/>
        <a:lstStyle/>
        <a:p>
          <a:pPr rtl="1"/>
          <a:endParaRPr lang="ar-SA"/>
        </a:p>
      </dgm:t>
    </dgm:pt>
    <dgm:pt modelId="{42E74EA8-778C-4324-8C5C-8E50107A2296}" type="pres">
      <dgm:prSet presAssocID="{20817F6D-B627-4A49-A0C5-A72BCC70DD9A}" presName="node" presStyleLbl="node1" presStyleIdx="0" presStyleCnt="4" custScaleX="123136" custScaleY="123136" custRadScaleRad="113416" custRadScaleInc="-1153">
        <dgm:presLayoutVars>
          <dgm:bulletEnabled val="1"/>
        </dgm:presLayoutVars>
      </dgm:prSet>
      <dgm:spPr/>
      <dgm:t>
        <a:bodyPr/>
        <a:lstStyle/>
        <a:p>
          <a:pPr rtl="1"/>
          <a:endParaRPr lang="ar-SA"/>
        </a:p>
      </dgm:t>
    </dgm:pt>
    <dgm:pt modelId="{210D842C-E749-4001-A949-5EC8CCE29A5D}" type="pres">
      <dgm:prSet presAssocID="{8A02FD66-D058-44C2-9BF4-3468DBF25689}" presName="Name9" presStyleLbl="parChTrans1D2" presStyleIdx="1" presStyleCnt="4"/>
      <dgm:spPr/>
      <dgm:t>
        <a:bodyPr/>
        <a:lstStyle/>
        <a:p>
          <a:pPr rtl="1"/>
          <a:endParaRPr lang="ar-SA"/>
        </a:p>
      </dgm:t>
    </dgm:pt>
    <dgm:pt modelId="{E0B4922A-9C32-4B03-8294-7B7742419D8B}" type="pres">
      <dgm:prSet presAssocID="{8A02FD66-D058-44C2-9BF4-3468DBF25689}" presName="connTx" presStyleLbl="parChTrans1D2" presStyleIdx="1" presStyleCnt="4"/>
      <dgm:spPr/>
      <dgm:t>
        <a:bodyPr/>
        <a:lstStyle/>
        <a:p>
          <a:pPr rtl="1"/>
          <a:endParaRPr lang="ar-SA"/>
        </a:p>
      </dgm:t>
    </dgm:pt>
    <dgm:pt modelId="{42436D0F-8F44-4BFC-BCA1-E159774F8726}" type="pres">
      <dgm:prSet presAssocID="{2C40DB38-6B8F-4CCE-A530-A016F81F7670}" presName="node" presStyleLbl="node1" presStyleIdx="1" presStyleCnt="4" custScaleX="121029" custScaleY="121029">
        <dgm:presLayoutVars>
          <dgm:bulletEnabled val="1"/>
        </dgm:presLayoutVars>
      </dgm:prSet>
      <dgm:spPr/>
      <dgm:t>
        <a:bodyPr/>
        <a:lstStyle/>
        <a:p>
          <a:pPr rtl="1"/>
          <a:endParaRPr lang="ar-SA"/>
        </a:p>
      </dgm:t>
    </dgm:pt>
    <dgm:pt modelId="{584D7A10-C102-4F06-83ED-B59457DC9F09}" type="pres">
      <dgm:prSet presAssocID="{8380CA94-508E-4CE2-B23E-15C4E423416A}" presName="Name9" presStyleLbl="parChTrans1D2" presStyleIdx="2" presStyleCnt="4"/>
      <dgm:spPr/>
      <dgm:t>
        <a:bodyPr/>
        <a:lstStyle/>
        <a:p>
          <a:pPr rtl="1"/>
          <a:endParaRPr lang="ar-SA"/>
        </a:p>
      </dgm:t>
    </dgm:pt>
    <dgm:pt modelId="{D25A2932-3AEE-4525-94EE-0E895AE0F2D3}" type="pres">
      <dgm:prSet presAssocID="{8380CA94-508E-4CE2-B23E-15C4E423416A}" presName="connTx" presStyleLbl="parChTrans1D2" presStyleIdx="2" presStyleCnt="4"/>
      <dgm:spPr/>
      <dgm:t>
        <a:bodyPr/>
        <a:lstStyle/>
        <a:p>
          <a:pPr rtl="1"/>
          <a:endParaRPr lang="ar-SA"/>
        </a:p>
      </dgm:t>
    </dgm:pt>
    <dgm:pt modelId="{ED46C404-1016-4AF8-9196-068E5A8AAE99}" type="pres">
      <dgm:prSet presAssocID="{10BFF613-36FA-4FBC-BAFD-F1B572EA0E91}" presName="node" presStyleLbl="node1" presStyleIdx="2" presStyleCnt="4" custScaleX="120136" custScaleY="122220">
        <dgm:presLayoutVars>
          <dgm:bulletEnabled val="1"/>
        </dgm:presLayoutVars>
      </dgm:prSet>
      <dgm:spPr/>
      <dgm:t>
        <a:bodyPr/>
        <a:lstStyle/>
        <a:p>
          <a:pPr rtl="1"/>
          <a:endParaRPr lang="ar-SA"/>
        </a:p>
      </dgm:t>
    </dgm:pt>
    <dgm:pt modelId="{3683C15C-1C82-4262-9F60-43B36E286F98}" type="pres">
      <dgm:prSet presAssocID="{3A3A9204-5919-49B3-97B6-47649CBF7FEB}" presName="Name9" presStyleLbl="parChTrans1D2" presStyleIdx="3" presStyleCnt="4"/>
      <dgm:spPr/>
      <dgm:t>
        <a:bodyPr/>
        <a:lstStyle/>
        <a:p>
          <a:pPr rtl="1"/>
          <a:endParaRPr lang="ar-SA"/>
        </a:p>
      </dgm:t>
    </dgm:pt>
    <dgm:pt modelId="{0C949499-2A9E-4E4E-A0BF-586A552E9EBB}" type="pres">
      <dgm:prSet presAssocID="{3A3A9204-5919-49B3-97B6-47649CBF7FEB}" presName="connTx" presStyleLbl="parChTrans1D2" presStyleIdx="3" presStyleCnt="4"/>
      <dgm:spPr/>
      <dgm:t>
        <a:bodyPr/>
        <a:lstStyle/>
        <a:p>
          <a:pPr rtl="1"/>
          <a:endParaRPr lang="ar-SA"/>
        </a:p>
      </dgm:t>
    </dgm:pt>
    <dgm:pt modelId="{82A511D0-2934-4B49-89CA-4BA492FAADCF}" type="pres">
      <dgm:prSet presAssocID="{72869C4B-4677-4933-A5BC-932625B60201}" presName="node" presStyleLbl="node1" presStyleIdx="3" presStyleCnt="4" custScaleX="128850" custScaleY="123676" custRadScaleRad="100463" custRadScaleInc="2099">
        <dgm:presLayoutVars>
          <dgm:bulletEnabled val="1"/>
        </dgm:presLayoutVars>
      </dgm:prSet>
      <dgm:spPr/>
      <dgm:t>
        <a:bodyPr/>
        <a:lstStyle/>
        <a:p>
          <a:pPr rtl="1"/>
          <a:endParaRPr lang="ar-SA"/>
        </a:p>
      </dgm:t>
    </dgm:pt>
  </dgm:ptLst>
  <dgm:cxnLst>
    <dgm:cxn modelId="{C1F7A066-2BA6-4E67-A92E-22D45EE221C2}" srcId="{E011CDE5-E074-4B79-AD24-68753DC4A293}" destId="{72869C4B-4677-4933-A5BC-932625B60201}" srcOrd="3" destOrd="0" parTransId="{3A3A9204-5919-49B3-97B6-47649CBF7FEB}" sibTransId="{711A795F-864B-476E-AE1D-FC2CD49E2DA1}"/>
    <dgm:cxn modelId="{929B9017-71D6-475F-B500-403CD7B5F688}" type="presOf" srcId="{E011CDE5-E074-4B79-AD24-68753DC4A293}" destId="{41F6563D-A41B-4D7F-BE55-8D324F6A5EF6}" srcOrd="0" destOrd="0" presId="urn:microsoft.com/office/officeart/2005/8/layout/radial1"/>
    <dgm:cxn modelId="{F5DBC035-D5C8-4374-9056-7130895011FB}" type="presOf" srcId="{C4B31BA6-DEFD-47A5-84F5-1D4EC1644DFA}" destId="{B7BB105E-2D82-428A-BDAD-CFCF0F1F7461}" srcOrd="0" destOrd="0" presId="urn:microsoft.com/office/officeart/2005/8/layout/radial1"/>
    <dgm:cxn modelId="{8AB0B92F-9141-4597-8430-97880FC3F1EC}" type="presOf" srcId="{33ABE564-F02B-4370-B731-7F03324CD371}" destId="{74BC91B1-D0C2-4393-9A8A-055B797B5090}" srcOrd="1" destOrd="0" presId="urn:microsoft.com/office/officeart/2005/8/layout/radial1"/>
    <dgm:cxn modelId="{F9FAA580-363E-4411-A716-77339E285F6A}" type="presOf" srcId="{8A02FD66-D058-44C2-9BF4-3468DBF25689}" destId="{210D842C-E749-4001-A949-5EC8CCE29A5D}" srcOrd="0" destOrd="0" presId="urn:microsoft.com/office/officeart/2005/8/layout/radial1"/>
    <dgm:cxn modelId="{D7FAEC29-BB1A-435A-ABE0-E2B042EBAABD}" type="presOf" srcId="{8380CA94-508E-4CE2-B23E-15C4E423416A}" destId="{D25A2932-3AEE-4525-94EE-0E895AE0F2D3}" srcOrd="1" destOrd="0" presId="urn:microsoft.com/office/officeart/2005/8/layout/radial1"/>
    <dgm:cxn modelId="{101D96C2-597E-4106-A3DE-2CDCADAAA101}" type="presOf" srcId="{33ABE564-F02B-4370-B731-7F03324CD371}" destId="{6F010FE8-CE15-4D1E-8AB3-E608F82747D6}" srcOrd="0" destOrd="0" presId="urn:microsoft.com/office/officeart/2005/8/layout/radial1"/>
    <dgm:cxn modelId="{BDF0E7A6-3ADA-4918-86A3-D396AE39040A}" srcId="{E011CDE5-E074-4B79-AD24-68753DC4A293}" destId="{20817F6D-B627-4A49-A0C5-A72BCC70DD9A}" srcOrd="0" destOrd="0" parTransId="{33ABE564-F02B-4370-B731-7F03324CD371}" sibTransId="{A5DFD2DA-F0EC-4B5A-85B5-2E1E7BFD2F28}"/>
    <dgm:cxn modelId="{6CA316E5-1A19-4159-A1A8-151132EA20EC}" srcId="{E011CDE5-E074-4B79-AD24-68753DC4A293}" destId="{10BFF613-36FA-4FBC-BAFD-F1B572EA0E91}" srcOrd="2" destOrd="0" parTransId="{8380CA94-508E-4CE2-B23E-15C4E423416A}" sibTransId="{2BE1D955-2529-42F7-B005-02DAA418E7D7}"/>
    <dgm:cxn modelId="{B75FC06D-7EBB-4BDB-98BA-73E16BBD2C61}" type="presOf" srcId="{3A3A9204-5919-49B3-97B6-47649CBF7FEB}" destId="{3683C15C-1C82-4262-9F60-43B36E286F98}" srcOrd="0" destOrd="0" presId="urn:microsoft.com/office/officeart/2005/8/layout/radial1"/>
    <dgm:cxn modelId="{6EDEC6C0-4C3C-438D-A91B-54C48939F00A}" type="presOf" srcId="{20817F6D-B627-4A49-A0C5-A72BCC70DD9A}" destId="{42E74EA8-778C-4324-8C5C-8E50107A2296}" srcOrd="0" destOrd="0" presId="urn:microsoft.com/office/officeart/2005/8/layout/radial1"/>
    <dgm:cxn modelId="{C7FD7971-9AF5-49CF-8962-4AEE52773605}" type="presOf" srcId="{2C40DB38-6B8F-4CCE-A530-A016F81F7670}" destId="{42436D0F-8F44-4BFC-BCA1-E159774F8726}" srcOrd="0" destOrd="0" presId="urn:microsoft.com/office/officeart/2005/8/layout/radial1"/>
    <dgm:cxn modelId="{21A5EA0B-BA78-4B95-AEB4-15AF657CC6DC}" type="presOf" srcId="{10BFF613-36FA-4FBC-BAFD-F1B572EA0E91}" destId="{ED46C404-1016-4AF8-9196-068E5A8AAE99}" srcOrd="0" destOrd="0" presId="urn:microsoft.com/office/officeart/2005/8/layout/radial1"/>
    <dgm:cxn modelId="{78489D9A-8A84-4E18-8A85-9C9F49D18160}" type="presOf" srcId="{3A3A9204-5919-49B3-97B6-47649CBF7FEB}" destId="{0C949499-2A9E-4E4E-A0BF-586A552E9EBB}" srcOrd="1" destOrd="0" presId="urn:microsoft.com/office/officeart/2005/8/layout/radial1"/>
    <dgm:cxn modelId="{E18344EF-92D8-4A47-912B-A3D63D17AE10}" type="presOf" srcId="{8380CA94-508E-4CE2-B23E-15C4E423416A}" destId="{584D7A10-C102-4F06-83ED-B59457DC9F09}" srcOrd="0" destOrd="0" presId="urn:microsoft.com/office/officeart/2005/8/layout/radial1"/>
    <dgm:cxn modelId="{37CC172E-2DAB-499A-B100-54EFAD7B7C31}" type="presOf" srcId="{72869C4B-4677-4933-A5BC-932625B60201}" destId="{82A511D0-2934-4B49-89CA-4BA492FAADCF}" srcOrd="0" destOrd="0" presId="urn:microsoft.com/office/officeart/2005/8/layout/radial1"/>
    <dgm:cxn modelId="{150BD9F7-DDCE-406F-92C6-849C8F77F2A4}" srcId="{C4B31BA6-DEFD-47A5-84F5-1D4EC1644DFA}" destId="{E011CDE5-E074-4B79-AD24-68753DC4A293}" srcOrd="0" destOrd="0" parTransId="{6A8DA345-A07B-4292-9C4E-B4855AB968E7}" sibTransId="{A55CDC35-43EB-480A-9F47-01034B866E80}"/>
    <dgm:cxn modelId="{FC75531E-72CA-402F-A282-3EF20DF0DF1B}" srcId="{E011CDE5-E074-4B79-AD24-68753DC4A293}" destId="{2C40DB38-6B8F-4CCE-A530-A016F81F7670}" srcOrd="1" destOrd="0" parTransId="{8A02FD66-D058-44C2-9BF4-3468DBF25689}" sibTransId="{F0D8E750-537D-401B-ACB1-6F0EA000107A}"/>
    <dgm:cxn modelId="{3CF0E133-1EEB-4043-836A-58A402306C4F}" type="presOf" srcId="{8A02FD66-D058-44C2-9BF4-3468DBF25689}" destId="{E0B4922A-9C32-4B03-8294-7B7742419D8B}" srcOrd="1" destOrd="0" presId="urn:microsoft.com/office/officeart/2005/8/layout/radial1"/>
    <dgm:cxn modelId="{CE46B579-CFB9-4DD5-8B3D-AD6715A873F5}" type="presParOf" srcId="{B7BB105E-2D82-428A-BDAD-CFCF0F1F7461}" destId="{41F6563D-A41B-4D7F-BE55-8D324F6A5EF6}" srcOrd="0" destOrd="0" presId="urn:microsoft.com/office/officeart/2005/8/layout/radial1"/>
    <dgm:cxn modelId="{3BF0EA3B-4B5A-40F2-9CEE-C6D955311E24}" type="presParOf" srcId="{B7BB105E-2D82-428A-BDAD-CFCF0F1F7461}" destId="{6F010FE8-CE15-4D1E-8AB3-E608F82747D6}" srcOrd="1" destOrd="0" presId="urn:microsoft.com/office/officeart/2005/8/layout/radial1"/>
    <dgm:cxn modelId="{0008A656-46AE-4901-8FD8-313F2FD14DCD}" type="presParOf" srcId="{6F010FE8-CE15-4D1E-8AB3-E608F82747D6}" destId="{74BC91B1-D0C2-4393-9A8A-055B797B5090}" srcOrd="0" destOrd="0" presId="urn:microsoft.com/office/officeart/2005/8/layout/radial1"/>
    <dgm:cxn modelId="{9AB59358-0124-4FFD-AC7F-55B34BB6B524}" type="presParOf" srcId="{B7BB105E-2D82-428A-BDAD-CFCF0F1F7461}" destId="{42E74EA8-778C-4324-8C5C-8E50107A2296}" srcOrd="2" destOrd="0" presId="urn:microsoft.com/office/officeart/2005/8/layout/radial1"/>
    <dgm:cxn modelId="{9813B278-D02E-4150-A772-1AB6E824413F}" type="presParOf" srcId="{B7BB105E-2D82-428A-BDAD-CFCF0F1F7461}" destId="{210D842C-E749-4001-A949-5EC8CCE29A5D}" srcOrd="3" destOrd="0" presId="urn:microsoft.com/office/officeart/2005/8/layout/radial1"/>
    <dgm:cxn modelId="{FCE63C8A-B676-4E20-8097-0325728A324C}" type="presParOf" srcId="{210D842C-E749-4001-A949-5EC8CCE29A5D}" destId="{E0B4922A-9C32-4B03-8294-7B7742419D8B}" srcOrd="0" destOrd="0" presId="urn:microsoft.com/office/officeart/2005/8/layout/radial1"/>
    <dgm:cxn modelId="{7B1CE0DF-C17F-4B52-BA4A-604314109473}" type="presParOf" srcId="{B7BB105E-2D82-428A-BDAD-CFCF0F1F7461}" destId="{42436D0F-8F44-4BFC-BCA1-E159774F8726}" srcOrd="4" destOrd="0" presId="urn:microsoft.com/office/officeart/2005/8/layout/radial1"/>
    <dgm:cxn modelId="{9927577A-AE5C-4B65-BB0F-030EA46738D1}" type="presParOf" srcId="{B7BB105E-2D82-428A-BDAD-CFCF0F1F7461}" destId="{584D7A10-C102-4F06-83ED-B59457DC9F09}" srcOrd="5" destOrd="0" presId="urn:microsoft.com/office/officeart/2005/8/layout/radial1"/>
    <dgm:cxn modelId="{822AF0AF-06B9-4BB5-8283-5CF2D836EDA6}" type="presParOf" srcId="{584D7A10-C102-4F06-83ED-B59457DC9F09}" destId="{D25A2932-3AEE-4525-94EE-0E895AE0F2D3}" srcOrd="0" destOrd="0" presId="urn:microsoft.com/office/officeart/2005/8/layout/radial1"/>
    <dgm:cxn modelId="{EA1B43FE-7377-4D98-B74B-19482FC76375}" type="presParOf" srcId="{B7BB105E-2D82-428A-BDAD-CFCF0F1F7461}" destId="{ED46C404-1016-4AF8-9196-068E5A8AAE99}" srcOrd="6" destOrd="0" presId="urn:microsoft.com/office/officeart/2005/8/layout/radial1"/>
    <dgm:cxn modelId="{6C6089EC-A4A9-4FEB-9EDD-6CEDA695B8F8}" type="presParOf" srcId="{B7BB105E-2D82-428A-BDAD-CFCF0F1F7461}" destId="{3683C15C-1C82-4262-9F60-43B36E286F98}" srcOrd="7" destOrd="0" presId="urn:microsoft.com/office/officeart/2005/8/layout/radial1"/>
    <dgm:cxn modelId="{3390A0A2-0E17-4C26-969A-EE35D9C711FE}" type="presParOf" srcId="{3683C15C-1C82-4262-9F60-43B36E286F98}" destId="{0C949499-2A9E-4E4E-A0BF-586A552E9EBB}" srcOrd="0" destOrd="0" presId="urn:microsoft.com/office/officeart/2005/8/layout/radial1"/>
    <dgm:cxn modelId="{50A5B229-9755-4776-8591-D40377F035D0}" type="presParOf" srcId="{B7BB105E-2D82-428A-BDAD-CFCF0F1F7461}" destId="{82A511D0-2934-4B49-89CA-4BA492FAADCF}"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D835EAFC-9735-4842-8CC4-96AA61D9F61A}" type="datetimeFigureOut">
              <a:rPr lang="ar-JO" smtClean="0"/>
              <a:pPr/>
              <a:t>01/07/1443</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JO"/>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DB13040B-ECF4-4C88-96BD-9F27677D72D5}" type="slidenum">
              <a:rPr lang="ar-JO" smtClean="0"/>
              <a:pPr/>
              <a:t>‹#›</a:t>
            </a:fld>
            <a:endParaRPr lang="ar-JO"/>
          </a:p>
        </p:txBody>
      </p:sp>
    </p:spTree>
    <p:extLst>
      <p:ext uri="{BB962C8B-B14F-4D97-AF65-F5344CB8AC3E}">
        <p14:creationId xmlns:p14="http://schemas.microsoft.com/office/powerpoint/2010/main" val="308831061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DB13040B-ECF4-4C88-96BD-9F27677D72D5}" type="slidenum">
              <a:rPr lang="ar-JO" smtClean="0"/>
              <a:pPr/>
              <a:t>6</a:t>
            </a:fld>
            <a:endParaRPr lang="ar-JO"/>
          </a:p>
        </p:txBody>
      </p:sp>
    </p:spTree>
    <p:extLst>
      <p:ext uri="{BB962C8B-B14F-4D97-AF65-F5344CB8AC3E}">
        <p14:creationId xmlns:p14="http://schemas.microsoft.com/office/powerpoint/2010/main" val="28315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DB13040B-ECF4-4C88-96BD-9F27677D72D5}" type="slidenum">
              <a:rPr lang="ar-JO" smtClean="0"/>
              <a:pPr/>
              <a:t>24</a:t>
            </a:fld>
            <a:endParaRPr lang="ar-JO"/>
          </a:p>
        </p:txBody>
      </p:sp>
    </p:spTree>
    <p:extLst>
      <p:ext uri="{BB962C8B-B14F-4D97-AF65-F5344CB8AC3E}">
        <p14:creationId xmlns:p14="http://schemas.microsoft.com/office/powerpoint/2010/main" val="3194399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DB13040B-ECF4-4C88-96BD-9F27677D72D5}" type="slidenum">
              <a:rPr lang="ar-JO" smtClean="0"/>
              <a:pPr/>
              <a:t>28</a:t>
            </a:fld>
            <a:endParaRPr lang="ar-JO"/>
          </a:p>
        </p:txBody>
      </p:sp>
    </p:spTree>
    <p:extLst>
      <p:ext uri="{BB962C8B-B14F-4D97-AF65-F5344CB8AC3E}">
        <p14:creationId xmlns:p14="http://schemas.microsoft.com/office/powerpoint/2010/main" val="4065313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DB13040B-ECF4-4C88-96BD-9F27677D72D5}" type="slidenum">
              <a:rPr lang="ar-JO" smtClean="0"/>
              <a:pPr/>
              <a:t>30</a:t>
            </a:fld>
            <a:endParaRPr lang="ar-JO"/>
          </a:p>
        </p:txBody>
      </p:sp>
    </p:spTree>
    <p:extLst>
      <p:ext uri="{BB962C8B-B14F-4D97-AF65-F5344CB8AC3E}">
        <p14:creationId xmlns:p14="http://schemas.microsoft.com/office/powerpoint/2010/main" val="4065313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DB13040B-ECF4-4C88-96BD-9F27677D72D5}" type="slidenum">
              <a:rPr lang="ar-JO" smtClean="0"/>
              <a:pPr/>
              <a:t>31</a:t>
            </a:fld>
            <a:endParaRPr lang="ar-JO"/>
          </a:p>
        </p:txBody>
      </p:sp>
    </p:spTree>
    <p:extLst>
      <p:ext uri="{BB962C8B-B14F-4D97-AF65-F5344CB8AC3E}">
        <p14:creationId xmlns:p14="http://schemas.microsoft.com/office/powerpoint/2010/main" val="4065313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DB13040B-ECF4-4C88-96BD-9F27677D72D5}" type="slidenum">
              <a:rPr lang="ar-JO" smtClean="0"/>
              <a:pPr/>
              <a:t>32</a:t>
            </a:fld>
            <a:endParaRPr lang="ar-JO"/>
          </a:p>
        </p:txBody>
      </p:sp>
    </p:spTree>
    <p:extLst>
      <p:ext uri="{BB962C8B-B14F-4D97-AF65-F5344CB8AC3E}">
        <p14:creationId xmlns:p14="http://schemas.microsoft.com/office/powerpoint/2010/main" val="4065313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DB13040B-ECF4-4C88-96BD-9F27677D72D5}" type="slidenum">
              <a:rPr lang="ar-JO" smtClean="0"/>
              <a:pPr/>
              <a:t>33</a:t>
            </a:fld>
            <a:endParaRPr lang="ar-JO"/>
          </a:p>
        </p:txBody>
      </p:sp>
    </p:spTree>
    <p:extLst>
      <p:ext uri="{BB962C8B-B14F-4D97-AF65-F5344CB8AC3E}">
        <p14:creationId xmlns:p14="http://schemas.microsoft.com/office/powerpoint/2010/main" val="4065313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JO"/>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JO"/>
          </a:p>
        </p:txBody>
      </p:sp>
      <p:sp>
        <p:nvSpPr>
          <p:cNvPr id="4" name="عنصر نائب للتاريخ 3"/>
          <p:cNvSpPr>
            <a:spLocks noGrp="1"/>
          </p:cNvSpPr>
          <p:nvPr>
            <p:ph type="dt" sz="half" idx="10"/>
          </p:nvPr>
        </p:nvSpPr>
        <p:spPr/>
        <p:txBody>
          <a:bodyPr/>
          <a:lstStyle/>
          <a:p>
            <a:fld id="{1153E93D-BE82-48B1-9F76-93B5AE07008C}" type="datetimeFigureOut">
              <a:rPr lang="ar-JO" smtClean="0"/>
              <a:pPr/>
              <a:t>01/07/1443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9D4BAF53-4763-4780-8314-7E54BF754E39}" type="slidenum">
              <a:rPr lang="ar-JO" smtClean="0"/>
              <a:pPr/>
              <a:t>‹#›</a:t>
            </a:fld>
            <a:endParaRPr lang="ar-J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JO"/>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JO"/>
          </a:p>
        </p:txBody>
      </p:sp>
      <p:sp>
        <p:nvSpPr>
          <p:cNvPr id="4" name="عنصر نائب للتاريخ 3"/>
          <p:cNvSpPr>
            <a:spLocks noGrp="1"/>
          </p:cNvSpPr>
          <p:nvPr>
            <p:ph type="dt" sz="half" idx="10"/>
          </p:nvPr>
        </p:nvSpPr>
        <p:spPr/>
        <p:txBody>
          <a:bodyPr/>
          <a:lstStyle/>
          <a:p>
            <a:fld id="{1153E93D-BE82-48B1-9F76-93B5AE07008C}" type="datetimeFigureOut">
              <a:rPr lang="ar-JO" smtClean="0"/>
              <a:pPr/>
              <a:t>01/07/1443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9D4BAF53-4763-4780-8314-7E54BF754E39}" type="slidenum">
              <a:rPr lang="ar-JO" smtClean="0"/>
              <a:pPr/>
              <a:t>‹#›</a:t>
            </a:fld>
            <a:endParaRPr lang="ar-J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JO"/>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JO"/>
          </a:p>
        </p:txBody>
      </p:sp>
      <p:sp>
        <p:nvSpPr>
          <p:cNvPr id="4" name="عنصر نائب للتاريخ 3"/>
          <p:cNvSpPr>
            <a:spLocks noGrp="1"/>
          </p:cNvSpPr>
          <p:nvPr>
            <p:ph type="dt" sz="half" idx="10"/>
          </p:nvPr>
        </p:nvSpPr>
        <p:spPr/>
        <p:txBody>
          <a:bodyPr/>
          <a:lstStyle/>
          <a:p>
            <a:fld id="{1153E93D-BE82-48B1-9F76-93B5AE07008C}" type="datetimeFigureOut">
              <a:rPr lang="ar-JO" smtClean="0"/>
              <a:pPr/>
              <a:t>01/07/1443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9D4BAF53-4763-4780-8314-7E54BF754E39}" type="slidenum">
              <a:rPr lang="ar-JO" smtClean="0"/>
              <a:pPr/>
              <a:t>‹#›</a:t>
            </a:fld>
            <a:endParaRPr lang="ar-J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JO"/>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JO"/>
          </a:p>
        </p:txBody>
      </p:sp>
      <p:sp>
        <p:nvSpPr>
          <p:cNvPr id="4" name="عنصر نائب للتاريخ 3"/>
          <p:cNvSpPr>
            <a:spLocks noGrp="1"/>
          </p:cNvSpPr>
          <p:nvPr>
            <p:ph type="dt" sz="half" idx="10"/>
          </p:nvPr>
        </p:nvSpPr>
        <p:spPr/>
        <p:txBody>
          <a:bodyPr/>
          <a:lstStyle/>
          <a:p>
            <a:fld id="{1153E93D-BE82-48B1-9F76-93B5AE07008C}" type="datetimeFigureOut">
              <a:rPr lang="ar-JO" smtClean="0"/>
              <a:pPr/>
              <a:t>01/07/1443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9D4BAF53-4763-4780-8314-7E54BF754E39}" type="slidenum">
              <a:rPr lang="ar-JO" smtClean="0"/>
              <a:pPr/>
              <a:t>‹#›</a:t>
            </a:fld>
            <a:endParaRPr lang="ar-J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JO"/>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153E93D-BE82-48B1-9F76-93B5AE07008C}" type="datetimeFigureOut">
              <a:rPr lang="ar-JO" smtClean="0"/>
              <a:pPr/>
              <a:t>01/07/1443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9D4BAF53-4763-4780-8314-7E54BF754E39}" type="slidenum">
              <a:rPr lang="ar-JO" smtClean="0"/>
              <a:pPr/>
              <a:t>‹#›</a:t>
            </a:fld>
            <a:endParaRPr lang="ar-J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JO"/>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JO"/>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JO"/>
          </a:p>
        </p:txBody>
      </p:sp>
      <p:sp>
        <p:nvSpPr>
          <p:cNvPr id="5" name="عنصر نائب للتاريخ 4"/>
          <p:cNvSpPr>
            <a:spLocks noGrp="1"/>
          </p:cNvSpPr>
          <p:nvPr>
            <p:ph type="dt" sz="half" idx="10"/>
          </p:nvPr>
        </p:nvSpPr>
        <p:spPr/>
        <p:txBody>
          <a:bodyPr/>
          <a:lstStyle/>
          <a:p>
            <a:fld id="{1153E93D-BE82-48B1-9F76-93B5AE07008C}" type="datetimeFigureOut">
              <a:rPr lang="ar-JO" smtClean="0"/>
              <a:pPr/>
              <a:t>01/07/1443</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9D4BAF53-4763-4780-8314-7E54BF754E39}" type="slidenum">
              <a:rPr lang="ar-JO" smtClean="0"/>
              <a:pPr/>
              <a:t>‹#›</a:t>
            </a:fld>
            <a:endParaRPr lang="ar-J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JO"/>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JO"/>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JO"/>
          </a:p>
        </p:txBody>
      </p:sp>
      <p:sp>
        <p:nvSpPr>
          <p:cNvPr id="7" name="عنصر نائب للتاريخ 6"/>
          <p:cNvSpPr>
            <a:spLocks noGrp="1"/>
          </p:cNvSpPr>
          <p:nvPr>
            <p:ph type="dt" sz="half" idx="10"/>
          </p:nvPr>
        </p:nvSpPr>
        <p:spPr/>
        <p:txBody>
          <a:bodyPr/>
          <a:lstStyle/>
          <a:p>
            <a:fld id="{1153E93D-BE82-48B1-9F76-93B5AE07008C}" type="datetimeFigureOut">
              <a:rPr lang="ar-JO" smtClean="0"/>
              <a:pPr/>
              <a:t>01/07/1443</a:t>
            </a:fld>
            <a:endParaRPr lang="ar-JO"/>
          </a:p>
        </p:txBody>
      </p:sp>
      <p:sp>
        <p:nvSpPr>
          <p:cNvPr id="8" name="عنصر نائب للتذييل 7"/>
          <p:cNvSpPr>
            <a:spLocks noGrp="1"/>
          </p:cNvSpPr>
          <p:nvPr>
            <p:ph type="ftr" sz="quarter" idx="11"/>
          </p:nvPr>
        </p:nvSpPr>
        <p:spPr/>
        <p:txBody>
          <a:bodyPr/>
          <a:lstStyle/>
          <a:p>
            <a:endParaRPr lang="ar-JO"/>
          </a:p>
        </p:txBody>
      </p:sp>
      <p:sp>
        <p:nvSpPr>
          <p:cNvPr id="9" name="عنصر نائب لرقم الشريحة 8"/>
          <p:cNvSpPr>
            <a:spLocks noGrp="1"/>
          </p:cNvSpPr>
          <p:nvPr>
            <p:ph type="sldNum" sz="quarter" idx="12"/>
          </p:nvPr>
        </p:nvSpPr>
        <p:spPr/>
        <p:txBody>
          <a:bodyPr/>
          <a:lstStyle/>
          <a:p>
            <a:fld id="{9D4BAF53-4763-4780-8314-7E54BF754E39}" type="slidenum">
              <a:rPr lang="ar-JO" smtClean="0"/>
              <a:pPr/>
              <a:t>‹#›</a:t>
            </a:fld>
            <a:endParaRPr lang="ar-J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JO"/>
          </a:p>
        </p:txBody>
      </p:sp>
      <p:sp>
        <p:nvSpPr>
          <p:cNvPr id="3" name="عنصر نائب للتاريخ 2"/>
          <p:cNvSpPr>
            <a:spLocks noGrp="1"/>
          </p:cNvSpPr>
          <p:nvPr>
            <p:ph type="dt" sz="half" idx="10"/>
          </p:nvPr>
        </p:nvSpPr>
        <p:spPr/>
        <p:txBody>
          <a:bodyPr/>
          <a:lstStyle/>
          <a:p>
            <a:fld id="{1153E93D-BE82-48B1-9F76-93B5AE07008C}" type="datetimeFigureOut">
              <a:rPr lang="ar-JO" smtClean="0"/>
              <a:pPr/>
              <a:t>01/07/1443</a:t>
            </a:fld>
            <a:endParaRPr lang="ar-JO"/>
          </a:p>
        </p:txBody>
      </p:sp>
      <p:sp>
        <p:nvSpPr>
          <p:cNvPr id="4" name="عنصر نائب للتذييل 3"/>
          <p:cNvSpPr>
            <a:spLocks noGrp="1"/>
          </p:cNvSpPr>
          <p:nvPr>
            <p:ph type="ftr" sz="quarter" idx="11"/>
          </p:nvPr>
        </p:nvSpPr>
        <p:spPr/>
        <p:txBody>
          <a:bodyPr/>
          <a:lstStyle/>
          <a:p>
            <a:endParaRPr lang="ar-JO"/>
          </a:p>
        </p:txBody>
      </p:sp>
      <p:sp>
        <p:nvSpPr>
          <p:cNvPr id="5" name="عنصر نائب لرقم الشريحة 4"/>
          <p:cNvSpPr>
            <a:spLocks noGrp="1"/>
          </p:cNvSpPr>
          <p:nvPr>
            <p:ph type="sldNum" sz="quarter" idx="12"/>
          </p:nvPr>
        </p:nvSpPr>
        <p:spPr/>
        <p:txBody>
          <a:bodyPr/>
          <a:lstStyle/>
          <a:p>
            <a:fld id="{9D4BAF53-4763-4780-8314-7E54BF754E39}" type="slidenum">
              <a:rPr lang="ar-JO" smtClean="0"/>
              <a:pPr/>
              <a:t>‹#›</a:t>
            </a:fld>
            <a:endParaRPr lang="ar-J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153E93D-BE82-48B1-9F76-93B5AE07008C}" type="datetimeFigureOut">
              <a:rPr lang="ar-JO" smtClean="0"/>
              <a:pPr/>
              <a:t>01/07/1443</a:t>
            </a:fld>
            <a:endParaRPr lang="ar-JO"/>
          </a:p>
        </p:txBody>
      </p:sp>
      <p:sp>
        <p:nvSpPr>
          <p:cNvPr id="3" name="عنصر نائب للتذييل 2"/>
          <p:cNvSpPr>
            <a:spLocks noGrp="1"/>
          </p:cNvSpPr>
          <p:nvPr>
            <p:ph type="ftr" sz="quarter" idx="11"/>
          </p:nvPr>
        </p:nvSpPr>
        <p:spPr/>
        <p:txBody>
          <a:bodyPr/>
          <a:lstStyle/>
          <a:p>
            <a:endParaRPr lang="ar-JO"/>
          </a:p>
        </p:txBody>
      </p:sp>
      <p:sp>
        <p:nvSpPr>
          <p:cNvPr id="4" name="عنصر نائب لرقم الشريحة 3"/>
          <p:cNvSpPr>
            <a:spLocks noGrp="1"/>
          </p:cNvSpPr>
          <p:nvPr>
            <p:ph type="sldNum" sz="quarter" idx="12"/>
          </p:nvPr>
        </p:nvSpPr>
        <p:spPr/>
        <p:txBody>
          <a:bodyPr/>
          <a:lstStyle/>
          <a:p>
            <a:fld id="{9D4BAF53-4763-4780-8314-7E54BF754E39}" type="slidenum">
              <a:rPr lang="ar-JO" smtClean="0"/>
              <a:pPr/>
              <a:t>‹#›</a:t>
            </a:fld>
            <a:endParaRPr lang="ar-J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JO"/>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JO"/>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153E93D-BE82-48B1-9F76-93B5AE07008C}" type="datetimeFigureOut">
              <a:rPr lang="ar-JO" smtClean="0"/>
              <a:pPr/>
              <a:t>01/07/1443</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9D4BAF53-4763-4780-8314-7E54BF754E39}" type="slidenum">
              <a:rPr lang="ar-JO" smtClean="0"/>
              <a:pPr/>
              <a:t>‹#›</a:t>
            </a:fld>
            <a:endParaRPr lang="ar-J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JO"/>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153E93D-BE82-48B1-9F76-93B5AE07008C}" type="datetimeFigureOut">
              <a:rPr lang="ar-JO" smtClean="0"/>
              <a:pPr/>
              <a:t>01/07/1443</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9D4BAF53-4763-4780-8314-7E54BF754E39}" type="slidenum">
              <a:rPr lang="ar-JO" smtClean="0"/>
              <a:pPr/>
              <a:t>‹#›</a:t>
            </a:fld>
            <a:endParaRPr lang="ar-J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JO"/>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JO"/>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153E93D-BE82-48B1-9F76-93B5AE07008C}" type="datetimeFigureOut">
              <a:rPr lang="ar-JO" smtClean="0"/>
              <a:pPr/>
              <a:t>01/07/1443</a:t>
            </a:fld>
            <a:endParaRPr lang="ar-JO"/>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D4BAF53-4763-4780-8314-7E54BF754E39}" type="slidenum">
              <a:rPr lang="ar-JO" smtClean="0"/>
              <a:pPr/>
              <a:t>‹#›</a:t>
            </a:fld>
            <a:endParaRPr lang="ar-J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slide" Target="slide7.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7.xml"/></Relationships>
</file>

<file path=ppt/slides/_rels/slide2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44.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slide" Target="slide21.xml"/><Relationship Id="rId12" Type="http://schemas.openxmlformats.org/officeDocument/2006/relationships/slide" Target="slide22.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slide" Target="slide9.xml"/><Relationship Id="rId11" Type="http://schemas.openxmlformats.org/officeDocument/2006/relationships/image" Target="../media/image10.png"/><Relationship Id="rId5" Type="http://schemas.openxmlformats.org/officeDocument/2006/relationships/slide" Target="slide8.xml"/><Relationship Id="rId10" Type="http://schemas.openxmlformats.org/officeDocument/2006/relationships/slide" Target="slide24.xml"/><Relationship Id="rId4" Type="http://schemas.microsoft.com/office/2007/relationships/hdphoto" Target="../media/hdphoto3.wdp"/><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slide" Target="slide7.xml"/><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5" y="0"/>
            <a:ext cx="9144000" cy="6858000"/>
          </a:xfrm>
          <a:prstGeom prst="rect">
            <a:avLst/>
          </a:prstGeom>
        </p:spPr>
      </p:pic>
      <p:sp>
        <p:nvSpPr>
          <p:cNvPr id="3" name="مستطيل 2"/>
          <p:cNvSpPr/>
          <p:nvPr/>
        </p:nvSpPr>
        <p:spPr>
          <a:xfrm>
            <a:off x="1619672" y="980728"/>
            <a:ext cx="6480720" cy="433965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JO" sz="13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o2sadam" pitchFamily="2" charset="-78"/>
                <a:cs typeface="abo2sadam" pitchFamily="2" charset="-78"/>
              </a:rPr>
              <a:t>شبكات الحاسوب</a:t>
            </a:r>
            <a:endParaRPr lang="ar-SA" sz="13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o2sadam" pitchFamily="2" charset="-78"/>
              <a:cs typeface="abo2sadam" pitchFamily="2" charset="-78"/>
            </a:endParaRPr>
          </a:p>
        </p:txBody>
      </p:sp>
      <p:sp>
        <p:nvSpPr>
          <p:cNvPr id="4" name="Rectangle 3"/>
          <p:cNvSpPr/>
          <p:nvPr/>
        </p:nvSpPr>
        <p:spPr>
          <a:xfrm>
            <a:off x="0" y="0"/>
            <a:ext cx="2677335" cy="1323439"/>
          </a:xfrm>
          <a:prstGeom prst="rect">
            <a:avLst/>
          </a:prstGeom>
          <a:noFill/>
        </p:spPr>
        <p:txBody>
          <a:bodyPr wrap="non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JO" sz="4000" b="1" cap="none" spc="0" dirty="0" smtClean="0">
                <a:ln w="10160">
                  <a:solidFill>
                    <a:schemeClr val="accent5"/>
                  </a:solidFill>
                  <a:prstDash val="solid"/>
                </a:ln>
                <a:solidFill>
                  <a:srgbClr val="002060"/>
                </a:solidFill>
                <a:effectLst>
                  <a:outerShdw blurRad="38100" dist="22860" dir="5400000" algn="tl" rotWithShape="0">
                    <a:srgbClr val="000000">
                      <a:alpha val="30000"/>
                    </a:srgbClr>
                  </a:outerShdw>
                </a:effectLst>
              </a:rPr>
              <a:t>إعداد :</a:t>
            </a:r>
          </a:p>
          <a:p>
            <a:pPr algn="ctr"/>
            <a:r>
              <a:rPr lang="ar-JO" sz="4000" b="1" cap="none" spc="0" dirty="0" smtClean="0">
                <a:ln w="10160">
                  <a:solidFill>
                    <a:schemeClr val="accent5"/>
                  </a:solidFill>
                  <a:prstDash val="solid"/>
                </a:ln>
                <a:solidFill>
                  <a:srgbClr val="002060"/>
                </a:solidFill>
                <a:effectLst>
                  <a:outerShdw blurRad="38100" dist="22860" dir="5400000" algn="tl" rotWithShape="0">
                    <a:srgbClr val="000000">
                      <a:alpha val="30000"/>
                    </a:srgbClr>
                  </a:outerShdw>
                </a:effectLst>
              </a:rPr>
              <a:t> هدى النشواتي</a:t>
            </a:r>
            <a:endParaRPr lang="en-US" sz="4000" b="1" cap="none" spc="0" dirty="0">
              <a:ln w="10160">
                <a:solidFill>
                  <a:schemeClr val="accent5"/>
                </a:solidFill>
                <a:prstDash val="solid"/>
              </a:ln>
              <a:solidFill>
                <a:srgbClr val="00206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306577252"/>
      </p:ext>
    </p:extLst>
  </p:cSld>
  <p:clrMapOvr>
    <a:masterClrMapping/>
  </p:clrMapOvr>
  <mc:AlternateContent xmlns:mc="http://schemas.openxmlformats.org/markup-compatibility/2006" xmlns:p14="http://schemas.microsoft.com/office/powerpoint/2010/main">
    <mc:Choice Requires="p14">
      <p:transition spd="slow" p14:dur="3900">
        <p14:glitter dir="r" pattern="hexago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ربع نص 8"/>
          <p:cNvSpPr txBox="1"/>
          <p:nvPr/>
        </p:nvSpPr>
        <p:spPr>
          <a:xfrm>
            <a:off x="1835695" y="316405"/>
            <a:ext cx="5328592" cy="769441"/>
          </a:xfrm>
          <a:prstGeom prst="rect">
            <a:avLst/>
          </a:prstGeom>
          <a:solidFill>
            <a:schemeClr val="bg1"/>
          </a:solidFill>
          <a:ln w="28575">
            <a:solidFill>
              <a:srgbClr val="009999"/>
            </a:solidFill>
          </a:ln>
        </p:spPr>
        <p:txBody>
          <a:bodyPr wrap="square" rtlCol="1">
            <a:spAutoFit/>
          </a:bodyPr>
          <a:lstStyle/>
          <a:p>
            <a:pPr algn="ctr"/>
            <a:r>
              <a:rPr lang="ar-JO" sz="4400" dirty="0" smtClean="0">
                <a:solidFill>
                  <a:srgbClr val="009999"/>
                </a:solidFill>
                <a:latin typeface="abo2sadam" pitchFamily="2" charset="-78"/>
                <a:cs typeface="abo2sadam" pitchFamily="2" charset="-78"/>
              </a:rPr>
              <a:t>وسائط الاتصال السلكية</a:t>
            </a:r>
            <a:endParaRPr lang="ar-SA" sz="4400" dirty="0">
              <a:solidFill>
                <a:srgbClr val="009999"/>
              </a:solidFill>
              <a:latin typeface="abo2sadam" pitchFamily="2" charset="-78"/>
              <a:cs typeface="abo2sadam" pitchFamily="2" charset="-78"/>
            </a:endParaRPr>
          </a:p>
        </p:txBody>
      </p:sp>
      <p:sp>
        <p:nvSpPr>
          <p:cNvPr id="2" name="مستطيل 1"/>
          <p:cNvSpPr/>
          <p:nvPr/>
        </p:nvSpPr>
        <p:spPr>
          <a:xfrm>
            <a:off x="2083946" y="1270501"/>
            <a:ext cx="5147564"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1- الكابلات المزدوجة المجدولة</a:t>
            </a:r>
            <a:endParaRPr lang="ar-SA"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852936"/>
            <a:ext cx="4248471" cy="3472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852936"/>
            <a:ext cx="4267957" cy="3486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 name="مربع نص 13"/>
          <p:cNvSpPr txBox="1"/>
          <p:nvPr/>
        </p:nvSpPr>
        <p:spPr>
          <a:xfrm>
            <a:off x="183689" y="1916832"/>
            <a:ext cx="8964487" cy="1077218"/>
          </a:xfrm>
          <a:prstGeom prst="rect">
            <a:avLst/>
          </a:prstGeom>
          <a:noFill/>
        </p:spPr>
        <p:txBody>
          <a:bodyPr wrap="square" rtlCol="1">
            <a:spAutoFit/>
          </a:bodyPr>
          <a:lstStyle/>
          <a:p>
            <a:pPr marL="341313" indent="-341313"/>
            <a:r>
              <a:rPr lang="ar-JO" sz="3200" dirty="0" smtClean="0">
                <a:solidFill>
                  <a:schemeClr val="accent1"/>
                </a:solidFill>
                <a:latin typeface="abo2sadam" pitchFamily="2" charset="-78"/>
                <a:cs typeface="abo2sadam" pitchFamily="2" charset="-78"/>
              </a:rPr>
              <a:t>مكوناتها:  </a:t>
            </a:r>
            <a:r>
              <a:rPr lang="ar-JO" sz="3200" dirty="0" smtClean="0">
                <a:latin typeface="abo2sadam" pitchFamily="2" charset="-78"/>
                <a:cs typeface="abo2sadam" pitchFamily="2" charset="-78"/>
              </a:rPr>
              <a:t>أزواج من الأسلاك النحاسية المجدولة داخل غلاف </a:t>
            </a:r>
          </a:p>
          <a:p>
            <a:pPr marL="341313" indent="-341313"/>
            <a:r>
              <a:rPr lang="ar-JO" sz="3200" dirty="0">
                <a:latin typeface="abo2sadam" pitchFamily="2" charset="-78"/>
                <a:cs typeface="abo2sadam" pitchFamily="2" charset="-78"/>
              </a:rPr>
              <a:t> </a:t>
            </a:r>
            <a:r>
              <a:rPr lang="ar-JO" sz="3200" dirty="0" smtClean="0">
                <a:latin typeface="abo2sadam" pitchFamily="2" charset="-78"/>
                <a:cs typeface="abo2sadam" pitchFamily="2" charset="-78"/>
              </a:rPr>
              <a:t>            بلاستيكي.</a:t>
            </a:r>
            <a:endParaRPr lang="en-US" sz="3200" dirty="0">
              <a:solidFill>
                <a:srgbClr val="CC0066"/>
              </a:solidFill>
              <a:latin typeface="abo2sadam" pitchFamily="2" charset="-78"/>
              <a:cs typeface="abo2sadam" pitchFamily="2" charset="-78"/>
            </a:endParaRPr>
          </a:p>
        </p:txBody>
      </p:sp>
      <p:sp>
        <p:nvSpPr>
          <p:cNvPr id="15" name="مربع نص 14"/>
          <p:cNvSpPr txBox="1"/>
          <p:nvPr/>
        </p:nvSpPr>
        <p:spPr>
          <a:xfrm>
            <a:off x="4665932" y="2996952"/>
            <a:ext cx="4388310" cy="1569660"/>
          </a:xfrm>
          <a:prstGeom prst="rect">
            <a:avLst/>
          </a:prstGeom>
          <a:noFill/>
        </p:spPr>
        <p:txBody>
          <a:bodyPr wrap="square" rtlCol="1">
            <a:spAutoFit/>
          </a:bodyPr>
          <a:lstStyle/>
          <a:p>
            <a:pPr marL="341313" indent="-341313"/>
            <a:r>
              <a:rPr lang="ar-JO" sz="3200" dirty="0" smtClean="0">
                <a:solidFill>
                  <a:srgbClr val="CC0066"/>
                </a:solidFill>
                <a:latin typeface="abo2sadam" pitchFamily="2" charset="-78"/>
                <a:cs typeface="abo2sadam" pitchFamily="2" charset="-78"/>
              </a:rPr>
              <a:t>مميزاتها : </a:t>
            </a:r>
          </a:p>
          <a:p>
            <a:pPr marL="341313" indent="-341313"/>
            <a:r>
              <a:rPr lang="ar-JO" sz="3200" dirty="0" smtClean="0">
                <a:solidFill>
                  <a:srgbClr val="C00000"/>
                </a:solidFill>
                <a:latin typeface="abo2sadam" pitchFamily="2" charset="-78"/>
                <a:cs typeface="abo2sadam" pitchFamily="2" charset="-78"/>
              </a:rPr>
              <a:t>1-</a:t>
            </a:r>
            <a:r>
              <a:rPr lang="ar-JO" sz="3200" dirty="0" smtClean="0">
                <a:solidFill>
                  <a:srgbClr val="CC0066"/>
                </a:solidFill>
                <a:latin typeface="abo2sadam" pitchFamily="2" charset="-78"/>
                <a:cs typeface="abo2sadam" pitchFamily="2" charset="-78"/>
              </a:rPr>
              <a:t> </a:t>
            </a:r>
            <a:r>
              <a:rPr lang="ar-JO" sz="3200" dirty="0" smtClean="0">
                <a:latin typeface="abo2sadam" pitchFamily="2" charset="-78"/>
                <a:cs typeface="abo2sadam" pitchFamily="2" charset="-78"/>
              </a:rPr>
              <a:t>منتشرة على نطاق واسع</a:t>
            </a:r>
          </a:p>
          <a:p>
            <a:pPr marL="341313" indent="-341313"/>
            <a:r>
              <a:rPr lang="ar-JO" sz="3200" dirty="0" smtClean="0">
                <a:solidFill>
                  <a:srgbClr val="C00000"/>
                </a:solidFill>
                <a:latin typeface="abo2sadam" pitchFamily="2" charset="-78"/>
                <a:cs typeface="abo2sadam" pitchFamily="2" charset="-78"/>
              </a:rPr>
              <a:t>2-</a:t>
            </a:r>
            <a:r>
              <a:rPr lang="ar-JO" sz="3200" dirty="0" smtClean="0">
                <a:solidFill>
                  <a:srgbClr val="CC0066"/>
                </a:solidFill>
                <a:latin typeface="abo2sadam" pitchFamily="2" charset="-78"/>
                <a:cs typeface="abo2sadam" pitchFamily="2" charset="-78"/>
              </a:rPr>
              <a:t> </a:t>
            </a:r>
            <a:r>
              <a:rPr lang="ar-JO" sz="3200" dirty="0" smtClean="0">
                <a:latin typeface="abo2sadam" pitchFamily="2" charset="-78"/>
                <a:cs typeface="abo2sadam" pitchFamily="2" charset="-78"/>
              </a:rPr>
              <a:t>تكلفة منخفضة</a:t>
            </a:r>
            <a:endParaRPr lang="en-US" sz="3200" dirty="0">
              <a:solidFill>
                <a:srgbClr val="CC0066"/>
              </a:solidFill>
              <a:latin typeface="abo2sadam" pitchFamily="2" charset="-78"/>
              <a:cs typeface="abo2sadam" pitchFamily="2" charset="-78"/>
            </a:endParaRPr>
          </a:p>
        </p:txBody>
      </p:sp>
      <p:sp>
        <p:nvSpPr>
          <p:cNvPr id="16" name="مربع نص 15"/>
          <p:cNvSpPr txBox="1"/>
          <p:nvPr/>
        </p:nvSpPr>
        <p:spPr>
          <a:xfrm>
            <a:off x="4818332" y="4581128"/>
            <a:ext cx="4388310" cy="2062103"/>
          </a:xfrm>
          <a:prstGeom prst="rect">
            <a:avLst/>
          </a:prstGeom>
          <a:noFill/>
        </p:spPr>
        <p:txBody>
          <a:bodyPr wrap="square" rtlCol="1">
            <a:spAutoFit/>
          </a:bodyPr>
          <a:lstStyle/>
          <a:p>
            <a:pPr marL="341313" indent="-341313"/>
            <a:r>
              <a:rPr lang="ar-JO" sz="3200" dirty="0" smtClean="0">
                <a:solidFill>
                  <a:srgbClr val="00B050"/>
                </a:solidFill>
                <a:latin typeface="abo2sadam" pitchFamily="2" charset="-78"/>
                <a:cs typeface="abo2sadam" pitchFamily="2" charset="-78"/>
              </a:rPr>
              <a:t>سلبياتها: </a:t>
            </a:r>
          </a:p>
          <a:p>
            <a:pPr marL="341313" indent="-341313"/>
            <a:r>
              <a:rPr lang="ar-JO" sz="3200" dirty="0" smtClean="0">
                <a:solidFill>
                  <a:srgbClr val="00B050"/>
                </a:solidFill>
                <a:latin typeface="abo2sadam" pitchFamily="2" charset="-78"/>
                <a:cs typeface="abo2sadam" pitchFamily="2" charset="-78"/>
              </a:rPr>
              <a:t>1-</a:t>
            </a:r>
            <a:r>
              <a:rPr lang="ar-JO" sz="3200" dirty="0" smtClean="0">
                <a:latin typeface="abo2sadam" pitchFamily="2" charset="-78"/>
                <a:cs typeface="abo2sadam" pitchFamily="2" charset="-78"/>
              </a:rPr>
              <a:t>تفقد البيانات بشكل عالٍ.</a:t>
            </a:r>
          </a:p>
          <a:p>
            <a:pPr marL="341313" indent="-341313"/>
            <a:r>
              <a:rPr lang="ar-JO" sz="3200" dirty="0" smtClean="0">
                <a:solidFill>
                  <a:srgbClr val="00B050"/>
                </a:solidFill>
                <a:latin typeface="abo2sadam" pitchFamily="2" charset="-78"/>
                <a:cs typeface="abo2sadam" pitchFamily="2" charset="-78"/>
              </a:rPr>
              <a:t>2-</a:t>
            </a:r>
            <a:r>
              <a:rPr lang="ar-JO" sz="3200" dirty="0" smtClean="0">
                <a:solidFill>
                  <a:srgbClr val="CC0066"/>
                </a:solidFill>
                <a:latin typeface="abo2sadam" pitchFamily="2" charset="-78"/>
                <a:cs typeface="abo2sadam" pitchFamily="2" charset="-78"/>
              </a:rPr>
              <a:t> </a:t>
            </a:r>
            <a:r>
              <a:rPr lang="ar-JO" sz="3200" dirty="0" smtClean="0">
                <a:latin typeface="abo2sadam" pitchFamily="2" charset="-78"/>
                <a:cs typeface="abo2sadam" pitchFamily="2" charset="-78"/>
              </a:rPr>
              <a:t>تنقل البيانات لمسافات قصيرة نسبياً.</a:t>
            </a:r>
            <a:endParaRPr lang="en-US" sz="3200" dirty="0">
              <a:solidFill>
                <a:srgbClr val="CC0066"/>
              </a:solidFill>
              <a:latin typeface="abo2sadam" pitchFamily="2" charset="-78"/>
              <a:cs typeface="abo2sadam" pitchFamily="2" charset="-78"/>
            </a:endParaRPr>
          </a:p>
        </p:txBody>
      </p:sp>
      <p:sp>
        <p:nvSpPr>
          <p:cNvPr id="17" name="سهم إلى اليسار 16">
            <a:hlinkClick r:id="" action="ppaction://hlinkshowjump?jump=nextslide"/>
          </p:cNvPr>
          <p:cNvSpPr/>
          <p:nvPr/>
        </p:nvSpPr>
        <p:spPr>
          <a:xfrm>
            <a:off x="323528" y="6434864"/>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سهم إلى اليسار 17">
            <a:hlinkClick r:id="rId4" action="ppaction://hlinksldjump"/>
          </p:cNvPr>
          <p:cNvSpPr/>
          <p:nvPr/>
        </p:nvSpPr>
        <p:spPr>
          <a:xfrm flipH="1">
            <a:off x="1340024" y="6434864"/>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TextBox 3"/>
          <p:cNvSpPr txBox="1"/>
          <p:nvPr/>
        </p:nvSpPr>
        <p:spPr>
          <a:xfrm>
            <a:off x="2947106" y="2909122"/>
            <a:ext cx="1512168" cy="830997"/>
          </a:xfrm>
          <a:prstGeom prst="rect">
            <a:avLst/>
          </a:prstGeom>
          <a:noFill/>
        </p:spPr>
        <p:txBody>
          <a:bodyPr wrap="square" rtlCol="0">
            <a:spAutoFit/>
          </a:bodyPr>
          <a:lstStyle/>
          <a:p>
            <a:r>
              <a:rPr lang="ar-JO" sz="2400" b="1" dirty="0" smtClean="0">
                <a:solidFill>
                  <a:srgbClr val="FF0000"/>
                </a:solidFill>
                <a:effectLst>
                  <a:glow rad="228600">
                    <a:schemeClr val="accent2">
                      <a:satMod val="175000"/>
                      <a:alpha val="40000"/>
                    </a:schemeClr>
                  </a:glow>
                </a:effectLst>
              </a:rPr>
              <a:t>انقر على الصورة</a:t>
            </a:r>
            <a:endParaRPr lang="en-US" sz="2400" b="1" dirty="0">
              <a:solidFill>
                <a:srgbClr val="FF0000"/>
              </a:solidFill>
              <a:effectLst>
                <a:glow rad="228600">
                  <a:schemeClr val="accent2">
                    <a:satMod val="175000"/>
                    <a:alpha val="40000"/>
                  </a:schemeClr>
                </a:glow>
              </a:effectLst>
            </a:endParaRPr>
          </a:p>
        </p:txBody>
      </p:sp>
    </p:spTree>
    <p:extLst>
      <p:ext uri="{BB962C8B-B14F-4D97-AF65-F5344CB8AC3E}">
        <p14:creationId xmlns:p14="http://schemas.microsoft.com/office/powerpoint/2010/main" val="3624753423"/>
      </p:ext>
    </p:extLst>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500"/>
                                  </p:stCondLst>
                                  <p:iterate type="wd">
                                    <p:tmPct val="50000"/>
                                  </p:iterate>
                                  <p:childTnLst>
                                    <p:set>
                                      <p:cBhvr>
                                        <p:cTn id="6" dur="1" fill="hold">
                                          <p:stCondLst>
                                            <p:cond delay="0"/>
                                          </p:stCondLst>
                                        </p:cTn>
                                        <p:tgtEl>
                                          <p:spTgt spid="2"/>
                                        </p:tgtEl>
                                        <p:attrNameLst>
                                          <p:attrName>style.visibility</p:attrName>
                                        </p:attrNameLst>
                                      </p:cBhvr>
                                      <p:to>
                                        <p:strVal val="visible"/>
                                      </p:to>
                                    </p:set>
                                    <p:set>
                                      <p:cBhvr>
                                        <p:cTn id="7" dur="569" fill="hold">
                                          <p:stCondLst>
                                            <p:cond delay="0"/>
                                          </p:stCondLst>
                                        </p:cTn>
                                        <p:tgtEl>
                                          <p:spTgt spid="2"/>
                                        </p:tgtEl>
                                        <p:attrNameLst>
                                          <p:attrName>style.rotation</p:attrName>
                                        </p:attrNameLst>
                                      </p:cBhvr>
                                      <p:to>
                                        <p:strVal val="-45.0"/>
                                      </p:to>
                                    </p:set>
                                    <p:anim calcmode="lin" valueType="num">
                                      <p:cBhvr>
                                        <p:cTn id="8" dur="569" fill="hold">
                                          <p:stCondLst>
                                            <p:cond delay="569"/>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569"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95" decel="50000" autoRev="1" fill="hold">
                                          <p:stCondLst>
                                            <p:cond delay="569"/>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70" fill="hold">
                                          <p:stCondLst>
                                            <p:cond delay="1080"/>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3625"/>
                            </p:stCondLst>
                            <p:childTnLst>
                              <p:par>
                                <p:cTn id="13" presetID="55"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1000" fill="hold"/>
                                        <p:tgtEl>
                                          <p:spTgt spid="1026"/>
                                        </p:tgtEl>
                                        <p:attrNameLst>
                                          <p:attrName>ppt_w</p:attrName>
                                        </p:attrNameLst>
                                      </p:cBhvr>
                                      <p:tavLst>
                                        <p:tav tm="0">
                                          <p:val>
                                            <p:strVal val="#ppt_w*0.70"/>
                                          </p:val>
                                        </p:tav>
                                        <p:tav tm="100000">
                                          <p:val>
                                            <p:strVal val="#ppt_w"/>
                                          </p:val>
                                        </p:tav>
                                      </p:tavLst>
                                    </p:anim>
                                    <p:anim calcmode="lin" valueType="num">
                                      <p:cBhvr>
                                        <p:cTn id="16" dur="1000" fill="hold"/>
                                        <p:tgtEl>
                                          <p:spTgt spid="1026"/>
                                        </p:tgtEl>
                                        <p:attrNameLst>
                                          <p:attrName>ppt_h</p:attrName>
                                        </p:attrNameLst>
                                      </p:cBhvr>
                                      <p:tavLst>
                                        <p:tav tm="0">
                                          <p:val>
                                            <p:strVal val="#ppt_h"/>
                                          </p:val>
                                        </p:tav>
                                        <p:tav tm="100000">
                                          <p:val>
                                            <p:strVal val="#ppt_h"/>
                                          </p:val>
                                        </p:tav>
                                      </p:tavLst>
                                    </p:anim>
                                    <p:animEffect transition="in" filter="fade">
                                      <p:cBhvr>
                                        <p:cTn id="17" dur="10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style.rotation</p:attrName>
                                        </p:attrNameLst>
                                      </p:cBhvr>
                                      <p:tavLst>
                                        <p:tav tm="0">
                                          <p:val>
                                            <p:fltVal val="90"/>
                                          </p:val>
                                        </p:tav>
                                        <p:tav tm="100000">
                                          <p:val>
                                            <p:fltVal val="0"/>
                                          </p:val>
                                        </p:tav>
                                      </p:tavLst>
                                    </p:anim>
                                    <p:animEffect transition="in" filter="fade">
                                      <p:cBhvr>
                                        <p:cTn id="25" dur="1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1+#ppt_w/2"/>
                                          </p:val>
                                        </p:tav>
                                        <p:tav tm="100000">
                                          <p:val>
                                            <p:strVal val="#ppt_x"/>
                                          </p:val>
                                        </p:tav>
                                      </p:tavLst>
                                    </p:anim>
                                    <p:anim calcmode="lin" valueType="num">
                                      <p:cBhvr additive="base">
                                        <p:cTn id="31"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1000" fill="hold"/>
                                        <p:tgtEl>
                                          <p:spTgt spid="16"/>
                                        </p:tgtEl>
                                        <p:attrNameLst>
                                          <p:attrName>ppt_x</p:attrName>
                                        </p:attrNameLst>
                                      </p:cBhvr>
                                      <p:tavLst>
                                        <p:tav tm="0">
                                          <p:val>
                                            <p:strVal val="1+#ppt_w/2"/>
                                          </p:val>
                                        </p:tav>
                                        <p:tav tm="100000">
                                          <p:val>
                                            <p:strVal val="#ppt_x"/>
                                          </p:val>
                                        </p:tav>
                                      </p:tavLst>
                                    </p:anim>
                                    <p:anim calcmode="lin" valueType="num">
                                      <p:cBhvr additive="base">
                                        <p:cTn id="37"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026"/>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500"/>
                                        <p:tgtEl>
                                          <p:spTgt spid="1028"/>
                                        </p:tgtEl>
                                      </p:cBhvr>
                                    </p:animEffect>
                                  </p:childTnLst>
                                </p:cTn>
                              </p:par>
                            </p:childTnLst>
                          </p:cTn>
                        </p:par>
                      </p:childTnLst>
                    </p:cTn>
                  </p:par>
                </p:childTnLst>
              </p:cTn>
              <p:nextCondLst>
                <p:cond evt="onClick" delay="0">
                  <p:tgtEl>
                    <p:spTgt spid="1026"/>
                  </p:tgtEl>
                </p:cond>
              </p:nextCondLst>
            </p:seq>
          </p:childTnLst>
        </p:cTn>
      </p:par>
    </p:tnLst>
    <p:bldLst>
      <p:bldP spid="2" grpId="0"/>
      <p:bldP spid="14" grpId="0"/>
      <p:bldP spid="15" grpId="0"/>
      <p:bldP spid="16"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صورة 29"/>
          <p:cNvPicPr>
            <a:picLocks noChangeAspect="1"/>
          </p:cNvPicPr>
          <p:nvPr/>
        </p:nvPicPr>
        <p:blipFill rotWithShape="1">
          <a:blip r:embed="rId2" cstate="print">
            <a:extLst>
              <a:ext uri="{28A0092B-C50C-407E-A947-70E740481C1C}">
                <a14:useLocalDpi xmlns:a14="http://schemas.microsoft.com/office/drawing/2010/main" val="0"/>
              </a:ext>
            </a:extLst>
          </a:blip>
          <a:srcRect r="1575" b="20341"/>
          <a:stretch/>
        </p:blipFill>
        <p:spPr>
          <a:xfrm>
            <a:off x="0" y="1"/>
            <a:ext cx="9144000" cy="6902684"/>
          </a:xfrm>
          <a:prstGeom prst="rect">
            <a:avLst/>
          </a:prstGeom>
        </p:spPr>
      </p:pic>
      <p:sp>
        <p:nvSpPr>
          <p:cNvPr id="9" name="مربع نص 8"/>
          <p:cNvSpPr txBox="1"/>
          <p:nvPr/>
        </p:nvSpPr>
        <p:spPr>
          <a:xfrm>
            <a:off x="1835695" y="316405"/>
            <a:ext cx="5328592" cy="769441"/>
          </a:xfrm>
          <a:prstGeom prst="rect">
            <a:avLst/>
          </a:prstGeom>
          <a:solidFill>
            <a:schemeClr val="bg1"/>
          </a:solidFill>
          <a:ln w="28575">
            <a:solidFill>
              <a:srgbClr val="009999"/>
            </a:solidFill>
          </a:ln>
        </p:spPr>
        <p:txBody>
          <a:bodyPr wrap="square" rtlCol="1">
            <a:spAutoFit/>
          </a:bodyPr>
          <a:lstStyle/>
          <a:p>
            <a:pPr algn="ctr"/>
            <a:r>
              <a:rPr lang="ar-JO" sz="4400" dirty="0" smtClean="0">
                <a:solidFill>
                  <a:srgbClr val="009999"/>
                </a:solidFill>
                <a:latin typeface="abo2sadam" pitchFamily="2" charset="-78"/>
                <a:cs typeface="abo2sadam" pitchFamily="2" charset="-78"/>
              </a:rPr>
              <a:t>وسائط الاتصال السلكية</a:t>
            </a:r>
            <a:endParaRPr lang="ar-SA" sz="4400" dirty="0">
              <a:solidFill>
                <a:srgbClr val="009999"/>
              </a:solidFill>
              <a:latin typeface="abo2sadam" pitchFamily="2" charset="-78"/>
              <a:cs typeface="abo2sadam" pitchFamily="2" charset="-78"/>
            </a:endParaRPr>
          </a:p>
        </p:txBody>
      </p:sp>
      <p:sp>
        <p:nvSpPr>
          <p:cNvPr id="2" name="مستطيل 1"/>
          <p:cNvSpPr/>
          <p:nvPr/>
        </p:nvSpPr>
        <p:spPr>
          <a:xfrm>
            <a:off x="2885451" y="1270501"/>
            <a:ext cx="3544560"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2- الكابلات المحورية</a:t>
            </a:r>
            <a:endParaRPr lang="ar-SA"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endParaRPr>
          </a:p>
        </p:txBody>
      </p:sp>
      <p:sp>
        <p:nvSpPr>
          <p:cNvPr id="14" name="مربع نص 13"/>
          <p:cNvSpPr txBox="1"/>
          <p:nvPr/>
        </p:nvSpPr>
        <p:spPr>
          <a:xfrm>
            <a:off x="183689" y="1916832"/>
            <a:ext cx="8964487" cy="1077218"/>
          </a:xfrm>
          <a:prstGeom prst="rect">
            <a:avLst/>
          </a:prstGeom>
          <a:noFill/>
        </p:spPr>
        <p:txBody>
          <a:bodyPr wrap="square" rtlCol="1">
            <a:spAutoFit/>
          </a:bodyPr>
          <a:lstStyle/>
          <a:p>
            <a:pPr marL="341313" indent="-341313"/>
            <a:r>
              <a:rPr lang="ar-JO" sz="3200" dirty="0" smtClean="0">
                <a:solidFill>
                  <a:schemeClr val="accent1"/>
                </a:solidFill>
                <a:latin typeface="abo2sadam" pitchFamily="2" charset="-78"/>
                <a:cs typeface="abo2sadam" pitchFamily="2" charset="-78"/>
              </a:rPr>
              <a:t>مكوناتها:  </a:t>
            </a:r>
            <a:r>
              <a:rPr lang="ar-JO" sz="3200" dirty="0" smtClean="0">
                <a:latin typeface="abo2sadam" pitchFamily="2" charset="-78"/>
                <a:cs typeface="abo2sadam" pitchFamily="2" charset="-78"/>
              </a:rPr>
              <a:t>سلك نحاسي في المركز، محاط بمادة عازلة ثم طبقة شبك نحاسي ثم غلاف عازل.</a:t>
            </a:r>
            <a:endParaRPr lang="en-US" sz="3200" dirty="0">
              <a:solidFill>
                <a:srgbClr val="CC0066"/>
              </a:solidFill>
              <a:latin typeface="abo2sadam" pitchFamily="2" charset="-78"/>
              <a:cs typeface="abo2sadam" pitchFamily="2" charset="-78"/>
            </a:endParaRPr>
          </a:p>
        </p:txBody>
      </p:sp>
      <p:sp>
        <p:nvSpPr>
          <p:cNvPr id="15" name="مربع نص 14"/>
          <p:cNvSpPr txBox="1"/>
          <p:nvPr/>
        </p:nvSpPr>
        <p:spPr>
          <a:xfrm>
            <a:off x="4665932" y="2996952"/>
            <a:ext cx="4388310" cy="1569660"/>
          </a:xfrm>
          <a:prstGeom prst="rect">
            <a:avLst/>
          </a:prstGeom>
          <a:noFill/>
        </p:spPr>
        <p:txBody>
          <a:bodyPr wrap="square" rtlCol="1">
            <a:spAutoFit/>
          </a:bodyPr>
          <a:lstStyle/>
          <a:p>
            <a:pPr marL="341313" indent="-341313"/>
            <a:r>
              <a:rPr lang="ar-JO" sz="3200" dirty="0" smtClean="0">
                <a:solidFill>
                  <a:srgbClr val="CC0066"/>
                </a:solidFill>
                <a:latin typeface="abo2sadam" pitchFamily="2" charset="-78"/>
                <a:cs typeface="abo2sadam" pitchFamily="2" charset="-78"/>
              </a:rPr>
              <a:t>مميزاتها : </a:t>
            </a:r>
          </a:p>
          <a:p>
            <a:pPr marL="341313" indent="-341313"/>
            <a:r>
              <a:rPr lang="ar-JO" sz="3200" dirty="0" smtClean="0">
                <a:solidFill>
                  <a:srgbClr val="CC0066"/>
                </a:solidFill>
                <a:latin typeface="abo2sadam" pitchFamily="2" charset="-78"/>
                <a:cs typeface="abo2sadam" pitchFamily="2" charset="-78"/>
              </a:rPr>
              <a:t> </a:t>
            </a:r>
            <a:r>
              <a:rPr lang="ar-JO" sz="3200" dirty="0" smtClean="0">
                <a:latin typeface="abo2sadam" pitchFamily="2" charset="-78"/>
                <a:cs typeface="abo2sadam" pitchFamily="2" charset="-78"/>
              </a:rPr>
              <a:t>تستطيع نقل البيانات لمسافات بعيدة</a:t>
            </a:r>
            <a:endParaRPr lang="en-US" sz="3200" dirty="0">
              <a:solidFill>
                <a:srgbClr val="CC0066"/>
              </a:solidFill>
              <a:latin typeface="abo2sadam" pitchFamily="2" charset="-78"/>
              <a:cs typeface="abo2sadam" pitchFamily="2" charset="-78"/>
            </a:endParaRPr>
          </a:p>
        </p:txBody>
      </p:sp>
      <p:sp>
        <p:nvSpPr>
          <p:cNvPr id="16" name="مربع نص 15"/>
          <p:cNvSpPr txBox="1"/>
          <p:nvPr/>
        </p:nvSpPr>
        <p:spPr>
          <a:xfrm>
            <a:off x="4716016" y="4581128"/>
            <a:ext cx="4388310" cy="1077218"/>
          </a:xfrm>
          <a:prstGeom prst="rect">
            <a:avLst/>
          </a:prstGeom>
          <a:noFill/>
        </p:spPr>
        <p:txBody>
          <a:bodyPr wrap="square" rtlCol="1">
            <a:spAutoFit/>
          </a:bodyPr>
          <a:lstStyle/>
          <a:p>
            <a:pPr marL="341313" indent="-341313"/>
            <a:r>
              <a:rPr lang="ar-JO" sz="3200" dirty="0" smtClean="0">
                <a:solidFill>
                  <a:srgbClr val="00B050"/>
                </a:solidFill>
                <a:latin typeface="abo2sadam" pitchFamily="2" charset="-78"/>
                <a:cs typeface="abo2sadam" pitchFamily="2" charset="-78"/>
              </a:rPr>
              <a:t>سلبياتها: </a:t>
            </a:r>
          </a:p>
          <a:p>
            <a:pPr marL="341313" indent="-341313"/>
            <a:r>
              <a:rPr lang="ar-JO" sz="3200" dirty="0" smtClean="0">
                <a:latin typeface="abo2sadam" pitchFamily="2" charset="-78"/>
                <a:cs typeface="abo2sadam" pitchFamily="2" charset="-78"/>
              </a:rPr>
              <a:t>  تكلفتها عالية نسبياً.</a:t>
            </a:r>
            <a:endParaRPr lang="en-US" sz="3200" dirty="0">
              <a:solidFill>
                <a:srgbClr val="CC0066"/>
              </a:solidFill>
              <a:latin typeface="abo2sadam" pitchFamily="2" charset="-78"/>
              <a:cs typeface="abo2sadam" pitchFamily="2" charset="-78"/>
            </a:endParaRPr>
          </a:p>
        </p:txBody>
      </p:sp>
      <p:sp>
        <p:nvSpPr>
          <p:cNvPr id="17" name="سهم إلى اليسار 16">
            <a:hlinkClick r:id="" action="ppaction://hlinkshowjump?jump=nextslide"/>
          </p:cNvPr>
          <p:cNvSpPr/>
          <p:nvPr/>
        </p:nvSpPr>
        <p:spPr>
          <a:xfrm>
            <a:off x="323528" y="6434864"/>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21" y="2852936"/>
            <a:ext cx="4386310" cy="3440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810370"/>
            <a:ext cx="4482243" cy="3483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سهم إلى اليسار 17">
            <a:hlinkClick r:id="rId5" action="ppaction://hlinksldjump"/>
          </p:cNvPr>
          <p:cNvSpPr/>
          <p:nvPr/>
        </p:nvSpPr>
        <p:spPr>
          <a:xfrm flipH="1">
            <a:off x="1340024" y="6434864"/>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TextBox 12"/>
          <p:cNvSpPr txBox="1"/>
          <p:nvPr/>
        </p:nvSpPr>
        <p:spPr>
          <a:xfrm>
            <a:off x="3099506" y="2821305"/>
            <a:ext cx="1512168" cy="830997"/>
          </a:xfrm>
          <a:prstGeom prst="rect">
            <a:avLst/>
          </a:prstGeom>
          <a:noFill/>
        </p:spPr>
        <p:txBody>
          <a:bodyPr wrap="square" rtlCol="0">
            <a:spAutoFit/>
          </a:bodyPr>
          <a:lstStyle/>
          <a:p>
            <a:r>
              <a:rPr lang="ar-JO" sz="2400" b="1" dirty="0" smtClean="0">
                <a:solidFill>
                  <a:srgbClr val="FF0000"/>
                </a:solidFill>
                <a:effectLst>
                  <a:glow rad="228600">
                    <a:schemeClr val="accent2">
                      <a:satMod val="175000"/>
                      <a:alpha val="40000"/>
                    </a:schemeClr>
                  </a:glow>
                </a:effectLst>
              </a:rPr>
              <a:t>انقر على الصورة</a:t>
            </a:r>
            <a:endParaRPr lang="en-US" sz="2400" b="1" dirty="0">
              <a:solidFill>
                <a:srgbClr val="FF0000"/>
              </a:solidFill>
              <a:effectLst>
                <a:glow rad="228600">
                  <a:schemeClr val="accent2">
                    <a:satMod val="175000"/>
                    <a:alpha val="40000"/>
                  </a:schemeClr>
                </a:glow>
              </a:effectLst>
            </a:endParaRPr>
          </a:p>
        </p:txBody>
      </p:sp>
    </p:spTree>
    <p:extLst>
      <p:ext uri="{BB962C8B-B14F-4D97-AF65-F5344CB8AC3E}">
        <p14:creationId xmlns:p14="http://schemas.microsoft.com/office/powerpoint/2010/main" val="759939578"/>
      </p:ext>
    </p:extLst>
  </p:cSld>
  <p:clrMapOvr>
    <a:masterClrMapping/>
  </p:clrMapOvr>
  <mc:AlternateContent xmlns:mc="http://schemas.openxmlformats.org/markup-compatibility/2006" xmlns:p14="http://schemas.microsoft.com/office/powerpoint/2010/main">
    <mc:Choice Requires="p14">
      <p:transition spd="slow" p14:dur="2000" advClick="0">
        <p14:prism dir="u"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500"/>
                                  </p:stCondLst>
                                  <p:iterate type="wd">
                                    <p:tmPct val="50000"/>
                                  </p:iterate>
                                  <p:childTnLst>
                                    <p:set>
                                      <p:cBhvr>
                                        <p:cTn id="6" dur="1" fill="hold">
                                          <p:stCondLst>
                                            <p:cond delay="0"/>
                                          </p:stCondLst>
                                        </p:cTn>
                                        <p:tgtEl>
                                          <p:spTgt spid="2"/>
                                        </p:tgtEl>
                                        <p:attrNameLst>
                                          <p:attrName>style.visibility</p:attrName>
                                        </p:attrNameLst>
                                      </p:cBhvr>
                                      <p:to>
                                        <p:strVal val="visible"/>
                                      </p:to>
                                    </p:set>
                                    <p:set>
                                      <p:cBhvr>
                                        <p:cTn id="7" dur="569" fill="hold">
                                          <p:stCondLst>
                                            <p:cond delay="0"/>
                                          </p:stCondLst>
                                        </p:cTn>
                                        <p:tgtEl>
                                          <p:spTgt spid="2"/>
                                        </p:tgtEl>
                                        <p:attrNameLst>
                                          <p:attrName>style.rotation</p:attrName>
                                        </p:attrNameLst>
                                      </p:cBhvr>
                                      <p:to>
                                        <p:strVal val="-45.0"/>
                                      </p:to>
                                    </p:set>
                                    <p:anim calcmode="lin" valueType="num">
                                      <p:cBhvr>
                                        <p:cTn id="8" dur="569" fill="hold">
                                          <p:stCondLst>
                                            <p:cond delay="569"/>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569"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95" decel="50000" autoRev="1" fill="hold">
                                          <p:stCondLst>
                                            <p:cond delay="569"/>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70" fill="hold">
                                          <p:stCondLst>
                                            <p:cond delay="1080"/>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3000"/>
                            </p:stCondLst>
                            <p:childTnLst>
                              <p:par>
                                <p:cTn id="13" presetID="55"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1000" fill="hold"/>
                                        <p:tgtEl>
                                          <p:spTgt spid="2050"/>
                                        </p:tgtEl>
                                        <p:attrNameLst>
                                          <p:attrName>ppt_w</p:attrName>
                                        </p:attrNameLst>
                                      </p:cBhvr>
                                      <p:tavLst>
                                        <p:tav tm="0">
                                          <p:val>
                                            <p:strVal val="#ppt_w*0.70"/>
                                          </p:val>
                                        </p:tav>
                                        <p:tav tm="100000">
                                          <p:val>
                                            <p:strVal val="#ppt_w"/>
                                          </p:val>
                                        </p:tav>
                                      </p:tavLst>
                                    </p:anim>
                                    <p:anim calcmode="lin" valueType="num">
                                      <p:cBhvr>
                                        <p:cTn id="16" dur="1000" fill="hold"/>
                                        <p:tgtEl>
                                          <p:spTgt spid="2050"/>
                                        </p:tgtEl>
                                        <p:attrNameLst>
                                          <p:attrName>ppt_h</p:attrName>
                                        </p:attrNameLst>
                                      </p:cBhvr>
                                      <p:tavLst>
                                        <p:tav tm="0">
                                          <p:val>
                                            <p:strVal val="#ppt_h"/>
                                          </p:val>
                                        </p:tav>
                                        <p:tav tm="100000">
                                          <p:val>
                                            <p:strVal val="#ppt_h"/>
                                          </p:val>
                                        </p:tav>
                                      </p:tavLst>
                                    </p:anim>
                                    <p:animEffect transition="in" filter="fade">
                                      <p:cBhvr>
                                        <p:cTn id="17" dur="10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style.rotation</p:attrName>
                                        </p:attrNameLst>
                                      </p:cBhvr>
                                      <p:tavLst>
                                        <p:tav tm="0">
                                          <p:val>
                                            <p:fltVal val="90"/>
                                          </p:val>
                                        </p:tav>
                                        <p:tav tm="100000">
                                          <p:val>
                                            <p:fltVal val="0"/>
                                          </p:val>
                                        </p:tav>
                                      </p:tavLst>
                                    </p:anim>
                                    <p:animEffect transition="in" filter="fade">
                                      <p:cBhvr>
                                        <p:cTn id="25" dur="1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1+#ppt_w/2"/>
                                          </p:val>
                                        </p:tav>
                                        <p:tav tm="100000">
                                          <p:val>
                                            <p:strVal val="#ppt_x"/>
                                          </p:val>
                                        </p:tav>
                                      </p:tavLst>
                                    </p:anim>
                                    <p:anim calcmode="lin" valueType="num">
                                      <p:cBhvr additive="base">
                                        <p:cTn id="31"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1000" fill="hold"/>
                                        <p:tgtEl>
                                          <p:spTgt spid="16"/>
                                        </p:tgtEl>
                                        <p:attrNameLst>
                                          <p:attrName>ppt_x</p:attrName>
                                        </p:attrNameLst>
                                      </p:cBhvr>
                                      <p:tavLst>
                                        <p:tav tm="0">
                                          <p:val>
                                            <p:strVal val="1+#ppt_w/2"/>
                                          </p:val>
                                        </p:tav>
                                        <p:tav tm="100000">
                                          <p:val>
                                            <p:strVal val="#ppt_x"/>
                                          </p:val>
                                        </p:tav>
                                      </p:tavLst>
                                    </p:anim>
                                    <p:anim calcmode="lin" valueType="num">
                                      <p:cBhvr additive="base">
                                        <p:cTn id="37"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050"/>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53"/>
                                        </p:tgtEl>
                                        <p:attrNameLst>
                                          <p:attrName>style.visibility</p:attrName>
                                        </p:attrNameLst>
                                      </p:cBhvr>
                                      <p:to>
                                        <p:strVal val="visible"/>
                                      </p:to>
                                    </p:set>
                                    <p:animEffect transition="in" filter="fade">
                                      <p:cBhvr>
                                        <p:cTn id="48" dur="500"/>
                                        <p:tgtEl>
                                          <p:spTgt spid="2053"/>
                                        </p:tgtEl>
                                      </p:cBhvr>
                                    </p:animEffect>
                                  </p:childTnLst>
                                </p:cTn>
                              </p:par>
                            </p:childTnLst>
                          </p:cTn>
                        </p:par>
                      </p:childTnLst>
                    </p:cTn>
                  </p:par>
                </p:childTnLst>
              </p:cTn>
              <p:nextCondLst>
                <p:cond evt="onClick" delay="0">
                  <p:tgtEl>
                    <p:spTgt spid="2050"/>
                  </p:tgtEl>
                </p:cond>
              </p:nextCondLst>
            </p:seq>
          </p:childTnLst>
        </p:cTn>
      </p:par>
    </p:tnLst>
    <p:bldLst>
      <p:bldP spid="2" grpId="0"/>
      <p:bldP spid="14" grpId="0"/>
      <p:bldP spid="15" grpId="0"/>
      <p:bldP spid="16"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صورة 29"/>
          <p:cNvPicPr>
            <a:picLocks noChangeAspect="1"/>
          </p:cNvPicPr>
          <p:nvPr/>
        </p:nvPicPr>
        <p:blipFill rotWithShape="1">
          <a:blip r:embed="rId2" cstate="print">
            <a:extLst>
              <a:ext uri="{28A0092B-C50C-407E-A947-70E740481C1C}">
                <a14:useLocalDpi xmlns:a14="http://schemas.microsoft.com/office/drawing/2010/main" val="0"/>
              </a:ext>
            </a:extLst>
          </a:blip>
          <a:srcRect r="1575" b="20341"/>
          <a:stretch/>
        </p:blipFill>
        <p:spPr>
          <a:xfrm>
            <a:off x="0" y="1"/>
            <a:ext cx="9144000" cy="6902684"/>
          </a:xfrm>
          <a:prstGeom prst="rect">
            <a:avLst/>
          </a:prstGeom>
        </p:spPr>
      </p:pic>
      <p:sp>
        <p:nvSpPr>
          <p:cNvPr id="9" name="مربع نص 8"/>
          <p:cNvSpPr txBox="1"/>
          <p:nvPr/>
        </p:nvSpPr>
        <p:spPr>
          <a:xfrm>
            <a:off x="1835695" y="316405"/>
            <a:ext cx="5328592" cy="769441"/>
          </a:xfrm>
          <a:prstGeom prst="rect">
            <a:avLst/>
          </a:prstGeom>
          <a:solidFill>
            <a:schemeClr val="bg1"/>
          </a:solidFill>
          <a:ln w="28575">
            <a:solidFill>
              <a:srgbClr val="009999"/>
            </a:solidFill>
          </a:ln>
        </p:spPr>
        <p:txBody>
          <a:bodyPr wrap="square" rtlCol="1">
            <a:spAutoFit/>
          </a:bodyPr>
          <a:lstStyle/>
          <a:p>
            <a:pPr algn="ctr"/>
            <a:r>
              <a:rPr lang="ar-JO" sz="4400" dirty="0" smtClean="0">
                <a:solidFill>
                  <a:srgbClr val="009999"/>
                </a:solidFill>
                <a:latin typeface="abo2sadam" pitchFamily="2" charset="-78"/>
                <a:cs typeface="abo2sadam" pitchFamily="2" charset="-78"/>
              </a:rPr>
              <a:t>وسائط الاتصال السلكية</a:t>
            </a:r>
            <a:endParaRPr lang="ar-SA" sz="4400" dirty="0">
              <a:solidFill>
                <a:srgbClr val="009999"/>
              </a:solidFill>
              <a:latin typeface="abo2sadam" pitchFamily="2" charset="-78"/>
              <a:cs typeface="abo2sadam" pitchFamily="2" charset="-78"/>
            </a:endParaRPr>
          </a:p>
        </p:txBody>
      </p:sp>
      <p:sp>
        <p:nvSpPr>
          <p:cNvPr id="2" name="مستطيل 1"/>
          <p:cNvSpPr/>
          <p:nvPr/>
        </p:nvSpPr>
        <p:spPr>
          <a:xfrm>
            <a:off x="2389322" y="1270501"/>
            <a:ext cx="453681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3- كابلات الألياف الضوئية</a:t>
            </a:r>
            <a:endParaRPr lang="ar-SA"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endParaRPr>
          </a:p>
        </p:txBody>
      </p:sp>
      <p:sp>
        <p:nvSpPr>
          <p:cNvPr id="14" name="مربع نص 13"/>
          <p:cNvSpPr txBox="1"/>
          <p:nvPr/>
        </p:nvSpPr>
        <p:spPr>
          <a:xfrm>
            <a:off x="183689" y="1916832"/>
            <a:ext cx="8964487" cy="1077218"/>
          </a:xfrm>
          <a:prstGeom prst="rect">
            <a:avLst/>
          </a:prstGeom>
          <a:noFill/>
        </p:spPr>
        <p:txBody>
          <a:bodyPr wrap="square" rtlCol="1">
            <a:spAutoFit/>
          </a:bodyPr>
          <a:lstStyle/>
          <a:p>
            <a:pPr marL="341313" indent="-341313"/>
            <a:r>
              <a:rPr lang="ar-JO" sz="3200" dirty="0" smtClean="0">
                <a:solidFill>
                  <a:schemeClr val="accent1"/>
                </a:solidFill>
                <a:latin typeface="abo2sadam" pitchFamily="2" charset="-78"/>
                <a:cs typeface="abo2sadam" pitchFamily="2" charset="-78"/>
              </a:rPr>
              <a:t>مكوناتها: </a:t>
            </a:r>
            <a:r>
              <a:rPr lang="ar-JO" sz="3200" dirty="0" smtClean="0">
                <a:latin typeface="abo2sadam" pitchFamily="2" charset="-78"/>
                <a:cs typeface="abo2sadam" pitchFamily="2" charset="-78"/>
              </a:rPr>
              <a:t>شعيرات رفيعة جداً مصنوعة من الزجاج محاطة بغلاف </a:t>
            </a:r>
          </a:p>
          <a:p>
            <a:pPr marL="341313" indent="-341313"/>
            <a:r>
              <a:rPr lang="ar-JO" sz="3200" dirty="0">
                <a:latin typeface="abo2sadam" pitchFamily="2" charset="-78"/>
                <a:cs typeface="abo2sadam" pitchFamily="2" charset="-78"/>
              </a:rPr>
              <a:t> </a:t>
            </a:r>
            <a:r>
              <a:rPr lang="ar-JO" sz="3200" dirty="0" smtClean="0">
                <a:latin typeface="abo2sadam" pitchFamily="2" charset="-78"/>
                <a:cs typeface="abo2sadam" pitchFamily="2" charset="-78"/>
              </a:rPr>
              <a:t>            عازل.</a:t>
            </a:r>
            <a:endParaRPr lang="en-US" sz="3200" dirty="0">
              <a:solidFill>
                <a:srgbClr val="CC0066"/>
              </a:solidFill>
              <a:latin typeface="abo2sadam" pitchFamily="2" charset="-78"/>
              <a:cs typeface="abo2sadam" pitchFamily="2" charset="-78"/>
            </a:endParaRPr>
          </a:p>
        </p:txBody>
      </p:sp>
      <p:sp>
        <p:nvSpPr>
          <p:cNvPr id="15" name="مربع نص 14"/>
          <p:cNvSpPr txBox="1"/>
          <p:nvPr/>
        </p:nvSpPr>
        <p:spPr>
          <a:xfrm>
            <a:off x="4932040" y="2780928"/>
            <a:ext cx="4122202" cy="1938992"/>
          </a:xfrm>
          <a:prstGeom prst="rect">
            <a:avLst/>
          </a:prstGeom>
          <a:noFill/>
        </p:spPr>
        <p:txBody>
          <a:bodyPr wrap="square" rtlCol="1">
            <a:spAutoFit/>
          </a:bodyPr>
          <a:lstStyle/>
          <a:p>
            <a:pPr marL="341313" indent="-341313"/>
            <a:r>
              <a:rPr lang="ar-JO" sz="3000" dirty="0" smtClean="0">
                <a:solidFill>
                  <a:srgbClr val="CC0066"/>
                </a:solidFill>
                <a:latin typeface="abo2sadam" pitchFamily="2" charset="-78"/>
                <a:cs typeface="abo2sadam" pitchFamily="2" charset="-78"/>
              </a:rPr>
              <a:t>مميزاتها : </a:t>
            </a:r>
          </a:p>
          <a:p>
            <a:pPr marL="341313" indent="-341313"/>
            <a:r>
              <a:rPr lang="ar-JO" sz="3000" dirty="0" smtClean="0">
                <a:latin typeface="abo2sadam" pitchFamily="2" charset="-78"/>
                <a:cs typeface="abo2sadam" pitchFamily="2" charset="-78"/>
              </a:rPr>
              <a:t>سرعة عالية جداً في نقل البيانات ولمسافات بعيدة جداً.</a:t>
            </a:r>
          </a:p>
        </p:txBody>
      </p:sp>
      <p:sp>
        <p:nvSpPr>
          <p:cNvPr id="16" name="مربع نص 15"/>
          <p:cNvSpPr txBox="1"/>
          <p:nvPr/>
        </p:nvSpPr>
        <p:spPr>
          <a:xfrm>
            <a:off x="4731986" y="4598021"/>
            <a:ext cx="4388310" cy="2062103"/>
          </a:xfrm>
          <a:prstGeom prst="rect">
            <a:avLst/>
          </a:prstGeom>
          <a:noFill/>
        </p:spPr>
        <p:txBody>
          <a:bodyPr wrap="square" rtlCol="1">
            <a:spAutoFit/>
          </a:bodyPr>
          <a:lstStyle/>
          <a:p>
            <a:pPr marL="341313" indent="-341313"/>
            <a:r>
              <a:rPr lang="ar-JO" sz="3200" dirty="0" smtClean="0">
                <a:solidFill>
                  <a:srgbClr val="00B050"/>
                </a:solidFill>
                <a:latin typeface="abo2sadam" pitchFamily="2" charset="-78"/>
                <a:cs typeface="abo2sadam" pitchFamily="2" charset="-78"/>
              </a:rPr>
              <a:t>سلبياتها: </a:t>
            </a:r>
          </a:p>
          <a:p>
            <a:pPr marL="341313" indent="-341313"/>
            <a:r>
              <a:rPr lang="ar-JO" sz="3200" dirty="0" smtClean="0">
                <a:solidFill>
                  <a:srgbClr val="00B050"/>
                </a:solidFill>
                <a:latin typeface="abo2sadam" pitchFamily="2" charset="-78"/>
                <a:cs typeface="abo2sadam" pitchFamily="2" charset="-78"/>
              </a:rPr>
              <a:t>1-</a:t>
            </a:r>
            <a:r>
              <a:rPr lang="ar-JO" sz="3200" dirty="0">
                <a:latin typeface="abo2sadam" pitchFamily="2" charset="-78"/>
                <a:cs typeface="abo2sadam" pitchFamily="2" charset="-78"/>
              </a:rPr>
              <a:t> </a:t>
            </a:r>
            <a:r>
              <a:rPr lang="ar-JO" sz="3200" dirty="0" smtClean="0">
                <a:latin typeface="abo2sadam" pitchFamily="2" charset="-78"/>
                <a:cs typeface="abo2sadam" pitchFamily="2" charset="-78"/>
              </a:rPr>
              <a:t>التكلفة العالية.</a:t>
            </a:r>
          </a:p>
          <a:p>
            <a:pPr marL="341313" indent="-341313"/>
            <a:r>
              <a:rPr lang="ar-JO" sz="3200" dirty="0" smtClean="0">
                <a:solidFill>
                  <a:srgbClr val="00B050"/>
                </a:solidFill>
                <a:latin typeface="abo2sadam" pitchFamily="2" charset="-78"/>
                <a:cs typeface="abo2sadam" pitchFamily="2" charset="-78"/>
              </a:rPr>
              <a:t>2-</a:t>
            </a:r>
            <a:r>
              <a:rPr lang="ar-JO" sz="3200" dirty="0" smtClean="0">
                <a:solidFill>
                  <a:srgbClr val="CC0066"/>
                </a:solidFill>
                <a:latin typeface="abo2sadam" pitchFamily="2" charset="-78"/>
                <a:cs typeface="abo2sadam" pitchFamily="2" charset="-78"/>
              </a:rPr>
              <a:t> </a:t>
            </a:r>
            <a:r>
              <a:rPr lang="ar-JO" sz="3200" dirty="0" smtClean="0">
                <a:latin typeface="abo2sadam" pitchFamily="2" charset="-78"/>
                <a:cs typeface="abo2sadam" pitchFamily="2" charset="-78"/>
              </a:rPr>
              <a:t>صعوبة تركيبها </a:t>
            </a:r>
          </a:p>
          <a:p>
            <a:pPr marL="341313" indent="-341313"/>
            <a:r>
              <a:rPr lang="ar-JO" sz="3200" dirty="0">
                <a:latin typeface="abo2sadam" pitchFamily="2" charset="-78"/>
                <a:cs typeface="abo2sadam" pitchFamily="2" charset="-78"/>
              </a:rPr>
              <a:t> </a:t>
            </a:r>
            <a:r>
              <a:rPr lang="ar-JO" sz="3200" dirty="0" smtClean="0">
                <a:latin typeface="abo2sadam" pitchFamily="2" charset="-78"/>
                <a:cs typeface="abo2sadam" pitchFamily="2" charset="-78"/>
              </a:rPr>
              <a:t>    وصيانتها.</a:t>
            </a:r>
            <a:endParaRPr lang="en-US" sz="3200" dirty="0">
              <a:solidFill>
                <a:srgbClr val="CC0066"/>
              </a:solidFill>
              <a:latin typeface="abo2sadam" pitchFamily="2" charset="-78"/>
              <a:cs typeface="abo2sadam" pitchFamily="2" charset="-78"/>
            </a:endParaRPr>
          </a:p>
        </p:txBody>
      </p:sp>
      <p:sp>
        <p:nvSpPr>
          <p:cNvPr id="17" name="سهم إلى اليسار 16">
            <a:hlinkClick r:id="rId3" action="ppaction://hlinksldjump"/>
          </p:cNvPr>
          <p:cNvSpPr/>
          <p:nvPr/>
        </p:nvSpPr>
        <p:spPr>
          <a:xfrm flipH="1">
            <a:off x="323528" y="6381328"/>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77" r="14313"/>
          <a:stretch/>
        </p:blipFill>
        <p:spPr bwMode="auto">
          <a:xfrm flipH="1">
            <a:off x="183689" y="2800921"/>
            <a:ext cx="4908858" cy="33643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834" y="2775942"/>
            <a:ext cx="4911713" cy="3461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834" y="2780928"/>
            <a:ext cx="4888190" cy="3456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3556856" y="2841054"/>
            <a:ext cx="1512168" cy="830997"/>
          </a:xfrm>
          <a:prstGeom prst="rect">
            <a:avLst/>
          </a:prstGeom>
          <a:noFill/>
        </p:spPr>
        <p:txBody>
          <a:bodyPr wrap="square" rtlCol="0">
            <a:spAutoFit/>
          </a:bodyPr>
          <a:lstStyle/>
          <a:p>
            <a:r>
              <a:rPr lang="ar-JO" sz="2400" b="1" dirty="0" smtClean="0">
                <a:solidFill>
                  <a:srgbClr val="FF0000"/>
                </a:solidFill>
                <a:effectLst>
                  <a:glow rad="228600">
                    <a:schemeClr val="accent2">
                      <a:satMod val="175000"/>
                      <a:alpha val="40000"/>
                    </a:schemeClr>
                  </a:glow>
                </a:effectLst>
              </a:rPr>
              <a:t>انقر على الصورة</a:t>
            </a:r>
            <a:endParaRPr lang="en-US" sz="2400" b="1" dirty="0">
              <a:solidFill>
                <a:srgbClr val="FF0000"/>
              </a:solidFill>
              <a:effectLst>
                <a:glow rad="228600">
                  <a:schemeClr val="accent2">
                    <a:satMod val="175000"/>
                    <a:alpha val="40000"/>
                  </a:schemeClr>
                </a:glow>
              </a:effectLst>
            </a:endParaRPr>
          </a:p>
        </p:txBody>
      </p:sp>
    </p:spTree>
    <p:extLst>
      <p:ext uri="{BB962C8B-B14F-4D97-AF65-F5344CB8AC3E}">
        <p14:creationId xmlns:p14="http://schemas.microsoft.com/office/powerpoint/2010/main" val="4114422358"/>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500"/>
                                  </p:stCondLst>
                                  <p:iterate type="wd">
                                    <p:tmPct val="50000"/>
                                  </p:iterate>
                                  <p:childTnLst>
                                    <p:set>
                                      <p:cBhvr>
                                        <p:cTn id="6" dur="1" fill="hold">
                                          <p:stCondLst>
                                            <p:cond delay="0"/>
                                          </p:stCondLst>
                                        </p:cTn>
                                        <p:tgtEl>
                                          <p:spTgt spid="2"/>
                                        </p:tgtEl>
                                        <p:attrNameLst>
                                          <p:attrName>style.visibility</p:attrName>
                                        </p:attrNameLst>
                                      </p:cBhvr>
                                      <p:to>
                                        <p:strVal val="visible"/>
                                      </p:to>
                                    </p:set>
                                    <p:set>
                                      <p:cBhvr>
                                        <p:cTn id="7" dur="569" fill="hold">
                                          <p:stCondLst>
                                            <p:cond delay="0"/>
                                          </p:stCondLst>
                                        </p:cTn>
                                        <p:tgtEl>
                                          <p:spTgt spid="2"/>
                                        </p:tgtEl>
                                        <p:attrNameLst>
                                          <p:attrName>style.rotation</p:attrName>
                                        </p:attrNameLst>
                                      </p:cBhvr>
                                      <p:to>
                                        <p:strVal val="-45.0"/>
                                      </p:to>
                                    </p:set>
                                    <p:anim calcmode="lin" valueType="num">
                                      <p:cBhvr>
                                        <p:cTn id="8" dur="569" fill="hold">
                                          <p:stCondLst>
                                            <p:cond delay="569"/>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569"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95" decel="50000" autoRev="1" fill="hold">
                                          <p:stCondLst>
                                            <p:cond delay="569"/>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70" fill="hold">
                                          <p:stCondLst>
                                            <p:cond delay="1080"/>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p:cTn id="16" dur="1000" fill="hold"/>
                                        <p:tgtEl>
                                          <p:spTgt spid="3074"/>
                                        </p:tgtEl>
                                        <p:attrNameLst>
                                          <p:attrName>ppt_w</p:attrName>
                                        </p:attrNameLst>
                                      </p:cBhvr>
                                      <p:tavLst>
                                        <p:tav tm="0">
                                          <p:val>
                                            <p:strVal val="#ppt_w*0.70"/>
                                          </p:val>
                                        </p:tav>
                                        <p:tav tm="100000">
                                          <p:val>
                                            <p:strVal val="#ppt_w"/>
                                          </p:val>
                                        </p:tav>
                                      </p:tavLst>
                                    </p:anim>
                                    <p:anim calcmode="lin" valueType="num">
                                      <p:cBhvr>
                                        <p:cTn id="17" dur="1000" fill="hold"/>
                                        <p:tgtEl>
                                          <p:spTgt spid="3074"/>
                                        </p:tgtEl>
                                        <p:attrNameLst>
                                          <p:attrName>ppt_h</p:attrName>
                                        </p:attrNameLst>
                                      </p:cBhvr>
                                      <p:tavLst>
                                        <p:tav tm="0">
                                          <p:val>
                                            <p:strVal val="#ppt_h"/>
                                          </p:val>
                                        </p:tav>
                                        <p:tav tm="100000">
                                          <p:val>
                                            <p:strVal val="#ppt_h"/>
                                          </p:val>
                                        </p:tav>
                                      </p:tavLst>
                                    </p:anim>
                                    <p:animEffect transition="in" filter="fade">
                                      <p:cBhvr>
                                        <p:cTn id="18" dur="10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1+#ppt_w/2"/>
                                          </p:val>
                                        </p:tav>
                                        <p:tav tm="100000">
                                          <p:val>
                                            <p:strVal val="#ppt_x"/>
                                          </p:val>
                                        </p:tav>
                                      </p:tavLst>
                                    </p:anim>
                                    <p:anim calcmode="lin" valueType="num">
                                      <p:cBhvr additive="base">
                                        <p:cTn id="3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000" fill="hold"/>
                                        <p:tgtEl>
                                          <p:spTgt spid="16"/>
                                        </p:tgtEl>
                                        <p:attrNameLst>
                                          <p:attrName>ppt_x</p:attrName>
                                        </p:attrNameLst>
                                      </p:cBhvr>
                                      <p:tavLst>
                                        <p:tav tm="0">
                                          <p:val>
                                            <p:strVal val="1+#ppt_w/2"/>
                                          </p:val>
                                        </p:tav>
                                        <p:tav tm="100000">
                                          <p:val>
                                            <p:strVal val="#ppt_x"/>
                                          </p:val>
                                        </p:tav>
                                      </p:tavLst>
                                    </p:anim>
                                    <p:anim calcmode="lin" valueType="num">
                                      <p:cBhvr additive="base">
                                        <p:cTn id="3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3074"/>
                    </p:tgtEl>
                  </p:cond>
                </p:stCondLst>
                <p:endSync evt="end" delay="0">
                  <p:rtn val="all"/>
                </p:endSync>
                <p:childTnLst>
                  <p:par>
                    <p:cTn id="45" fill="hold">
                      <p:stCondLst>
                        <p:cond delay="0"/>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3075"/>
                                        </p:tgtEl>
                                        <p:attrNameLst>
                                          <p:attrName>style.visibility</p:attrName>
                                        </p:attrNameLst>
                                      </p:cBhvr>
                                      <p:to>
                                        <p:strVal val="visible"/>
                                      </p:to>
                                    </p:set>
                                    <p:animEffect transition="in" filter="wheel(1)">
                                      <p:cBhvr>
                                        <p:cTn id="49" dur="2000"/>
                                        <p:tgtEl>
                                          <p:spTgt spid="3075"/>
                                        </p:tgtEl>
                                      </p:cBhvr>
                                    </p:animEffect>
                                  </p:childTnLst>
                                </p:cTn>
                              </p:par>
                            </p:childTnLst>
                          </p:cTn>
                        </p:par>
                      </p:childTnLst>
                    </p:cTn>
                  </p:par>
                </p:childTnLst>
              </p:cTn>
              <p:nextCondLst>
                <p:cond evt="onClick" delay="0">
                  <p:tgtEl>
                    <p:spTgt spid="3074"/>
                  </p:tgtEl>
                </p:cond>
              </p:nextCondLst>
            </p:seq>
            <p:seq concurrent="1" nextAc="seek">
              <p:cTn id="50" restart="whenNotActive" fill="hold" evtFilter="cancelBubble" nodeType="interactiveSeq">
                <p:stCondLst>
                  <p:cond evt="onClick" delay="0">
                    <p:tgtEl>
                      <p:spTgt spid="3075"/>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076"/>
                                        </p:tgtEl>
                                        <p:attrNameLst>
                                          <p:attrName>style.visibility</p:attrName>
                                        </p:attrNameLst>
                                      </p:cBhvr>
                                      <p:to>
                                        <p:strVal val="visible"/>
                                      </p:to>
                                    </p:set>
                                    <p:animEffect transition="in" filter="fade">
                                      <p:cBhvr>
                                        <p:cTn id="55" dur="500"/>
                                        <p:tgtEl>
                                          <p:spTgt spid="3076"/>
                                        </p:tgtEl>
                                      </p:cBhvr>
                                    </p:animEffect>
                                  </p:childTnLst>
                                </p:cTn>
                              </p:par>
                            </p:childTnLst>
                          </p:cTn>
                        </p:par>
                      </p:childTnLst>
                    </p:cTn>
                  </p:par>
                </p:childTnLst>
              </p:cTn>
              <p:nextCondLst>
                <p:cond evt="onClick" delay="0">
                  <p:tgtEl>
                    <p:spTgt spid="3075"/>
                  </p:tgtEl>
                </p:cond>
              </p:nextCondLst>
            </p:seq>
          </p:childTnLst>
        </p:cTn>
      </p:par>
    </p:tnLst>
    <p:bldLst>
      <p:bldP spid="2" grpId="0"/>
      <p:bldP spid="14" grpId="0"/>
      <p:bldP spid="15" grpId="0"/>
      <p:bldP spid="16"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صورة 29"/>
          <p:cNvPicPr>
            <a:picLocks noChangeAspect="1"/>
          </p:cNvPicPr>
          <p:nvPr/>
        </p:nvPicPr>
        <p:blipFill rotWithShape="1">
          <a:blip r:embed="rId2" cstate="print">
            <a:extLst>
              <a:ext uri="{28A0092B-C50C-407E-A947-70E740481C1C}">
                <a14:useLocalDpi xmlns:a14="http://schemas.microsoft.com/office/drawing/2010/main" val="0"/>
              </a:ext>
            </a:extLst>
          </a:blip>
          <a:srcRect r="1575" b="20341"/>
          <a:stretch/>
        </p:blipFill>
        <p:spPr>
          <a:xfrm>
            <a:off x="0" y="1"/>
            <a:ext cx="9144000" cy="6902684"/>
          </a:xfrm>
          <a:prstGeom prst="rect">
            <a:avLst/>
          </a:prstGeom>
        </p:spPr>
      </p:pic>
      <p:sp>
        <p:nvSpPr>
          <p:cNvPr id="9" name="مربع نص 8"/>
          <p:cNvSpPr txBox="1"/>
          <p:nvPr/>
        </p:nvSpPr>
        <p:spPr>
          <a:xfrm>
            <a:off x="1835695" y="316405"/>
            <a:ext cx="5328592" cy="769441"/>
          </a:xfrm>
          <a:prstGeom prst="rect">
            <a:avLst/>
          </a:prstGeom>
          <a:solidFill>
            <a:schemeClr val="bg1"/>
          </a:solidFill>
          <a:ln w="28575">
            <a:solidFill>
              <a:srgbClr val="00B050"/>
            </a:solidFill>
          </a:ln>
        </p:spPr>
        <p:txBody>
          <a:bodyPr wrap="square" rtlCol="1">
            <a:spAutoFit/>
          </a:bodyPr>
          <a:lstStyle/>
          <a:p>
            <a:pPr algn="ctr"/>
            <a:r>
              <a:rPr lang="ar-JO" sz="4400" dirty="0" smtClean="0">
                <a:solidFill>
                  <a:srgbClr val="00B050"/>
                </a:solidFill>
                <a:latin typeface="abo2sadam" pitchFamily="2" charset="-78"/>
                <a:cs typeface="abo2sadam" pitchFamily="2" charset="-78"/>
              </a:rPr>
              <a:t>وسائط الاتصال اللاسلكية</a:t>
            </a:r>
            <a:endParaRPr lang="ar-SA" sz="4400" dirty="0">
              <a:solidFill>
                <a:srgbClr val="00B050"/>
              </a:solidFill>
              <a:latin typeface="abo2sadam" pitchFamily="2" charset="-78"/>
              <a:cs typeface="abo2sadam" pitchFamily="2" charset="-78"/>
            </a:endParaRPr>
          </a:p>
        </p:txBody>
      </p:sp>
      <p:sp>
        <p:nvSpPr>
          <p:cNvPr id="2" name="مستطيل 1"/>
          <p:cNvSpPr/>
          <p:nvPr/>
        </p:nvSpPr>
        <p:spPr>
          <a:xfrm>
            <a:off x="1484895" y="1248230"/>
            <a:ext cx="6362073"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JO"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1- موجات الراديو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rPr>
              <a:t>Radio Waves</a:t>
            </a:r>
            <a:endParaRPr lang="ar-SA"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endParaRPr>
          </a:p>
        </p:txBody>
      </p:sp>
      <p:sp>
        <p:nvSpPr>
          <p:cNvPr id="14" name="مربع نص 13"/>
          <p:cNvSpPr txBox="1"/>
          <p:nvPr/>
        </p:nvSpPr>
        <p:spPr>
          <a:xfrm>
            <a:off x="183689" y="1916832"/>
            <a:ext cx="8964487" cy="2062103"/>
          </a:xfrm>
          <a:prstGeom prst="rect">
            <a:avLst/>
          </a:prstGeom>
          <a:noFill/>
        </p:spPr>
        <p:txBody>
          <a:bodyPr wrap="square" rtlCol="1">
            <a:spAutoFit/>
          </a:bodyPr>
          <a:lstStyle/>
          <a:p>
            <a:pPr marL="341313" indent="-341313"/>
            <a:r>
              <a:rPr lang="ar-JO" sz="3200" b="1" u="sng" dirty="0" smtClean="0">
                <a:solidFill>
                  <a:srgbClr val="FF0000"/>
                </a:solidFill>
                <a:latin typeface="abo2sadam" pitchFamily="2" charset="-78"/>
                <a:cs typeface="abo2sadam" pitchFamily="2" charset="-78"/>
              </a:rPr>
              <a:t>مبدأ عملها </a:t>
            </a:r>
          </a:p>
          <a:p>
            <a:pPr marL="341313" indent="-341313"/>
            <a:r>
              <a:rPr lang="ar-JO" sz="3200" dirty="0" smtClean="0">
                <a:latin typeface="abo2sadam" pitchFamily="2" charset="-78"/>
                <a:cs typeface="abo2sadam" pitchFamily="2" charset="-78"/>
              </a:rPr>
              <a:t>يتم تزويد الشبكة بأجهزة ارسال واستقبال راديوي، حيث يقوم الجهاز  المرسل بإرسال البيانات على تردد معين، ويُضبط الجهاز المستقبل على التردد نفسه.</a:t>
            </a:r>
            <a:endParaRPr lang="en-US" sz="3200" dirty="0">
              <a:solidFill>
                <a:srgbClr val="CC0066"/>
              </a:solidFill>
              <a:latin typeface="abo2sadam" pitchFamily="2" charset="-78"/>
              <a:cs typeface="abo2sadam" pitchFamily="2" charset="-78"/>
            </a:endParaRPr>
          </a:p>
        </p:txBody>
      </p:sp>
      <p:sp>
        <p:nvSpPr>
          <p:cNvPr id="17" name="سهم إلى اليسار 16">
            <a:hlinkClick r:id="" action="ppaction://hlinkshowjump?jump=nextslide"/>
          </p:cNvPr>
          <p:cNvSpPr/>
          <p:nvPr/>
        </p:nvSpPr>
        <p:spPr>
          <a:xfrm>
            <a:off x="323528" y="6309320"/>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992" y="3978935"/>
            <a:ext cx="45720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سهم إلى اليسار 17">
            <a:hlinkClick r:id="rId4" action="ppaction://hlinksldjump"/>
          </p:cNvPr>
          <p:cNvSpPr/>
          <p:nvPr/>
        </p:nvSpPr>
        <p:spPr>
          <a:xfrm flipH="1">
            <a:off x="1340024" y="6309320"/>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989814967"/>
      </p:ext>
    </p:extLst>
  </p:cSld>
  <p:clrMapOvr>
    <a:masterClrMapping/>
  </p:clrMapOvr>
  <mc:AlternateContent xmlns:mc="http://schemas.openxmlformats.org/markup-compatibility/2006" xmlns:p14="http://schemas.microsoft.com/office/powerpoint/2010/main">
    <mc:Choice Requires="p14">
      <p:transition spd="slow" p14:dur="1600" advClick="0">
        <p14:gallery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صورة 29"/>
          <p:cNvPicPr>
            <a:picLocks noChangeAspect="1"/>
          </p:cNvPicPr>
          <p:nvPr/>
        </p:nvPicPr>
        <p:blipFill rotWithShape="1">
          <a:blip r:embed="rId2" cstate="print">
            <a:extLst>
              <a:ext uri="{28A0092B-C50C-407E-A947-70E740481C1C}">
                <a14:useLocalDpi xmlns:a14="http://schemas.microsoft.com/office/drawing/2010/main" val="0"/>
              </a:ext>
            </a:extLst>
          </a:blip>
          <a:srcRect r="1575" b="20341"/>
          <a:stretch/>
        </p:blipFill>
        <p:spPr>
          <a:xfrm>
            <a:off x="0" y="1"/>
            <a:ext cx="9144000" cy="6902684"/>
          </a:xfrm>
          <a:prstGeom prst="rect">
            <a:avLst/>
          </a:prstGeom>
        </p:spPr>
      </p:pic>
      <p:sp>
        <p:nvSpPr>
          <p:cNvPr id="14" name="مربع نص 13"/>
          <p:cNvSpPr txBox="1"/>
          <p:nvPr/>
        </p:nvSpPr>
        <p:spPr>
          <a:xfrm>
            <a:off x="35496" y="1019722"/>
            <a:ext cx="8964487" cy="1569660"/>
          </a:xfrm>
          <a:prstGeom prst="rect">
            <a:avLst/>
          </a:prstGeom>
          <a:noFill/>
        </p:spPr>
        <p:txBody>
          <a:bodyPr wrap="square" rtlCol="1">
            <a:spAutoFit/>
          </a:bodyPr>
          <a:lstStyle/>
          <a:p>
            <a:pPr marL="341313" indent="-341313"/>
            <a:r>
              <a:rPr lang="ar-JO" sz="3200" b="1" u="sng" dirty="0" smtClean="0">
                <a:solidFill>
                  <a:srgbClr val="FF0000"/>
                </a:solidFill>
                <a:latin typeface="abo2sadam" pitchFamily="2" charset="-78"/>
                <a:cs typeface="abo2sadam" pitchFamily="2" charset="-78"/>
              </a:rPr>
              <a:t>خصائصها</a:t>
            </a:r>
          </a:p>
          <a:p>
            <a:pPr marL="341313" indent="-341313"/>
            <a:r>
              <a:rPr lang="ar-JO" sz="3200" dirty="0" smtClean="0">
                <a:solidFill>
                  <a:srgbClr val="FF0000"/>
                </a:solidFill>
                <a:latin typeface="abo2sadam" pitchFamily="2" charset="-78"/>
                <a:cs typeface="abo2sadam" pitchFamily="2" charset="-78"/>
              </a:rPr>
              <a:t>1- </a:t>
            </a:r>
            <a:r>
              <a:rPr lang="ar-JO" sz="3200" dirty="0" smtClean="0">
                <a:latin typeface="abo2sadam" pitchFamily="2" charset="-78"/>
                <a:cs typeface="abo2sadam" pitchFamily="2" charset="-78"/>
              </a:rPr>
              <a:t>تنقل الإشارة في اتجاهات متعددة</a:t>
            </a:r>
          </a:p>
          <a:p>
            <a:pPr marL="341313" indent="-341313"/>
            <a:r>
              <a:rPr lang="ar-JO" sz="3200" dirty="0" smtClean="0">
                <a:solidFill>
                  <a:srgbClr val="FF0000"/>
                </a:solidFill>
                <a:latin typeface="abo2sadam" pitchFamily="2" charset="-78"/>
                <a:cs typeface="abo2sadam" pitchFamily="2" charset="-78"/>
              </a:rPr>
              <a:t>2- </a:t>
            </a:r>
            <a:r>
              <a:rPr lang="ar-JO" sz="3200" dirty="0" smtClean="0">
                <a:latin typeface="abo2sadam" pitchFamily="2" charset="-78"/>
                <a:cs typeface="abo2sadam" pitchFamily="2" charset="-78"/>
              </a:rPr>
              <a:t>تكلفتها</a:t>
            </a:r>
            <a:r>
              <a:rPr lang="ar-JO" sz="3200" dirty="0" smtClean="0">
                <a:solidFill>
                  <a:srgbClr val="CC0066"/>
                </a:solidFill>
                <a:latin typeface="abo2sadam" pitchFamily="2" charset="-78"/>
                <a:cs typeface="abo2sadam" pitchFamily="2" charset="-78"/>
              </a:rPr>
              <a:t> </a:t>
            </a:r>
            <a:r>
              <a:rPr lang="ar-JO" sz="3200" dirty="0">
                <a:latin typeface="abo2sadam" pitchFamily="2" charset="-78"/>
                <a:cs typeface="abo2sadam" pitchFamily="2" charset="-78"/>
              </a:rPr>
              <a:t>متوسطة</a:t>
            </a:r>
            <a:endParaRPr lang="en-US" sz="3200" dirty="0">
              <a:latin typeface="abo2sadam" pitchFamily="2" charset="-78"/>
              <a:cs typeface="abo2sadam" pitchFamily="2" charset="-78"/>
            </a:endParaRPr>
          </a:p>
        </p:txBody>
      </p:sp>
      <p:pic>
        <p:nvPicPr>
          <p:cNvPr id="10" name="صورة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69" y="3957951"/>
            <a:ext cx="7523861" cy="2868259"/>
          </a:xfrm>
          <a:prstGeom prst="rect">
            <a:avLst/>
          </a:prstGeom>
        </p:spPr>
      </p:pic>
      <p:sp>
        <p:nvSpPr>
          <p:cNvPr id="11" name="مربع نص 10"/>
          <p:cNvSpPr txBox="1"/>
          <p:nvPr/>
        </p:nvSpPr>
        <p:spPr>
          <a:xfrm>
            <a:off x="-36512" y="2807057"/>
            <a:ext cx="8964487" cy="2062103"/>
          </a:xfrm>
          <a:prstGeom prst="rect">
            <a:avLst/>
          </a:prstGeom>
          <a:noFill/>
        </p:spPr>
        <p:txBody>
          <a:bodyPr wrap="square" rtlCol="1">
            <a:spAutoFit/>
          </a:bodyPr>
          <a:lstStyle/>
          <a:p>
            <a:pPr marL="341313" indent="-341313"/>
            <a:r>
              <a:rPr lang="ar-JO" sz="3200" b="1" u="sng" dirty="0" smtClean="0">
                <a:solidFill>
                  <a:srgbClr val="00B050"/>
                </a:solidFill>
                <a:latin typeface="abo2sadam" pitchFamily="2" charset="-78"/>
                <a:cs typeface="abo2sadam" pitchFamily="2" charset="-78"/>
              </a:rPr>
              <a:t>أمثلة </a:t>
            </a:r>
          </a:p>
          <a:p>
            <a:pPr marL="341313" indent="-341313"/>
            <a:r>
              <a:rPr lang="ar-JO" sz="3200" dirty="0" smtClean="0">
                <a:solidFill>
                  <a:srgbClr val="00B050"/>
                </a:solidFill>
                <a:latin typeface="abo2sadam" pitchFamily="2" charset="-78"/>
                <a:cs typeface="abo2sadam" pitchFamily="2" charset="-78"/>
              </a:rPr>
              <a:t>-</a:t>
            </a:r>
            <a:r>
              <a:rPr lang="ar-JO" sz="3200" dirty="0" smtClean="0">
                <a:latin typeface="abo2sadam" pitchFamily="2" charset="-78"/>
                <a:cs typeface="abo2sadam" pitchFamily="2" charset="-78"/>
              </a:rPr>
              <a:t> اتصالات الهواتف الخلوية</a:t>
            </a:r>
          </a:p>
          <a:p>
            <a:pPr marL="341313" indent="-341313"/>
            <a:r>
              <a:rPr lang="ar-JO" sz="3200" dirty="0" smtClean="0">
                <a:solidFill>
                  <a:srgbClr val="00B050"/>
                </a:solidFill>
                <a:latin typeface="abo2sadam" pitchFamily="2" charset="-78"/>
                <a:cs typeface="abo2sadam" pitchFamily="2" charset="-78"/>
              </a:rPr>
              <a:t>-</a:t>
            </a:r>
            <a:r>
              <a:rPr lang="ar-JO" sz="3200" dirty="0" smtClean="0">
                <a:latin typeface="abo2sadam" pitchFamily="2" charset="-78"/>
                <a:cs typeface="abo2sadam" pitchFamily="2" charset="-78"/>
              </a:rPr>
              <a:t> جهاز </a:t>
            </a:r>
            <a:r>
              <a:rPr lang="ar-JO" sz="3200" dirty="0" err="1" smtClean="0">
                <a:latin typeface="abo2sadam" pitchFamily="2" charset="-78"/>
                <a:cs typeface="abo2sadam" pitchFamily="2" charset="-78"/>
              </a:rPr>
              <a:t>الوايفاي</a:t>
            </a:r>
            <a:endParaRPr lang="ar-JO" sz="3200" dirty="0" smtClean="0">
              <a:latin typeface="abo2sadam" pitchFamily="2" charset="-78"/>
              <a:cs typeface="abo2sadam" pitchFamily="2" charset="-78"/>
            </a:endParaRPr>
          </a:p>
          <a:p>
            <a:pPr marL="341313" indent="-341313"/>
            <a:r>
              <a:rPr lang="ar-JO" sz="3200" dirty="0" smtClean="0">
                <a:solidFill>
                  <a:srgbClr val="00B050"/>
                </a:solidFill>
                <a:latin typeface="abo2sadam" pitchFamily="2" charset="-78"/>
                <a:cs typeface="abo2sadam" pitchFamily="2" charset="-78"/>
              </a:rPr>
              <a:t>-</a:t>
            </a:r>
            <a:r>
              <a:rPr lang="ar-JO" sz="3200" dirty="0" smtClean="0">
                <a:latin typeface="abo2sadam" pitchFamily="2" charset="-78"/>
                <a:cs typeface="abo2sadam" pitchFamily="2" charset="-78"/>
              </a:rPr>
              <a:t> البلوتوث</a:t>
            </a:r>
          </a:p>
        </p:txBody>
      </p:sp>
      <p:sp>
        <p:nvSpPr>
          <p:cNvPr id="12" name="مستطيل 11"/>
          <p:cNvSpPr/>
          <p:nvPr/>
        </p:nvSpPr>
        <p:spPr>
          <a:xfrm>
            <a:off x="1479761" y="373391"/>
            <a:ext cx="6362073"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موجات الراديو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rPr>
              <a:t>Radio Waves</a:t>
            </a:r>
            <a:endParaRPr lang="ar-SA"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endParaRPr>
          </a:p>
        </p:txBody>
      </p:sp>
      <p:sp>
        <p:nvSpPr>
          <p:cNvPr id="17" name="سهم إلى اليسار 16">
            <a:hlinkClick r:id="" action="ppaction://hlinkshowjump?jump=nextslide"/>
          </p:cNvPr>
          <p:cNvSpPr/>
          <p:nvPr/>
        </p:nvSpPr>
        <p:spPr>
          <a:xfrm>
            <a:off x="323528" y="6322154"/>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سهم إلى اليسار 12">
            <a:hlinkClick r:id="" action="ppaction://hlinkshowjump?jump=previousslide"/>
          </p:cNvPr>
          <p:cNvSpPr/>
          <p:nvPr/>
        </p:nvSpPr>
        <p:spPr>
          <a:xfrm flipH="1">
            <a:off x="1340024" y="6309320"/>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873938993"/>
      </p:ext>
    </p:extLst>
  </p:cSld>
  <p:clrMapOvr>
    <a:masterClrMapping/>
  </p:clrMapOvr>
  <mc:AlternateContent xmlns:mc="http://schemas.openxmlformats.org/markup-compatibility/2006" xmlns:p14="http://schemas.microsoft.com/office/powerpoint/2010/main">
    <mc:Choice Requires="p14">
      <p:transition spd="slow" p14:dur="1600" advClick="0">
        <p14:gallery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صورة 29"/>
          <p:cNvPicPr>
            <a:picLocks noChangeAspect="1"/>
          </p:cNvPicPr>
          <p:nvPr/>
        </p:nvPicPr>
        <p:blipFill rotWithShape="1">
          <a:blip r:embed="rId2" cstate="print">
            <a:extLst>
              <a:ext uri="{28A0092B-C50C-407E-A947-70E740481C1C}">
                <a14:useLocalDpi xmlns:a14="http://schemas.microsoft.com/office/drawing/2010/main" val="0"/>
              </a:ext>
            </a:extLst>
          </a:blip>
          <a:srcRect r="1575" b="20341"/>
          <a:stretch/>
        </p:blipFill>
        <p:spPr>
          <a:xfrm>
            <a:off x="0" y="1"/>
            <a:ext cx="9144000" cy="6902684"/>
          </a:xfrm>
          <a:prstGeom prst="rect">
            <a:avLst/>
          </a:prstGeom>
        </p:spPr>
      </p:pic>
      <p:sp>
        <p:nvSpPr>
          <p:cNvPr id="9" name="مربع نص 8"/>
          <p:cNvSpPr txBox="1"/>
          <p:nvPr/>
        </p:nvSpPr>
        <p:spPr>
          <a:xfrm>
            <a:off x="1835695" y="316405"/>
            <a:ext cx="5328592" cy="769441"/>
          </a:xfrm>
          <a:prstGeom prst="rect">
            <a:avLst/>
          </a:prstGeom>
          <a:solidFill>
            <a:schemeClr val="bg1"/>
          </a:solidFill>
          <a:ln w="28575">
            <a:solidFill>
              <a:srgbClr val="00B050"/>
            </a:solidFill>
          </a:ln>
        </p:spPr>
        <p:txBody>
          <a:bodyPr wrap="square" rtlCol="1">
            <a:spAutoFit/>
          </a:bodyPr>
          <a:lstStyle/>
          <a:p>
            <a:pPr algn="ctr"/>
            <a:r>
              <a:rPr lang="ar-JO" sz="4400" dirty="0" smtClean="0">
                <a:solidFill>
                  <a:srgbClr val="00B050"/>
                </a:solidFill>
                <a:latin typeface="abo2sadam" pitchFamily="2" charset="-78"/>
                <a:cs typeface="abo2sadam" pitchFamily="2" charset="-78"/>
              </a:rPr>
              <a:t>وسائط الاتصال اللاسلكية</a:t>
            </a:r>
            <a:endParaRPr lang="ar-SA" sz="4400" dirty="0">
              <a:solidFill>
                <a:srgbClr val="00B050"/>
              </a:solidFill>
              <a:latin typeface="abo2sadam" pitchFamily="2" charset="-78"/>
              <a:cs typeface="abo2sadam" pitchFamily="2" charset="-78"/>
            </a:endParaRPr>
          </a:p>
        </p:txBody>
      </p:sp>
      <p:sp>
        <p:nvSpPr>
          <p:cNvPr id="2" name="مستطيل 1"/>
          <p:cNvSpPr/>
          <p:nvPr/>
        </p:nvSpPr>
        <p:spPr>
          <a:xfrm>
            <a:off x="323528" y="1270501"/>
            <a:ext cx="8280919"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2- الموجات القصيرة جداً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rPr>
              <a:t>Microwaves</a:t>
            </a:r>
            <a:endParaRPr lang="ar-SA"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endParaRPr>
          </a:p>
        </p:txBody>
      </p:sp>
      <p:sp>
        <p:nvSpPr>
          <p:cNvPr id="17" name="سهم إلى اليسار 16">
            <a:hlinkClick r:id="" action="ppaction://hlinkshowjump?jump=nextslide"/>
          </p:cNvPr>
          <p:cNvSpPr/>
          <p:nvPr/>
        </p:nvSpPr>
        <p:spPr>
          <a:xfrm>
            <a:off x="323528" y="6381328"/>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 name="صورة 3"/>
          <p:cNvPicPr>
            <a:picLocks noChangeAspect="1"/>
          </p:cNvPicPr>
          <p:nvPr/>
        </p:nvPicPr>
        <p:blipFill rotWithShape="1">
          <a:blip r:embed="rId3">
            <a:extLst>
              <a:ext uri="{28A0092B-C50C-407E-A947-70E740481C1C}">
                <a14:useLocalDpi xmlns:a14="http://schemas.microsoft.com/office/drawing/2010/main" val="0"/>
              </a:ext>
            </a:extLst>
          </a:blip>
          <a:srcRect b="53241"/>
          <a:stretch/>
        </p:blipFill>
        <p:spPr>
          <a:xfrm>
            <a:off x="755576" y="3722276"/>
            <a:ext cx="8028384" cy="2496412"/>
          </a:xfrm>
          <a:prstGeom prst="rect">
            <a:avLst/>
          </a:prstGeom>
        </p:spPr>
      </p:pic>
      <p:sp>
        <p:nvSpPr>
          <p:cNvPr id="14" name="مربع نص 13"/>
          <p:cNvSpPr txBox="1"/>
          <p:nvPr/>
        </p:nvSpPr>
        <p:spPr>
          <a:xfrm>
            <a:off x="89756" y="2132856"/>
            <a:ext cx="8964487" cy="1569660"/>
          </a:xfrm>
          <a:prstGeom prst="rect">
            <a:avLst/>
          </a:prstGeom>
          <a:noFill/>
        </p:spPr>
        <p:txBody>
          <a:bodyPr wrap="square" rtlCol="1">
            <a:spAutoFit/>
          </a:bodyPr>
          <a:lstStyle/>
          <a:p>
            <a:pPr marL="341313" indent="-341313"/>
            <a:r>
              <a:rPr lang="ar-JO" sz="3200" b="1" u="sng" dirty="0" smtClean="0">
                <a:solidFill>
                  <a:srgbClr val="FF0000"/>
                </a:solidFill>
                <a:latin typeface="abo2sadam" pitchFamily="2" charset="-78"/>
                <a:cs typeface="abo2sadam" pitchFamily="2" charset="-78"/>
              </a:rPr>
              <a:t>مبدأ عملها </a:t>
            </a:r>
          </a:p>
          <a:p>
            <a:pPr marL="341313" indent="-341313"/>
            <a:r>
              <a:rPr lang="ar-JO" sz="3200" dirty="0" smtClean="0">
                <a:latin typeface="abo2sadam" pitchFamily="2" charset="-78"/>
                <a:cs typeface="abo2sadam" pitchFamily="2" charset="-78"/>
              </a:rPr>
              <a:t>موجات تنتقل عبر هوائيات ، تكون في خطوط مستقيمة، مما يتطلب أن يكون المرسل والمستقبل على المستوى نفسه</a:t>
            </a:r>
            <a:endParaRPr lang="en-US" sz="3200" dirty="0">
              <a:solidFill>
                <a:srgbClr val="CC0066"/>
              </a:solidFill>
              <a:latin typeface="abo2sadam" pitchFamily="2" charset="-78"/>
              <a:cs typeface="abo2sadam" pitchFamily="2" charset="-78"/>
            </a:endParaRPr>
          </a:p>
        </p:txBody>
      </p:sp>
      <p:sp>
        <p:nvSpPr>
          <p:cNvPr id="10" name="سهم إلى اليسار 9">
            <a:hlinkClick r:id="rId4" action="ppaction://hlinksldjump"/>
          </p:cNvPr>
          <p:cNvSpPr/>
          <p:nvPr/>
        </p:nvSpPr>
        <p:spPr>
          <a:xfrm flipH="1">
            <a:off x="1340024" y="6381328"/>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623403911"/>
      </p:ext>
    </p:extLst>
  </p:cSld>
  <p:clrMapOvr>
    <a:masterClrMapping/>
  </p:clrMapOvr>
  <mc:AlternateContent xmlns:mc="http://schemas.openxmlformats.org/markup-compatibility/2006" xmlns:p14="http://schemas.microsoft.com/office/powerpoint/2010/main">
    <mc:Choice Requires="p14">
      <p:transition spd="slow" p14:dur="1600" advClick="0">
        <p14:gallery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صورة 29"/>
          <p:cNvPicPr>
            <a:picLocks noChangeAspect="1"/>
          </p:cNvPicPr>
          <p:nvPr/>
        </p:nvPicPr>
        <p:blipFill rotWithShape="1">
          <a:blip r:embed="rId2" cstate="print">
            <a:extLst>
              <a:ext uri="{28A0092B-C50C-407E-A947-70E740481C1C}">
                <a14:useLocalDpi xmlns:a14="http://schemas.microsoft.com/office/drawing/2010/main" val="0"/>
              </a:ext>
            </a:extLst>
          </a:blip>
          <a:srcRect r="1575" b="20341"/>
          <a:stretch/>
        </p:blipFill>
        <p:spPr>
          <a:xfrm>
            <a:off x="0" y="1"/>
            <a:ext cx="9144000" cy="6902684"/>
          </a:xfrm>
          <a:prstGeom prst="rect">
            <a:avLst/>
          </a:prstGeom>
        </p:spPr>
      </p:pic>
      <p:sp>
        <p:nvSpPr>
          <p:cNvPr id="14" name="مربع نص 13"/>
          <p:cNvSpPr txBox="1"/>
          <p:nvPr/>
        </p:nvSpPr>
        <p:spPr>
          <a:xfrm>
            <a:off x="35496" y="1019722"/>
            <a:ext cx="8964487" cy="1569660"/>
          </a:xfrm>
          <a:prstGeom prst="rect">
            <a:avLst/>
          </a:prstGeom>
          <a:noFill/>
        </p:spPr>
        <p:txBody>
          <a:bodyPr wrap="square" rtlCol="1">
            <a:spAutoFit/>
          </a:bodyPr>
          <a:lstStyle/>
          <a:p>
            <a:pPr marL="341313" indent="-341313"/>
            <a:r>
              <a:rPr lang="ar-JO" sz="3200" b="1" u="sng" dirty="0" smtClean="0">
                <a:solidFill>
                  <a:srgbClr val="FF0000"/>
                </a:solidFill>
                <a:latin typeface="abo2sadam" pitchFamily="2" charset="-78"/>
                <a:cs typeface="abo2sadam" pitchFamily="2" charset="-78"/>
              </a:rPr>
              <a:t>خصائصها</a:t>
            </a:r>
          </a:p>
          <a:p>
            <a:pPr marL="341313" indent="-341313"/>
            <a:r>
              <a:rPr lang="ar-JO" sz="3200" dirty="0" smtClean="0">
                <a:solidFill>
                  <a:srgbClr val="FF0000"/>
                </a:solidFill>
                <a:latin typeface="abo2sadam" pitchFamily="2" charset="-78"/>
                <a:cs typeface="abo2sadam" pitchFamily="2" charset="-78"/>
              </a:rPr>
              <a:t>1- </a:t>
            </a:r>
            <a:r>
              <a:rPr lang="ar-JO" sz="3200" dirty="0" smtClean="0">
                <a:latin typeface="abo2sadam" pitchFamily="2" charset="-78"/>
                <a:cs typeface="abo2sadam" pitchFamily="2" charset="-78"/>
              </a:rPr>
              <a:t>تغطي مساحات واسعة</a:t>
            </a:r>
          </a:p>
          <a:p>
            <a:pPr marL="341313" indent="-341313"/>
            <a:r>
              <a:rPr lang="ar-JO" sz="3200" dirty="0" smtClean="0">
                <a:solidFill>
                  <a:srgbClr val="FF0000"/>
                </a:solidFill>
                <a:latin typeface="abo2sadam" pitchFamily="2" charset="-78"/>
                <a:cs typeface="abo2sadam" pitchFamily="2" charset="-78"/>
              </a:rPr>
              <a:t>2- </a:t>
            </a:r>
            <a:r>
              <a:rPr lang="ar-JO" sz="3200" dirty="0" smtClean="0">
                <a:latin typeface="abo2sadam" pitchFamily="2" charset="-78"/>
                <a:cs typeface="abo2sadam" pitchFamily="2" charset="-78"/>
              </a:rPr>
              <a:t>تحتاج إلى هوائيات كبيرة مرتفعة الثمن</a:t>
            </a:r>
            <a:endParaRPr lang="en-US" sz="3200" dirty="0">
              <a:latin typeface="abo2sadam" pitchFamily="2" charset="-78"/>
              <a:cs typeface="abo2sadam" pitchFamily="2" charset="-78"/>
            </a:endParaRPr>
          </a:p>
        </p:txBody>
      </p:sp>
      <p:sp>
        <p:nvSpPr>
          <p:cNvPr id="12" name="مستطيل 11"/>
          <p:cNvSpPr/>
          <p:nvPr/>
        </p:nvSpPr>
        <p:spPr>
          <a:xfrm>
            <a:off x="431540" y="335354"/>
            <a:ext cx="8280919"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الموجات القصيرة جداً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rPr>
              <a:t>Microwaves</a:t>
            </a:r>
            <a:endParaRPr lang="ar-SA"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endParaRPr>
          </a:p>
        </p:txBody>
      </p:sp>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3789040"/>
            <a:ext cx="5976664" cy="3007245"/>
          </a:xfrm>
          <a:prstGeom prst="rect">
            <a:avLst/>
          </a:prstGeom>
        </p:spPr>
      </p:pic>
      <p:sp>
        <p:nvSpPr>
          <p:cNvPr id="17" name="سهم إلى اليسار 16">
            <a:hlinkClick r:id="" action="ppaction://hlinkshowjump?jump=nextslide"/>
          </p:cNvPr>
          <p:cNvSpPr/>
          <p:nvPr/>
        </p:nvSpPr>
        <p:spPr>
          <a:xfrm>
            <a:off x="323528" y="6309320"/>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5" name="صورة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1433675"/>
            <a:ext cx="1563188" cy="2112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مربع نص 10"/>
          <p:cNvSpPr txBox="1"/>
          <p:nvPr/>
        </p:nvSpPr>
        <p:spPr>
          <a:xfrm>
            <a:off x="-20746" y="2712463"/>
            <a:ext cx="8964487" cy="1077218"/>
          </a:xfrm>
          <a:prstGeom prst="rect">
            <a:avLst/>
          </a:prstGeom>
          <a:noFill/>
        </p:spPr>
        <p:txBody>
          <a:bodyPr wrap="square" rtlCol="1">
            <a:spAutoFit/>
          </a:bodyPr>
          <a:lstStyle/>
          <a:p>
            <a:pPr marL="341313" indent="-341313"/>
            <a:r>
              <a:rPr lang="ar-JO" sz="3200" b="1" u="sng" dirty="0" smtClean="0">
                <a:solidFill>
                  <a:srgbClr val="00B050"/>
                </a:solidFill>
                <a:latin typeface="abo2sadam" pitchFamily="2" charset="-78"/>
                <a:cs typeface="abo2sadam" pitchFamily="2" charset="-78"/>
              </a:rPr>
              <a:t>أمثلة </a:t>
            </a:r>
          </a:p>
          <a:p>
            <a:pPr marL="341313" indent="-341313"/>
            <a:r>
              <a:rPr lang="ar-JO" sz="3200" dirty="0" smtClean="0">
                <a:solidFill>
                  <a:srgbClr val="00B050"/>
                </a:solidFill>
                <a:latin typeface="abo2sadam" pitchFamily="2" charset="-78"/>
                <a:cs typeface="abo2sadam" pitchFamily="2" charset="-78"/>
              </a:rPr>
              <a:t>-</a:t>
            </a:r>
            <a:r>
              <a:rPr lang="ar-JO" sz="3200" dirty="0" smtClean="0">
                <a:latin typeface="abo2sadam" pitchFamily="2" charset="-78"/>
                <a:cs typeface="abo2sadam" pitchFamily="2" charset="-78"/>
              </a:rPr>
              <a:t> محطات التلفاز</a:t>
            </a:r>
          </a:p>
        </p:txBody>
      </p:sp>
      <p:sp>
        <p:nvSpPr>
          <p:cNvPr id="13" name="سهم إلى اليسار 12">
            <a:hlinkClick r:id="" action="ppaction://hlinkshowjump?jump=previousslide"/>
          </p:cNvPr>
          <p:cNvSpPr/>
          <p:nvPr/>
        </p:nvSpPr>
        <p:spPr>
          <a:xfrm flipH="1">
            <a:off x="1340024" y="6327792"/>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896449790"/>
      </p:ext>
    </p:extLst>
  </p:cSld>
  <p:clrMapOvr>
    <a:masterClrMapping/>
  </p:clrMapOvr>
  <mc:AlternateContent xmlns:mc="http://schemas.openxmlformats.org/markup-compatibility/2006" xmlns:p14="http://schemas.microsoft.com/office/powerpoint/2010/main">
    <mc:Choice Requires="p14">
      <p:transition spd="slow" p14:dur="1600" advClick="0">
        <p14:gallery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صورة 29"/>
          <p:cNvPicPr>
            <a:picLocks noChangeAspect="1"/>
          </p:cNvPicPr>
          <p:nvPr/>
        </p:nvPicPr>
        <p:blipFill rotWithShape="1">
          <a:blip r:embed="rId2" cstate="print">
            <a:extLst>
              <a:ext uri="{28A0092B-C50C-407E-A947-70E740481C1C}">
                <a14:useLocalDpi xmlns:a14="http://schemas.microsoft.com/office/drawing/2010/main" val="0"/>
              </a:ext>
            </a:extLst>
          </a:blip>
          <a:srcRect r="1575" b="20341"/>
          <a:stretch/>
        </p:blipFill>
        <p:spPr>
          <a:xfrm>
            <a:off x="0" y="1"/>
            <a:ext cx="9144000" cy="6902684"/>
          </a:xfrm>
          <a:prstGeom prst="rect">
            <a:avLst/>
          </a:prstGeom>
        </p:spPr>
      </p:pic>
      <p:sp>
        <p:nvSpPr>
          <p:cNvPr id="9" name="مربع نص 8"/>
          <p:cNvSpPr txBox="1"/>
          <p:nvPr/>
        </p:nvSpPr>
        <p:spPr>
          <a:xfrm>
            <a:off x="1835695" y="316405"/>
            <a:ext cx="5328592" cy="769441"/>
          </a:xfrm>
          <a:prstGeom prst="rect">
            <a:avLst/>
          </a:prstGeom>
          <a:solidFill>
            <a:schemeClr val="bg1"/>
          </a:solidFill>
          <a:ln w="28575">
            <a:solidFill>
              <a:srgbClr val="00B050"/>
            </a:solidFill>
          </a:ln>
        </p:spPr>
        <p:txBody>
          <a:bodyPr wrap="square" rtlCol="1">
            <a:spAutoFit/>
          </a:bodyPr>
          <a:lstStyle/>
          <a:p>
            <a:pPr algn="ctr"/>
            <a:r>
              <a:rPr lang="ar-JO" sz="4400" dirty="0" smtClean="0">
                <a:solidFill>
                  <a:srgbClr val="00B050"/>
                </a:solidFill>
                <a:latin typeface="abo2sadam" pitchFamily="2" charset="-78"/>
                <a:cs typeface="abo2sadam" pitchFamily="2" charset="-78"/>
              </a:rPr>
              <a:t>وسائط الاتصال اللاسلكية</a:t>
            </a:r>
            <a:endParaRPr lang="ar-SA" sz="4400" dirty="0">
              <a:solidFill>
                <a:srgbClr val="00B050"/>
              </a:solidFill>
              <a:latin typeface="abo2sadam" pitchFamily="2" charset="-78"/>
              <a:cs typeface="abo2sadam" pitchFamily="2" charset="-78"/>
            </a:endParaRPr>
          </a:p>
        </p:txBody>
      </p:sp>
      <p:sp>
        <p:nvSpPr>
          <p:cNvPr id="2" name="مستطيل 1"/>
          <p:cNvSpPr/>
          <p:nvPr/>
        </p:nvSpPr>
        <p:spPr>
          <a:xfrm>
            <a:off x="323528" y="1270501"/>
            <a:ext cx="8280919"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3- الأقمار الصناعية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rPr>
              <a:t>Satellites</a:t>
            </a:r>
            <a:endParaRPr lang="ar-SA"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endParaRPr>
          </a:p>
        </p:txBody>
      </p:sp>
      <p:sp>
        <p:nvSpPr>
          <p:cNvPr id="14" name="مربع نص 13"/>
          <p:cNvSpPr txBox="1"/>
          <p:nvPr/>
        </p:nvSpPr>
        <p:spPr>
          <a:xfrm>
            <a:off x="4665157" y="2132856"/>
            <a:ext cx="4389086" cy="3046988"/>
          </a:xfrm>
          <a:prstGeom prst="rect">
            <a:avLst/>
          </a:prstGeom>
          <a:noFill/>
        </p:spPr>
        <p:txBody>
          <a:bodyPr wrap="square" rtlCol="1">
            <a:spAutoFit/>
          </a:bodyPr>
          <a:lstStyle/>
          <a:p>
            <a:pPr marL="341313" indent="-341313"/>
            <a:r>
              <a:rPr lang="ar-JO" sz="3200" b="1" u="sng" dirty="0" smtClean="0">
                <a:solidFill>
                  <a:srgbClr val="FF0000"/>
                </a:solidFill>
                <a:latin typeface="abo2sadam" pitchFamily="2" charset="-78"/>
                <a:cs typeface="abo2sadam" pitchFamily="2" charset="-78"/>
              </a:rPr>
              <a:t>مبدأ عملها </a:t>
            </a:r>
          </a:p>
          <a:p>
            <a:pPr marL="341313" indent="-341313"/>
            <a:r>
              <a:rPr lang="ar-JO" sz="3200" dirty="0" smtClean="0">
                <a:latin typeface="abo2sadam" pitchFamily="2" charset="-78"/>
                <a:cs typeface="abo2sadam" pitchFamily="2" charset="-78"/>
              </a:rPr>
              <a:t>يتم ارسال البيانات من محطة أرضية إلى الأقمار المدارية التي تعيد بث الإشارات الميكروية إلى محطات أرضية أخرى.</a:t>
            </a:r>
            <a:endParaRPr lang="en-US" sz="3200" dirty="0">
              <a:solidFill>
                <a:srgbClr val="CC0066"/>
              </a:solidFill>
              <a:latin typeface="abo2sadam" pitchFamily="2" charset="-78"/>
              <a:cs typeface="abo2sadam" pitchFamily="2" charset="-78"/>
            </a:endParaRPr>
          </a:p>
        </p:txBody>
      </p:sp>
      <p:sp>
        <p:nvSpPr>
          <p:cNvPr id="17" name="سهم إلى اليسار 16">
            <a:hlinkClick r:id="" action="ppaction://hlinkshowjump?jump=nextslide"/>
          </p:cNvPr>
          <p:cNvSpPr/>
          <p:nvPr/>
        </p:nvSpPr>
        <p:spPr>
          <a:xfrm>
            <a:off x="323528" y="6309320"/>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276873"/>
            <a:ext cx="4501763" cy="3744415"/>
          </a:xfrm>
          <a:prstGeom prst="rect">
            <a:avLst/>
          </a:prstGeom>
        </p:spPr>
      </p:pic>
      <p:sp>
        <p:nvSpPr>
          <p:cNvPr id="10" name="سهم إلى اليسار 9">
            <a:hlinkClick r:id="rId4" action="ppaction://hlinksldjump"/>
          </p:cNvPr>
          <p:cNvSpPr/>
          <p:nvPr/>
        </p:nvSpPr>
        <p:spPr>
          <a:xfrm flipH="1">
            <a:off x="1340024" y="6309320"/>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285458095"/>
      </p:ext>
    </p:extLst>
  </p:cSld>
  <p:clrMapOvr>
    <a:masterClrMapping/>
  </p:clrMapOvr>
  <mc:AlternateContent xmlns:mc="http://schemas.openxmlformats.org/markup-compatibility/2006" xmlns:p14="http://schemas.microsoft.com/office/powerpoint/2010/main">
    <mc:Choice Requires="p14">
      <p:transition spd="slow" p14:dur="1600" advClick="0">
        <p14:gallery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صورة 29"/>
          <p:cNvPicPr>
            <a:picLocks noChangeAspect="1"/>
          </p:cNvPicPr>
          <p:nvPr/>
        </p:nvPicPr>
        <p:blipFill rotWithShape="1">
          <a:blip r:embed="rId2" cstate="print">
            <a:extLst>
              <a:ext uri="{28A0092B-C50C-407E-A947-70E740481C1C}">
                <a14:useLocalDpi xmlns:a14="http://schemas.microsoft.com/office/drawing/2010/main" val="0"/>
              </a:ext>
            </a:extLst>
          </a:blip>
          <a:srcRect r="1575" b="20341"/>
          <a:stretch/>
        </p:blipFill>
        <p:spPr>
          <a:xfrm>
            <a:off x="0" y="1"/>
            <a:ext cx="9144000" cy="6902684"/>
          </a:xfrm>
          <a:prstGeom prst="rect">
            <a:avLst/>
          </a:prstGeom>
        </p:spPr>
      </p:pic>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5" y="2919720"/>
            <a:ext cx="8964487" cy="3855849"/>
          </a:xfrm>
          <a:prstGeom prst="rect">
            <a:avLst/>
          </a:prstGeom>
        </p:spPr>
      </p:pic>
      <p:sp>
        <p:nvSpPr>
          <p:cNvPr id="11" name="مربع نص 10"/>
          <p:cNvSpPr txBox="1"/>
          <p:nvPr/>
        </p:nvSpPr>
        <p:spPr>
          <a:xfrm>
            <a:off x="5364088" y="2708920"/>
            <a:ext cx="3474130" cy="1015663"/>
          </a:xfrm>
          <a:prstGeom prst="rect">
            <a:avLst/>
          </a:prstGeom>
          <a:noFill/>
        </p:spPr>
        <p:txBody>
          <a:bodyPr wrap="square" rtlCol="1">
            <a:spAutoFit/>
          </a:bodyPr>
          <a:lstStyle/>
          <a:p>
            <a:pPr marL="341313" indent="-341313"/>
            <a:r>
              <a:rPr lang="ar-JO" sz="3000" b="1" u="sng" dirty="0" smtClean="0">
                <a:solidFill>
                  <a:srgbClr val="00B050"/>
                </a:solidFill>
                <a:latin typeface="abo2sadam" pitchFamily="2" charset="-78"/>
                <a:cs typeface="abo2sadam" pitchFamily="2" charset="-78"/>
              </a:rPr>
              <a:t>أمثلة </a:t>
            </a:r>
          </a:p>
          <a:p>
            <a:pPr marL="341313" indent="-341313"/>
            <a:r>
              <a:rPr lang="ar-JO" sz="3000" dirty="0" smtClean="0">
                <a:solidFill>
                  <a:srgbClr val="00B050"/>
                </a:solidFill>
                <a:latin typeface="abo2sadam" pitchFamily="2" charset="-78"/>
                <a:cs typeface="abo2sadam" pitchFamily="2" charset="-78"/>
              </a:rPr>
              <a:t>-</a:t>
            </a:r>
            <a:r>
              <a:rPr lang="ar-JO" sz="3000" dirty="0" smtClean="0">
                <a:latin typeface="abo2sadam" pitchFamily="2" charset="-78"/>
                <a:cs typeface="abo2sadam" pitchFamily="2" charset="-78"/>
              </a:rPr>
              <a:t> أنظمة البث الفضائي</a:t>
            </a:r>
          </a:p>
        </p:txBody>
      </p:sp>
      <p:sp>
        <p:nvSpPr>
          <p:cNvPr id="17" name="سهم إلى اليسار 16">
            <a:hlinkClick r:id="" action="ppaction://hlinkshowjump?jump=nextslide"/>
          </p:cNvPr>
          <p:cNvSpPr/>
          <p:nvPr/>
        </p:nvSpPr>
        <p:spPr>
          <a:xfrm>
            <a:off x="323528" y="6309320"/>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ربع نص 13"/>
          <p:cNvSpPr txBox="1"/>
          <p:nvPr/>
        </p:nvSpPr>
        <p:spPr>
          <a:xfrm>
            <a:off x="35496" y="980728"/>
            <a:ext cx="8964487" cy="1938992"/>
          </a:xfrm>
          <a:prstGeom prst="rect">
            <a:avLst/>
          </a:prstGeom>
          <a:noFill/>
        </p:spPr>
        <p:txBody>
          <a:bodyPr wrap="square" rtlCol="1">
            <a:spAutoFit/>
          </a:bodyPr>
          <a:lstStyle/>
          <a:p>
            <a:pPr marL="341313" indent="-341313"/>
            <a:r>
              <a:rPr lang="ar-JO" sz="3000" b="1" u="sng" dirty="0" smtClean="0">
                <a:solidFill>
                  <a:srgbClr val="FF0000"/>
                </a:solidFill>
                <a:latin typeface="abo2sadam" pitchFamily="2" charset="-78"/>
                <a:cs typeface="abo2sadam" pitchFamily="2" charset="-78"/>
              </a:rPr>
              <a:t>خصائصها</a:t>
            </a:r>
          </a:p>
          <a:p>
            <a:pPr marL="341313" indent="-341313"/>
            <a:r>
              <a:rPr lang="ar-JO" sz="3000" dirty="0" smtClean="0">
                <a:solidFill>
                  <a:srgbClr val="FF0000"/>
                </a:solidFill>
                <a:latin typeface="abo2sadam" pitchFamily="2" charset="-78"/>
                <a:cs typeface="abo2sadam" pitchFamily="2" charset="-78"/>
              </a:rPr>
              <a:t>1- </a:t>
            </a:r>
            <a:r>
              <a:rPr lang="ar-JO" sz="3000" dirty="0" smtClean="0">
                <a:latin typeface="abo2sadam" pitchFamily="2" charset="-78"/>
                <a:cs typeface="abo2sadam" pitchFamily="2" charset="-78"/>
              </a:rPr>
              <a:t>تغطي مساحات واسعة جداً .</a:t>
            </a:r>
          </a:p>
          <a:p>
            <a:pPr marL="341313" indent="-341313"/>
            <a:r>
              <a:rPr lang="ar-JO" sz="3000" dirty="0" smtClean="0">
                <a:solidFill>
                  <a:srgbClr val="FF0000"/>
                </a:solidFill>
                <a:latin typeface="abo2sadam" pitchFamily="2" charset="-78"/>
                <a:cs typeface="abo2sadam" pitchFamily="2" charset="-78"/>
              </a:rPr>
              <a:t>2- </a:t>
            </a:r>
            <a:r>
              <a:rPr lang="ar-JO" sz="3000" dirty="0" smtClean="0">
                <a:latin typeface="abo2sadam" pitchFamily="2" charset="-78"/>
                <a:cs typeface="abo2sadam" pitchFamily="2" charset="-78"/>
              </a:rPr>
              <a:t>كلفتها عالية بسبب الحاجة إلى الأقمار المدارية والمحطات الأرضية.</a:t>
            </a:r>
            <a:endParaRPr lang="en-US" sz="3000" dirty="0">
              <a:latin typeface="abo2sadam" pitchFamily="2" charset="-78"/>
              <a:cs typeface="abo2sadam" pitchFamily="2" charset="-78"/>
            </a:endParaRPr>
          </a:p>
        </p:txBody>
      </p:sp>
      <p:sp>
        <p:nvSpPr>
          <p:cNvPr id="13" name="مستطيل 12"/>
          <p:cNvSpPr/>
          <p:nvPr/>
        </p:nvSpPr>
        <p:spPr>
          <a:xfrm>
            <a:off x="557299" y="296360"/>
            <a:ext cx="8280919"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الأقمار الصناعية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rPr>
              <a:t>Satellites</a:t>
            </a:r>
            <a:endParaRPr lang="ar-SA"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endParaRPr>
          </a:p>
        </p:txBody>
      </p:sp>
      <p:sp>
        <p:nvSpPr>
          <p:cNvPr id="15" name="سهم إلى اليسار 14">
            <a:hlinkClick r:id="" action="ppaction://hlinkshowjump?jump=previousslide"/>
          </p:cNvPr>
          <p:cNvSpPr/>
          <p:nvPr/>
        </p:nvSpPr>
        <p:spPr>
          <a:xfrm flipH="1">
            <a:off x="1340024" y="6327792"/>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58827211"/>
      </p:ext>
    </p:extLst>
  </p:cSld>
  <p:clrMapOvr>
    <a:masterClrMapping/>
  </p:clrMapOvr>
  <mc:AlternateContent xmlns:mc="http://schemas.openxmlformats.org/markup-compatibility/2006" xmlns:p14="http://schemas.microsoft.com/office/powerpoint/2010/main">
    <mc:Choice Requires="p14">
      <p:transition spd="slow" p14:dur="1600" advClick="0">
        <p14:gallery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صورة 29"/>
          <p:cNvPicPr>
            <a:picLocks noChangeAspect="1"/>
          </p:cNvPicPr>
          <p:nvPr/>
        </p:nvPicPr>
        <p:blipFill rotWithShape="1">
          <a:blip r:embed="rId2" cstate="print">
            <a:extLst>
              <a:ext uri="{28A0092B-C50C-407E-A947-70E740481C1C}">
                <a14:useLocalDpi xmlns:a14="http://schemas.microsoft.com/office/drawing/2010/main" val="0"/>
              </a:ext>
            </a:extLst>
          </a:blip>
          <a:srcRect r="1575" b="20341"/>
          <a:stretch/>
        </p:blipFill>
        <p:spPr>
          <a:xfrm>
            <a:off x="0" y="1"/>
            <a:ext cx="9144000" cy="6902684"/>
          </a:xfrm>
          <a:prstGeom prst="rect">
            <a:avLst/>
          </a:prstGeom>
        </p:spPr>
      </p:pic>
      <p:sp>
        <p:nvSpPr>
          <p:cNvPr id="9" name="مربع نص 8"/>
          <p:cNvSpPr txBox="1"/>
          <p:nvPr/>
        </p:nvSpPr>
        <p:spPr>
          <a:xfrm>
            <a:off x="1835695" y="316405"/>
            <a:ext cx="5328592" cy="769441"/>
          </a:xfrm>
          <a:prstGeom prst="rect">
            <a:avLst/>
          </a:prstGeom>
          <a:solidFill>
            <a:schemeClr val="bg1"/>
          </a:solidFill>
          <a:ln w="28575">
            <a:solidFill>
              <a:srgbClr val="00B050"/>
            </a:solidFill>
          </a:ln>
        </p:spPr>
        <p:txBody>
          <a:bodyPr wrap="square" rtlCol="1">
            <a:spAutoFit/>
          </a:bodyPr>
          <a:lstStyle/>
          <a:p>
            <a:pPr algn="ctr"/>
            <a:r>
              <a:rPr lang="ar-JO" sz="4400" dirty="0" smtClean="0">
                <a:solidFill>
                  <a:srgbClr val="00B050"/>
                </a:solidFill>
                <a:latin typeface="abo2sadam" pitchFamily="2" charset="-78"/>
                <a:cs typeface="abo2sadam" pitchFamily="2" charset="-78"/>
              </a:rPr>
              <a:t>وسائط الاتصال اللاسلكية</a:t>
            </a:r>
            <a:endParaRPr lang="ar-SA" sz="4400" dirty="0">
              <a:solidFill>
                <a:srgbClr val="00B050"/>
              </a:solidFill>
              <a:latin typeface="abo2sadam" pitchFamily="2" charset="-78"/>
              <a:cs typeface="abo2sadam" pitchFamily="2" charset="-78"/>
            </a:endParaRPr>
          </a:p>
        </p:txBody>
      </p:sp>
      <p:sp>
        <p:nvSpPr>
          <p:cNvPr id="2" name="مستطيل 1"/>
          <p:cNvSpPr/>
          <p:nvPr/>
        </p:nvSpPr>
        <p:spPr>
          <a:xfrm>
            <a:off x="323528" y="1270501"/>
            <a:ext cx="8280919"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4- الأشعة تحت الحمراء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rPr>
              <a:t>Infrared</a:t>
            </a:r>
            <a:endParaRPr lang="ar-SA"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endParaRPr>
          </a:p>
        </p:txBody>
      </p:sp>
      <p:sp>
        <p:nvSpPr>
          <p:cNvPr id="14" name="مربع نص 13"/>
          <p:cNvSpPr txBox="1"/>
          <p:nvPr/>
        </p:nvSpPr>
        <p:spPr>
          <a:xfrm>
            <a:off x="89756" y="1886194"/>
            <a:ext cx="8964487" cy="2554545"/>
          </a:xfrm>
          <a:prstGeom prst="rect">
            <a:avLst/>
          </a:prstGeom>
          <a:noFill/>
        </p:spPr>
        <p:txBody>
          <a:bodyPr wrap="square" rtlCol="1">
            <a:spAutoFit/>
          </a:bodyPr>
          <a:lstStyle/>
          <a:p>
            <a:pPr marL="341313" indent="-341313"/>
            <a:r>
              <a:rPr lang="ar-JO" sz="3200" b="1" u="sng" dirty="0" smtClean="0">
                <a:solidFill>
                  <a:srgbClr val="FF0000"/>
                </a:solidFill>
                <a:latin typeface="abo2sadam" pitchFamily="2" charset="-78"/>
                <a:cs typeface="abo2sadam" pitchFamily="2" charset="-78"/>
              </a:rPr>
              <a:t>مبدأ عملها </a:t>
            </a:r>
          </a:p>
          <a:p>
            <a:pPr marL="341313" indent="-341313"/>
            <a:r>
              <a:rPr lang="ar-JO" sz="3200" dirty="0" smtClean="0">
                <a:latin typeface="abo2sadam" pitchFamily="2" charset="-78"/>
                <a:cs typeface="abo2sadam" pitchFamily="2" charset="-78"/>
              </a:rPr>
              <a:t>يتم تزويد أجهزة الشبكة بجهاز إرسال واستقبال، لبث البيانات والتقاطها، باستخدام الأشعة تحت الحمراء .</a:t>
            </a:r>
          </a:p>
          <a:p>
            <a:pPr marL="341313" indent="-341313"/>
            <a:r>
              <a:rPr lang="ar-JO" sz="3200" dirty="0" smtClean="0">
                <a:latin typeface="abo2sadam" pitchFamily="2" charset="-78"/>
                <a:cs typeface="abo2sadam" pitchFamily="2" charset="-78"/>
              </a:rPr>
              <a:t>وهي تحتاج </a:t>
            </a:r>
            <a:r>
              <a:rPr lang="ar-JO" sz="3200" dirty="0">
                <a:latin typeface="abo2sadam" pitchFamily="2" charset="-78"/>
                <a:cs typeface="abo2sadam" pitchFamily="2" charset="-78"/>
              </a:rPr>
              <a:t>إلى توجيه مباشر بين المرسل والمستقبل من دون أي عائق بينهما.</a:t>
            </a:r>
            <a:endParaRPr lang="en-US" sz="3200" dirty="0">
              <a:latin typeface="abo2sadam" pitchFamily="2" charset="-78"/>
              <a:cs typeface="abo2sadam" pitchFamily="2" charset="-78"/>
            </a:endParaRPr>
          </a:p>
        </p:txBody>
      </p:sp>
      <p:sp>
        <p:nvSpPr>
          <p:cNvPr id="17" name="سهم إلى اليسار 16">
            <a:hlinkClick r:id="" action="ppaction://hlinkshowjump?jump=nextslide"/>
          </p:cNvPr>
          <p:cNvSpPr/>
          <p:nvPr/>
        </p:nvSpPr>
        <p:spPr>
          <a:xfrm>
            <a:off x="323528" y="6381328"/>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4106747"/>
            <a:ext cx="4752528" cy="2605466"/>
          </a:xfrm>
          <a:prstGeom prst="rect">
            <a:avLst/>
          </a:prstGeom>
        </p:spPr>
      </p:pic>
      <p:sp>
        <p:nvSpPr>
          <p:cNvPr id="10" name="سهم إلى اليسار 9">
            <a:hlinkClick r:id="rId4" action="ppaction://hlinksldjump"/>
          </p:cNvPr>
          <p:cNvSpPr/>
          <p:nvPr/>
        </p:nvSpPr>
        <p:spPr>
          <a:xfrm flipH="1">
            <a:off x="1340024" y="6381328"/>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693840082"/>
      </p:ext>
    </p:extLst>
  </p:cSld>
  <p:clrMapOvr>
    <a:masterClrMapping/>
  </p:clrMapOvr>
  <mc:AlternateContent xmlns:mc="http://schemas.openxmlformats.org/markup-compatibility/2006" xmlns:p14="http://schemas.microsoft.com/office/powerpoint/2010/main">
    <mc:Choice Requires="p14">
      <p:transition spd="slow" p14:dur="1600" advClick="0">
        <p14:gallery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one\Desktop\صور لعرض التخرج\1245464.png"/>
          <p:cNvPicPr>
            <a:picLocks noChangeAspect="1" noChangeArrowheads="1"/>
          </p:cNvPicPr>
          <p:nvPr/>
        </p:nvPicPr>
        <p:blipFill>
          <a:blip r:embed="rId2"/>
          <a:srcRect l="1239" t="690" r="44883" b="1839"/>
          <a:stretch>
            <a:fillRect/>
          </a:stretch>
        </p:blipFill>
        <p:spPr bwMode="auto">
          <a:xfrm>
            <a:off x="0" y="0"/>
            <a:ext cx="3428992" cy="6858000"/>
          </a:xfrm>
          <a:prstGeom prst="rect">
            <a:avLst/>
          </a:prstGeom>
          <a:noFill/>
        </p:spPr>
      </p:pic>
      <p:sp>
        <p:nvSpPr>
          <p:cNvPr id="4" name="مستطيل مستدير الزوايا 3"/>
          <p:cNvSpPr/>
          <p:nvPr/>
        </p:nvSpPr>
        <p:spPr>
          <a:xfrm>
            <a:off x="2857488" y="481802"/>
            <a:ext cx="5929354" cy="642942"/>
          </a:xfrm>
          <a:prstGeom prst="roundRect">
            <a:avLst/>
          </a:prstGeom>
        </p:spPr>
        <p:style>
          <a:lnRef idx="2">
            <a:schemeClr val="accent3"/>
          </a:lnRef>
          <a:fillRef idx="1">
            <a:schemeClr val="lt1"/>
          </a:fillRef>
          <a:effectRef idx="0">
            <a:schemeClr val="accent3"/>
          </a:effectRef>
          <a:fontRef idx="minor">
            <a:schemeClr val="dk1"/>
          </a:fontRef>
        </p:style>
        <p:txBody>
          <a:bodyPr rtlCol="1" anchor="ctr"/>
          <a:lstStyle/>
          <a:p>
            <a:pPr>
              <a:buFont typeface="Arial" pitchFamily="34" charset="0"/>
              <a:buChar char="•"/>
            </a:pPr>
            <a:r>
              <a:rPr lang="en-US" sz="4000" dirty="0" smtClean="0">
                <a:solidFill>
                  <a:schemeClr val="tx1"/>
                </a:solidFill>
              </a:rPr>
              <a:t> </a:t>
            </a:r>
            <a:r>
              <a:rPr lang="ar-JO" sz="4000" dirty="0" smtClean="0">
                <a:solidFill>
                  <a:schemeClr val="tx1"/>
                </a:solidFill>
              </a:rPr>
              <a:t>ظهور الشبكات</a:t>
            </a:r>
          </a:p>
        </p:txBody>
      </p:sp>
      <p:sp>
        <p:nvSpPr>
          <p:cNvPr id="5" name="مستطيل مستدير الزوايا 4"/>
          <p:cNvSpPr/>
          <p:nvPr/>
        </p:nvSpPr>
        <p:spPr>
          <a:xfrm>
            <a:off x="2857488" y="1442986"/>
            <a:ext cx="5929354" cy="64294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buFont typeface="Arial" pitchFamily="34" charset="0"/>
              <a:buChar char="•"/>
            </a:pPr>
            <a:r>
              <a:rPr lang="en-US" sz="4000" dirty="0" smtClean="0">
                <a:solidFill>
                  <a:schemeClr val="tx1"/>
                </a:solidFill>
              </a:rPr>
              <a:t> </a:t>
            </a:r>
            <a:r>
              <a:rPr lang="ar-JO" sz="4000" dirty="0" smtClean="0">
                <a:solidFill>
                  <a:schemeClr val="tx1"/>
                </a:solidFill>
              </a:rPr>
              <a:t>تعريف شبكة الحاسوب</a:t>
            </a:r>
          </a:p>
        </p:txBody>
      </p:sp>
      <p:sp>
        <p:nvSpPr>
          <p:cNvPr id="6" name="مستطيل مستدير الزوايا 5"/>
          <p:cNvSpPr/>
          <p:nvPr/>
        </p:nvSpPr>
        <p:spPr>
          <a:xfrm>
            <a:off x="2857488" y="2516836"/>
            <a:ext cx="5929354" cy="642942"/>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buFont typeface="Arial" pitchFamily="34" charset="0"/>
              <a:buChar char="•"/>
            </a:pPr>
            <a:r>
              <a:rPr lang="en-US" sz="4000" dirty="0" smtClean="0">
                <a:solidFill>
                  <a:schemeClr val="tx1"/>
                </a:solidFill>
              </a:rPr>
              <a:t> </a:t>
            </a:r>
            <a:r>
              <a:rPr lang="ar-JO" sz="4000" dirty="0" smtClean="0">
                <a:solidFill>
                  <a:schemeClr val="tx1"/>
                </a:solidFill>
              </a:rPr>
              <a:t>فوائد شبكة الحاسوب</a:t>
            </a:r>
          </a:p>
        </p:txBody>
      </p:sp>
      <p:sp>
        <p:nvSpPr>
          <p:cNvPr id="7" name="مستطيل مستدير الزوايا 6"/>
          <p:cNvSpPr/>
          <p:nvPr/>
        </p:nvSpPr>
        <p:spPr>
          <a:xfrm>
            <a:off x="2857488" y="3518678"/>
            <a:ext cx="5929354" cy="64294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buFont typeface="Arial" pitchFamily="34" charset="0"/>
              <a:buChar char="•"/>
            </a:pPr>
            <a:r>
              <a:rPr lang="en-US" sz="4000" dirty="0" smtClean="0">
                <a:solidFill>
                  <a:schemeClr val="tx1"/>
                </a:solidFill>
              </a:rPr>
              <a:t> </a:t>
            </a:r>
            <a:r>
              <a:rPr lang="ar-JO" sz="4000" dirty="0" smtClean="0">
                <a:solidFill>
                  <a:schemeClr val="tx1"/>
                </a:solidFill>
              </a:rPr>
              <a:t>تعريف التراسل</a:t>
            </a:r>
          </a:p>
        </p:txBody>
      </p:sp>
      <p:sp>
        <p:nvSpPr>
          <p:cNvPr id="8" name="مستطيل مستدير الزوايا 7"/>
          <p:cNvSpPr/>
          <p:nvPr/>
        </p:nvSpPr>
        <p:spPr>
          <a:xfrm>
            <a:off x="2857488" y="4520520"/>
            <a:ext cx="5929354" cy="642942"/>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buFont typeface="Arial" pitchFamily="34" charset="0"/>
              <a:buChar char="•"/>
            </a:pPr>
            <a:r>
              <a:rPr lang="en-US" sz="4000" dirty="0" smtClean="0">
                <a:solidFill>
                  <a:schemeClr val="tx1"/>
                </a:solidFill>
              </a:rPr>
              <a:t> </a:t>
            </a:r>
            <a:r>
              <a:rPr lang="ar-JO" sz="4000" dirty="0" smtClean="0">
                <a:solidFill>
                  <a:schemeClr val="tx1"/>
                </a:solidFill>
              </a:rPr>
              <a:t>عناصر التراسل</a:t>
            </a:r>
          </a:p>
        </p:txBody>
      </p:sp>
      <p:sp>
        <p:nvSpPr>
          <p:cNvPr id="9" name="مستطيل مستدير الزوايا 8"/>
          <p:cNvSpPr/>
          <p:nvPr/>
        </p:nvSpPr>
        <p:spPr>
          <a:xfrm>
            <a:off x="2857488" y="5517232"/>
            <a:ext cx="5929354" cy="642942"/>
          </a:xfrm>
          <a:prstGeom prst="roundRect">
            <a:avLst/>
          </a:prstGeom>
        </p:spPr>
        <p:style>
          <a:lnRef idx="2">
            <a:schemeClr val="accent3"/>
          </a:lnRef>
          <a:fillRef idx="1">
            <a:schemeClr val="lt1"/>
          </a:fillRef>
          <a:effectRef idx="0">
            <a:schemeClr val="accent3"/>
          </a:effectRef>
          <a:fontRef idx="minor">
            <a:schemeClr val="dk1"/>
          </a:fontRef>
        </p:style>
        <p:txBody>
          <a:bodyPr rtlCol="1" anchor="ctr"/>
          <a:lstStyle/>
          <a:p>
            <a:pPr lvl="0">
              <a:buFont typeface="Arial" pitchFamily="34" charset="0"/>
              <a:buChar char="•"/>
            </a:pPr>
            <a:r>
              <a:rPr lang="en-US" sz="3800" dirty="0" smtClean="0">
                <a:solidFill>
                  <a:prstClr val="black"/>
                </a:solidFill>
              </a:rPr>
              <a:t> </a:t>
            </a:r>
            <a:r>
              <a:rPr lang="ar-JO" sz="3800" dirty="0" smtClean="0">
                <a:solidFill>
                  <a:prstClr val="black"/>
                </a:solidFill>
              </a:rPr>
              <a:t>مكونات شبكة الحاسوب</a:t>
            </a:r>
            <a:endParaRPr lang="ar-SA" sz="3800" dirty="0" smtClean="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صورة 29"/>
          <p:cNvPicPr>
            <a:picLocks noChangeAspect="1"/>
          </p:cNvPicPr>
          <p:nvPr/>
        </p:nvPicPr>
        <p:blipFill rotWithShape="1">
          <a:blip r:embed="rId2" cstate="print">
            <a:extLst>
              <a:ext uri="{28A0092B-C50C-407E-A947-70E740481C1C}">
                <a14:useLocalDpi xmlns:a14="http://schemas.microsoft.com/office/drawing/2010/main" val="0"/>
              </a:ext>
            </a:extLst>
          </a:blip>
          <a:srcRect r="1575" b="20341"/>
          <a:stretch/>
        </p:blipFill>
        <p:spPr>
          <a:xfrm>
            <a:off x="36512" y="12134"/>
            <a:ext cx="9144000" cy="6902684"/>
          </a:xfrm>
          <a:prstGeom prst="rect">
            <a:avLst/>
          </a:prstGeom>
        </p:spPr>
      </p:pic>
      <p:sp>
        <p:nvSpPr>
          <p:cNvPr id="14" name="مربع نص 13"/>
          <p:cNvSpPr txBox="1"/>
          <p:nvPr/>
        </p:nvSpPr>
        <p:spPr>
          <a:xfrm>
            <a:off x="35496" y="1019722"/>
            <a:ext cx="8964487" cy="2554545"/>
          </a:xfrm>
          <a:prstGeom prst="rect">
            <a:avLst/>
          </a:prstGeom>
          <a:noFill/>
        </p:spPr>
        <p:txBody>
          <a:bodyPr wrap="square" rtlCol="1">
            <a:spAutoFit/>
          </a:bodyPr>
          <a:lstStyle/>
          <a:p>
            <a:pPr marL="341313" indent="-341313"/>
            <a:r>
              <a:rPr lang="ar-JO" sz="3200" b="1" u="sng" dirty="0" smtClean="0">
                <a:solidFill>
                  <a:srgbClr val="FF0000"/>
                </a:solidFill>
                <a:latin typeface="abo2sadam" pitchFamily="2" charset="-78"/>
                <a:cs typeface="abo2sadam" pitchFamily="2" charset="-78"/>
              </a:rPr>
              <a:t>خصائصها</a:t>
            </a:r>
          </a:p>
          <a:p>
            <a:pPr marL="341313" indent="-341313"/>
            <a:r>
              <a:rPr lang="ar-JO" sz="3200" dirty="0" smtClean="0">
                <a:solidFill>
                  <a:srgbClr val="FF0000"/>
                </a:solidFill>
                <a:latin typeface="abo2sadam" pitchFamily="2" charset="-78"/>
                <a:cs typeface="abo2sadam" pitchFamily="2" charset="-78"/>
              </a:rPr>
              <a:t>1- </a:t>
            </a:r>
            <a:r>
              <a:rPr lang="ar-JO" sz="3200" dirty="0" smtClean="0">
                <a:latin typeface="abo2sadam" pitchFamily="2" charset="-78"/>
                <a:cs typeface="abo2sadam" pitchFamily="2" charset="-78"/>
              </a:rPr>
              <a:t>تستخدم للمسافات القصيرة</a:t>
            </a:r>
          </a:p>
          <a:p>
            <a:pPr marL="341313" indent="-341313"/>
            <a:r>
              <a:rPr lang="ar-JO" sz="3200" dirty="0" smtClean="0">
                <a:solidFill>
                  <a:srgbClr val="FF0000"/>
                </a:solidFill>
                <a:latin typeface="abo2sadam" pitchFamily="2" charset="-78"/>
                <a:cs typeface="abo2sadam" pitchFamily="2" charset="-78"/>
              </a:rPr>
              <a:t>2- </a:t>
            </a:r>
            <a:r>
              <a:rPr lang="ar-JO" sz="3200" dirty="0" smtClean="0">
                <a:latin typeface="abo2sadam" pitchFamily="2" charset="-78"/>
                <a:cs typeface="abo2sadam" pitchFamily="2" charset="-78"/>
              </a:rPr>
              <a:t>تكلفة منخفضة </a:t>
            </a:r>
          </a:p>
          <a:p>
            <a:pPr marL="341313" indent="-341313"/>
            <a:r>
              <a:rPr lang="ar-JO" sz="3200" dirty="0" smtClean="0">
                <a:solidFill>
                  <a:srgbClr val="FF0000"/>
                </a:solidFill>
                <a:latin typeface="abo2sadam" pitchFamily="2" charset="-78"/>
                <a:cs typeface="abo2sadam" pitchFamily="2" charset="-78"/>
              </a:rPr>
              <a:t>3- </a:t>
            </a:r>
            <a:r>
              <a:rPr lang="ar-JO" sz="3200" dirty="0" smtClean="0">
                <a:latin typeface="abo2sadam" pitchFamily="2" charset="-78"/>
                <a:cs typeface="abo2sadam" pitchFamily="2" charset="-78"/>
              </a:rPr>
              <a:t>تستخدم في الاتصالات الآمنة.</a:t>
            </a:r>
            <a:endParaRPr lang="ar-JO" sz="3200" dirty="0" smtClean="0">
              <a:solidFill>
                <a:srgbClr val="FF0000"/>
              </a:solidFill>
              <a:latin typeface="abo2sadam" pitchFamily="2" charset="-78"/>
              <a:cs typeface="abo2sadam" pitchFamily="2" charset="-78"/>
            </a:endParaRPr>
          </a:p>
          <a:p>
            <a:pPr marL="341313" indent="-341313"/>
            <a:endParaRPr lang="en-US" sz="3200" dirty="0">
              <a:solidFill>
                <a:srgbClr val="FF0000"/>
              </a:solidFill>
              <a:latin typeface="abo2sadam" pitchFamily="2" charset="-78"/>
              <a:cs typeface="abo2sadam" pitchFamily="2" charset="-78"/>
            </a:endParaRPr>
          </a:p>
        </p:txBody>
      </p:sp>
      <p:sp>
        <p:nvSpPr>
          <p:cNvPr id="10" name="مستطيل 9"/>
          <p:cNvSpPr/>
          <p:nvPr/>
        </p:nvSpPr>
        <p:spPr>
          <a:xfrm>
            <a:off x="431540" y="366885"/>
            <a:ext cx="8280919"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الأشعة تحت الحمراء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rPr>
              <a:t>Infrared</a:t>
            </a:r>
            <a:endParaRPr lang="ar-SA"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endParaRPr>
          </a:p>
        </p:txBody>
      </p:sp>
      <p:pic>
        <p:nvPicPr>
          <p:cNvPr id="2" name="صورة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910" y="1939159"/>
            <a:ext cx="2322542" cy="2008685"/>
          </a:xfrm>
          <a:prstGeom prst="rect">
            <a:avLst/>
          </a:prstGeom>
        </p:spPr>
      </p:pic>
      <p:pic>
        <p:nvPicPr>
          <p:cNvPr id="6" name="صورة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881" y="4062232"/>
            <a:ext cx="5855431" cy="2679136"/>
          </a:xfrm>
          <a:prstGeom prst="rect">
            <a:avLst/>
          </a:prstGeom>
        </p:spPr>
      </p:pic>
      <p:sp>
        <p:nvSpPr>
          <p:cNvPr id="11" name="مربع نص 10"/>
          <p:cNvSpPr txBox="1"/>
          <p:nvPr/>
        </p:nvSpPr>
        <p:spPr>
          <a:xfrm>
            <a:off x="-33216" y="3251072"/>
            <a:ext cx="8964487" cy="1077218"/>
          </a:xfrm>
          <a:prstGeom prst="rect">
            <a:avLst/>
          </a:prstGeom>
          <a:noFill/>
        </p:spPr>
        <p:txBody>
          <a:bodyPr wrap="square" rtlCol="1">
            <a:spAutoFit/>
          </a:bodyPr>
          <a:lstStyle/>
          <a:p>
            <a:pPr marL="341313" indent="-341313"/>
            <a:r>
              <a:rPr lang="ar-JO" sz="3200" b="1" u="sng" dirty="0" smtClean="0">
                <a:solidFill>
                  <a:srgbClr val="00B050"/>
                </a:solidFill>
                <a:latin typeface="abo2sadam" pitchFamily="2" charset="-78"/>
                <a:cs typeface="abo2sadam" pitchFamily="2" charset="-78"/>
              </a:rPr>
              <a:t>أمثلة </a:t>
            </a:r>
          </a:p>
          <a:p>
            <a:pPr marL="341313" indent="-341313"/>
            <a:r>
              <a:rPr lang="ar-JO" sz="3200" dirty="0" smtClean="0">
                <a:solidFill>
                  <a:srgbClr val="00B050"/>
                </a:solidFill>
                <a:latin typeface="abo2sadam" pitchFamily="2" charset="-78"/>
                <a:cs typeface="abo2sadam" pitchFamily="2" charset="-78"/>
              </a:rPr>
              <a:t>-</a:t>
            </a:r>
            <a:r>
              <a:rPr lang="ar-JO" sz="3200" dirty="0" smtClean="0">
                <a:latin typeface="abo2sadam" pitchFamily="2" charset="-78"/>
                <a:cs typeface="abo2sadam" pitchFamily="2" charset="-78"/>
              </a:rPr>
              <a:t> أجهزة التحكم عن بعد بالتلفاز</a:t>
            </a:r>
          </a:p>
        </p:txBody>
      </p:sp>
      <p:sp>
        <p:nvSpPr>
          <p:cNvPr id="13" name="سهم إلى اليسار 12">
            <a:hlinkClick r:id="rId5" action="ppaction://hlinksldjump"/>
          </p:cNvPr>
          <p:cNvSpPr/>
          <p:nvPr/>
        </p:nvSpPr>
        <p:spPr>
          <a:xfrm flipH="1">
            <a:off x="197814" y="6407480"/>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055726233"/>
      </p:ext>
    </p:extLst>
  </p:cSld>
  <p:clrMapOvr>
    <a:masterClrMapping/>
  </p:clrMapOvr>
  <mc:AlternateContent xmlns:mc="http://schemas.openxmlformats.org/markup-compatibility/2006" xmlns:p14="http://schemas.microsoft.com/office/powerpoint/2010/main">
    <mc:Choice Requires="p14">
      <p:transition spd="slow" p14:dur="1600" advClick="0">
        <p14:gallery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صورة 29"/>
          <p:cNvPicPr>
            <a:picLocks noChangeAspect="1"/>
          </p:cNvPicPr>
          <p:nvPr/>
        </p:nvPicPr>
        <p:blipFill rotWithShape="1">
          <a:blip r:embed="rId2" cstate="print">
            <a:extLst>
              <a:ext uri="{28A0092B-C50C-407E-A947-70E740481C1C}">
                <a14:useLocalDpi xmlns:a14="http://schemas.microsoft.com/office/drawing/2010/main" val="0"/>
              </a:ext>
            </a:extLst>
          </a:blip>
          <a:srcRect r="1575" b="20341"/>
          <a:stretch/>
        </p:blipFill>
        <p:spPr>
          <a:xfrm>
            <a:off x="0" y="1"/>
            <a:ext cx="9144000" cy="6902684"/>
          </a:xfrm>
          <a:prstGeom prst="rect">
            <a:avLst/>
          </a:prstGeom>
        </p:spPr>
      </p:pic>
      <p:sp>
        <p:nvSpPr>
          <p:cNvPr id="9" name="مربع نص 8"/>
          <p:cNvSpPr txBox="1"/>
          <p:nvPr/>
        </p:nvSpPr>
        <p:spPr>
          <a:xfrm>
            <a:off x="2339752" y="404664"/>
            <a:ext cx="4536504" cy="707886"/>
          </a:xfrm>
          <a:prstGeom prst="rect">
            <a:avLst/>
          </a:prstGeom>
          <a:solidFill>
            <a:schemeClr val="bg1"/>
          </a:solidFill>
          <a:ln w="28575">
            <a:solidFill>
              <a:schemeClr val="accent6"/>
            </a:solidFill>
          </a:ln>
        </p:spPr>
        <p:txBody>
          <a:bodyPr wrap="square" rtlCol="1">
            <a:spAutoFit/>
          </a:bodyPr>
          <a:lstStyle/>
          <a:p>
            <a:pPr algn="ctr"/>
            <a:r>
              <a:rPr lang="ar-JO" sz="4000" dirty="0" smtClean="0">
                <a:solidFill>
                  <a:schemeClr val="accent6">
                    <a:lumMod val="75000"/>
                  </a:schemeClr>
                </a:solidFill>
                <a:latin typeface="abo2sadam" pitchFamily="2" charset="-78"/>
                <a:cs typeface="abo2sadam" pitchFamily="2" charset="-78"/>
              </a:rPr>
              <a:t>معدات ربط الشبكة</a:t>
            </a:r>
            <a:endParaRPr lang="ar-SA" sz="4000" dirty="0">
              <a:solidFill>
                <a:schemeClr val="accent6">
                  <a:lumMod val="75000"/>
                </a:schemeClr>
              </a:solidFill>
              <a:latin typeface="abo2sadam" pitchFamily="2" charset="-78"/>
              <a:cs typeface="abo2sadam" pitchFamily="2" charset="-78"/>
            </a:endParaRPr>
          </a:p>
        </p:txBody>
      </p:sp>
      <p:sp>
        <p:nvSpPr>
          <p:cNvPr id="10" name="مستطيل 9"/>
          <p:cNvSpPr/>
          <p:nvPr/>
        </p:nvSpPr>
        <p:spPr>
          <a:xfrm>
            <a:off x="6012160" y="417438"/>
            <a:ext cx="864096" cy="923330"/>
          </a:xfrm>
          <a:prstGeom prst="rect">
            <a:avLst/>
          </a:prstGeom>
          <a:noFill/>
        </p:spPr>
        <p:txBody>
          <a:bodyPr wrap="square" lIns="91440" tIns="45720" rIns="91440" bIns="45720">
            <a:spAutoFit/>
          </a:bodyPr>
          <a:lstStyle/>
          <a:p>
            <a:pPr algn="ctr"/>
            <a:r>
              <a:rPr lang="ar-JO" sz="5400" b="1" cap="none" spc="0" dirty="0" smtClean="0">
                <a:ln w="28575">
                  <a:solidFill>
                    <a:schemeClr val="accent6">
                      <a:lumMod val="75000"/>
                    </a:schemeClr>
                  </a:solidFill>
                  <a:prstDash val="solid"/>
                </a:ln>
                <a:noFill/>
                <a:effectLst>
                  <a:outerShdw blurRad="41275" dist="20320" dir="1800000" algn="tl" rotWithShape="0">
                    <a:srgbClr val="000000">
                      <a:alpha val="40000"/>
                    </a:srgbClr>
                  </a:outerShdw>
                </a:effectLst>
                <a:cs typeface="AlHurraTxtlight" pitchFamily="2" charset="-78"/>
              </a:rPr>
              <a:t>3-</a:t>
            </a:r>
            <a:endParaRPr lang="ar-SA" sz="5400" b="1" cap="none" spc="0" dirty="0">
              <a:ln w="28575">
                <a:solidFill>
                  <a:schemeClr val="accent6">
                    <a:lumMod val="75000"/>
                  </a:schemeClr>
                </a:solidFill>
                <a:prstDash val="solid"/>
              </a:ln>
              <a:noFill/>
              <a:effectLst>
                <a:outerShdw blurRad="41275" dist="20320" dir="1800000" algn="tl" rotWithShape="0">
                  <a:srgbClr val="000000">
                    <a:alpha val="40000"/>
                  </a:srgbClr>
                </a:outerShdw>
              </a:effectLst>
              <a:cs typeface="AlHurraTxtlight" pitchFamily="2" charset="-78"/>
            </a:endParaRPr>
          </a:p>
        </p:txBody>
      </p:sp>
      <p:sp>
        <p:nvSpPr>
          <p:cNvPr id="11" name="مربع نص 10"/>
          <p:cNvSpPr txBox="1"/>
          <p:nvPr/>
        </p:nvSpPr>
        <p:spPr>
          <a:xfrm>
            <a:off x="125760" y="1196752"/>
            <a:ext cx="8964487" cy="1754326"/>
          </a:xfrm>
          <a:prstGeom prst="rect">
            <a:avLst/>
          </a:prstGeom>
          <a:noFill/>
        </p:spPr>
        <p:txBody>
          <a:bodyPr wrap="square" rtlCol="1">
            <a:spAutoFit/>
          </a:bodyPr>
          <a:lstStyle/>
          <a:p>
            <a:pPr marL="341313" indent="-341313"/>
            <a:r>
              <a:rPr lang="ar-JO" sz="3600" dirty="0" smtClean="0">
                <a:solidFill>
                  <a:srgbClr val="2C69B2"/>
                </a:solidFill>
                <a:latin typeface="abo2sadam" pitchFamily="2" charset="-78"/>
                <a:cs typeface="abo2sadam" pitchFamily="2" charset="-78"/>
              </a:rPr>
              <a:t>هي  الأجهزة التي تستخدم لربط أجهزة الحاسوب في الشبكة مع بعضها البعض، وتقوم بتوجيه عملية تبادل البيانات بين أجهزة الحاسوب. </a:t>
            </a:r>
            <a:r>
              <a:rPr lang="ar-JO" sz="3600" u="sng" dirty="0" smtClean="0">
                <a:solidFill>
                  <a:srgbClr val="FF0000"/>
                </a:solidFill>
                <a:latin typeface="abo2sadam" pitchFamily="2" charset="-78"/>
                <a:cs typeface="abo2sadam" pitchFamily="2" charset="-78"/>
              </a:rPr>
              <a:t>ومن الأمثلة عليها :</a:t>
            </a:r>
            <a:endParaRPr lang="en-US" sz="3600" u="sng" dirty="0">
              <a:solidFill>
                <a:srgbClr val="FF0000"/>
              </a:solidFill>
              <a:latin typeface="abo2sadam" pitchFamily="2" charset="-78"/>
              <a:cs typeface="abo2sadam" pitchFamily="2" charset="-78"/>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283" y="3136302"/>
            <a:ext cx="1483410" cy="1305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25" y="5209086"/>
            <a:ext cx="2131627" cy="746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4124415"/>
            <a:ext cx="3303058" cy="185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736" y="3288565"/>
            <a:ext cx="3322003" cy="1868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مربع نص 6"/>
          <p:cNvSpPr txBox="1"/>
          <p:nvPr/>
        </p:nvSpPr>
        <p:spPr>
          <a:xfrm>
            <a:off x="-108519" y="4293096"/>
            <a:ext cx="2304256" cy="523220"/>
          </a:xfrm>
          <a:prstGeom prst="rect">
            <a:avLst/>
          </a:prstGeom>
          <a:noFill/>
        </p:spPr>
        <p:txBody>
          <a:bodyPr wrap="square" rtlCol="1">
            <a:spAutoFit/>
          </a:bodyPr>
          <a:lstStyle/>
          <a:p>
            <a:r>
              <a:rPr lang="ar-JO" sz="2800" b="1" dirty="0" smtClean="0">
                <a:solidFill>
                  <a:srgbClr val="FF0000"/>
                </a:solidFill>
                <a:latin typeface="abo2sadam" pitchFamily="2" charset="-78"/>
                <a:cs typeface="abo2sadam" pitchFamily="2" charset="-78"/>
              </a:rPr>
              <a:t>الموجه  </a:t>
            </a:r>
            <a:r>
              <a:rPr lang="en-US" sz="2800" b="1" dirty="0" smtClean="0">
                <a:solidFill>
                  <a:srgbClr val="FF0000"/>
                </a:solidFill>
                <a:latin typeface="+mj-lt"/>
                <a:cs typeface="abo2sadam" pitchFamily="2" charset="-78"/>
              </a:rPr>
              <a:t>Router</a:t>
            </a:r>
            <a:endParaRPr lang="ar-SA" sz="2800" b="1" dirty="0">
              <a:solidFill>
                <a:srgbClr val="FF0000"/>
              </a:solidFill>
              <a:latin typeface="+mj-lt"/>
              <a:cs typeface="abo2sadam" pitchFamily="2" charset="-78"/>
            </a:endParaRPr>
          </a:p>
        </p:txBody>
      </p:sp>
      <p:sp>
        <p:nvSpPr>
          <p:cNvPr id="20" name="مربع نص 19"/>
          <p:cNvSpPr txBox="1"/>
          <p:nvPr/>
        </p:nvSpPr>
        <p:spPr>
          <a:xfrm>
            <a:off x="-108520" y="5775647"/>
            <a:ext cx="2304256" cy="523220"/>
          </a:xfrm>
          <a:prstGeom prst="rect">
            <a:avLst/>
          </a:prstGeom>
          <a:noFill/>
        </p:spPr>
        <p:txBody>
          <a:bodyPr wrap="square" rtlCol="1">
            <a:spAutoFit/>
          </a:bodyPr>
          <a:lstStyle/>
          <a:p>
            <a:r>
              <a:rPr lang="ar-JO" sz="2800" b="1" dirty="0" smtClean="0">
                <a:solidFill>
                  <a:srgbClr val="FF0000"/>
                </a:solidFill>
                <a:latin typeface="abo2sadam" pitchFamily="2" charset="-78"/>
                <a:cs typeface="abo2sadam" pitchFamily="2" charset="-78"/>
              </a:rPr>
              <a:t>الموزع  </a:t>
            </a:r>
            <a:r>
              <a:rPr lang="en-US" sz="2800" b="1" dirty="0" smtClean="0">
                <a:solidFill>
                  <a:srgbClr val="FF0000"/>
                </a:solidFill>
                <a:latin typeface="+mj-lt"/>
                <a:cs typeface="abo2sadam" pitchFamily="2" charset="-78"/>
              </a:rPr>
              <a:t>Switch</a:t>
            </a:r>
            <a:endParaRPr lang="ar-SA" sz="2800" b="1" dirty="0">
              <a:solidFill>
                <a:srgbClr val="FF0000"/>
              </a:solidFill>
              <a:latin typeface="+mj-lt"/>
              <a:cs typeface="abo2sadam" pitchFamily="2" charset="-78"/>
            </a:endParaRPr>
          </a:p>
        </p:txBody>
      </p:sp>
      <p:sp>
        <p:nvSpPr>
          <p:cNvPr id="21" name="مربع نص 20"/>
          <p:cNvSpPr txBox="1"/>
          <p:nvPr/>
        </p:nvSpPr>
        <p:spPr>
          <a:xfrm>
            <a:off x="2771800" y="5210036"/>
            <a:ext cx="2304256" cy="523220"/>
          </a:xfrm>
          <a:prstGeom prst="rect">
            <a:avLst/>
          </a:prstGeom>
          <a:noFill/>
        </p:spPr>
        <p:txBody>
          <a:bodyPr wrap="square" rtlCol="1">
            <a:spAutoFit/>
          </a:bodyPr>
          <a:lstStyle/>
          <a:p>
            <a:r>
              <a:rPr lang="ar-JO" sz="2800" b="1" dirty="0" smtClean="0">
                <a:solidFill>
                  <a:srgbClr val="FF0000"/>
                </a:solidFill>
                <a:latin typeface="abo2sadam" pitchFamily="2" charset="-78"/>
                <a:cs typeface="abo2sadam" pitchFamily="2" charset="-78"/>
              </a:rPr>
              <a:t>الجسر</a:t>
            </a:r>
            <a:r>
              <a:rPr lang="en-US" sz="2800" b="1" dirty="0" smtClean="0">
                <a:solidFill>
                  <a:srgbClr val="FF0000"/>
                </a:solidFill>
                <a:latin typeface="abo2sadam" pitchFamily="2" charset="-78"/>
                <a:cs typeface="abo2sadam" pitchFamily="2" charset="-78"/>
              </a:rPr>
              <a:t> </a:t>
            </a:r>
            <a:r>
              <a:rPr lang="ar-JO" sz="2800" b="1" dirty="0" smtClean="0">
                <a:solidFill>
                  <a:srgbClr val="FF0000"/>
                </a:solidFill>
                <a:latin typeface="abo2sadam" pitchFamily="2" charset="-78"/>
                <a:cs typeface="abo2sadam" pitchFamily="2" charset="-78"/>
              </a:rPr>
              <a:t> </a:t>
            </a:r>
            <a:r>
              <a:rPr lang="en-US" sz="2800" b="1" dirty="0" smtClean="0">
                <a:solidFill>
                  <a:srgbClr val="FF0000"/>
                </a:solidFill>
                <a:latin typeface="+mj-lt"/>
                <a:cs typeface="abo2sadam" pitchFamily="2" charset="-78"/>
              </a:rPr>
              <a:t>Bridge</a:t>
            </a:r>
            <a:endParaRPr lang="ar-SA" sz="2800" b="1" dirty="0">
              <a:solidFill>
                <a:srgbClr val="FF0000"/>
              </a:solidFill>
              <a:latin typeface="+mj-lt"/>
              <a:cs typeface="abo2sadam" pitchFamily="2" charset="-78"/>
            </a:endParaRPr>
          </a:p>
        </p:txBody>
      </p:sp>
      <p:sp>
        <p:nvSpPr>
          <p:cNvPr id="22" name="مربع نص 21"/>
          <p:cNvSpPr txBox="1"/>
          <p:nvPr/>
        </p:nvSpPr>
        <p:spPr>
          <a:xfrm>
            <a:off x="5652120" y="6074132"/>
            <a:ext cx="2803657" cy="523220"/>
          </a:xfrm>
          <a:prstGeom prst="rect">
            <a:avLst/>
          </a:prstGeom>
          <a:noFill/>
        </p:spPr>
        <p:txBody>
          <a:bodyPr wrap="square" rtlCol="1">
            <a:spAutoFit/>
          </a:bodyPr>
          <a:lstStyle/>
          <a:p>
            <a:r>
              <a:rPr lang="ar-JO" sz="2800" b="1" dirty="0" smtClean="0">
                <a:solidFill>
                  <a:srgbClr val="FF0000"/>
                </a:solidFill>
                <a:latin typeface="abo2sadam" pitchFamily="2" charset="-78"/>
                <a:cs typeface="abo2sadam" pitchFamily="2" charset="-78"/>
              </a:rPr>
              <a:t>البوابة </a:t>
            </a:r>
            <a:r>
              <a:rPr lang="en-US" sz="2800" b="1" dirty="0" smtClean="0">
                <a:solidFill>
                  <a:srgbClr val="FF0000"/>
                </a:solidFill>
                <a:latin typeface="+mj-lt"/>
                <a:cs typeface="abo2sadam" pitchFamily="2" charset="-78"/>
              </a:rPr>
              <a:t>Gateway</a:t>
            </a:r>
            <a:endParaRPr lang="ar-SA" sz="2800" b="1" dirty="0">
              <a:solidFill>
                <a:srgbClr val="FF0000"/>
              </a:solidFill>
              <a:latin typeface="+mj-lt"/>
              <a:cs typeface="abo2sadam" pitchFamily="2" charset="-78"/>
            </a:endParaRPr>
          </a:p>
        </p:txBody>
      </p:sp>
      <p:sp>
        <p:nvSpPr>
          <p:cNvPr id="23" name="سهم إلى اليمين 22">
            <a:hlinkClick r:id="rId7" action="ppaction://hlinksldjump"/>
          </p:cNvPr>
          <p:cNvSpPr/>
          <p:nvPr/>
        </p:nvSpPr>
        <p:spPr>
          <a:xfrm>
            <a:off x="365283" y="6295811"/>
            <a:ext cx="978408" cy="484632"/>
          </a:xfrm>
          <a:prstGeom prst="rightArrow">
            <a:avLst/>
          </a:prstGeom>
          <a:solidFill>
            <a:srgbClr val="FF00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286024408"/>
      </p:ext>
    </p:extLst>
  </p:cSld>
  <p:clrMapOvr>
    <a:masterClrMapping/>
  </p:clrMapOvr>
  <mc:AlternateContent xmlns:mc="http://schemas.openxmlformats.org/markup-compatibility/2006" xmlns:p14="http://schemas.microsoft.com/office/powerpoint/2010/main">
    <mc:Choice Requires="p14">
      <p:transition spd="slow" p14:dur="1600" advClick="0">
        <p14:prism dir="d"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000" fill="hold"/>
                                        <p:tgtEl>
                                          <p:spTgt spid="11"/>
                                        </p:tgtEl>
                                        <p:attrNameLst>
                                          <p:attrName>ppt_x</p:attrName>
                                        </p:attrNameLst>
                                      </p:cBhvr>
                                      <p:tavLst>
                                        <p:tav tm="0">
                                          <p:val>
                                            <p:strVal val="1+#ppt_w/2"/>
                                          </p:val>
                                        </p:tav>
                                        <p:tav tm="100000">
                                          <p:val>
                                            <p:strVal val="#ppt_x"/>
                                          </p:val>
                                        </p:tav>
                                      </p:tavLst>
                                    </p:anim>
                                    <p:anim calcmode="lin" valueType="num">
                                      <p:cBhvr additive="base">
                                        <p:cTn id="19"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صورة 29"/>
          <p:cNvPicPr>
            <a:picLocks noChangeAspect="1"/>
          </p:cNvPicPr>
          <p:nvPr/>
        </p:nvPicPr>
        <p:blipFill rotWithShape="1">
          <a:blip r:embed="rId2" cstate="print">
            <a:extLst>
              <a:ext uri="{28A0092B-C50C-407E-A947-70E740481C1C}">
                <a14:useLocalDpi xmlns:a14="http://schemas.microsoft.com/office/drawing/2010/main" val="0"/>
              </a:ext>
            </a:extLst>
          </a:blip>
          <a:srcRect r="1575" b="20341"/>
          <a:stretch/>
        </p:blipFill>
        <p:spPr>
          <a:xfrm>
            <a:off x="0" y="1"/>
            <a:ext cx="9144000" cy="6902684"/>
          </a:xfrm>
          <a:prstGeom prst="rect">
            <a:avLst/>
          </a:prstGeom>
        </p:spPr>
      </p:pic>
      <p:sp>
        <p:nvSpPr>
          <p:cNvPr id="11" name="مربع نص 10"/>
          <p:cNvSpPr txBox="1"/>
          <p:nvPr/>
        </p:nvSpPr>
        <p:spPr>
          <a:xfrm>
            <a:off x="125761" y="1196752"/>
            <a:ext cx="8874224" cy="2862322"/>
          </a:xfrm>
          <a:prstGeom prst="rect">
            <a:avLst/>
          </a:prstGeom>
          <a:noFill/>
        </p:spPr>
        <p:txBody>
          <a:bodyPr wrap="square" rtlCol="1">
            <a:spAutoFit/>
          </a:bodyPr>
          <a:lstStyle/>
          <a:p>
            <a:pPr marL="341313" indent="-341313" algn="justLow"/>
            <a:r>
              <a:rPr lang="ar-JO" sz="3600" dirty="0" smtClean="0">
                <a:solidFill>
                  <a:srgbClr val="2C69B2"/>
                </a:solidFill>
                <a:latin typeface="abo2sadam" pitchFamily="2" charset="-78"/>
                <a:cs typeface="abo2sadam" pitchFamily="2" charset="-78"/>
              </a:rPr>
              <a:t>يتم تزويد كل جهاز حاسوب ببطاقة الشبكة ، </a:t>
            </a:r>
            <a:r>
              <a:rPr lang="ar-JO" sz="3600" u="sng" dirty="0" smtClean="0">
                <a:solidFill>
                  <a:srgbClr val="FF0000"/>
                </a:solidFill>
                <a:latin typeface="abo2sadam" pitchFamily="2" charset="-78"/>
                <a:cs typeface="abo2sadam" pitchFamily="2" charset="-78"/>
              </a:rPr>
              <a:t>ووظيفتها</a:t>
            </a:r>
            <a:r>
              <a:rPr lang="ar-JO" sz="3600" dirty="0" smtClean="0">
                <a:solidFill>
                  <a:srgbClr val="2C69B2"/>
                </a:solidFill>
                <a:latin typeface="abo2sadam" pitchFamily="2" charset="-78"/>
                <a:cs typeface="abo2sadam" pitchFamily="2" charset="-78"/>
              </a:rPr>
              <a:t> </a:t>
            </a:r>
            <a:r>
              <a:rPr lang="ar-JO" sz="3600" dirty="0" smtClean="0">
                <a:solidFill>
                  <a:srgbClr val="FF0000"/>
                </a:solidFill>
                <a:latin typeface="abo2sadam" pitchFamily="2" charset="-78"/>
                <a:cs typeface="abo2sadam" pitchFamily="2" charset="-78"/>
              </a:rPr>
              <a:t>:</a:t>
            </a:r>
          </a:p>
          <a:p>
            <a:pPr algn="justLow"/>
            <a:r>
              <a:rPr lang="ar-JO" sz="3600" dirty="0" smtClean="0">
                <a:solidFill>
                  <a:srgbClr val="2C69B2"/>
                </a:solidFill>
                <a:latin typeface="abo2sadam" pitchFamily="2" charset="-78"/>
                <a:cs typeface="abo2sadam" pitchFamily="2" charset="-78"/>
              </a:rPr>
              <a:t>نقل البيانات الرقمية من جهاز الحاسوب وإرسالها على شكل إشارات عبر خط الاتصال إلى الأجهزة الأخرى،</a:t>
            </a:r>
          </a:p>
          <a:p>
            <a:pPr algn="justLow"/>
            <a:r>
              <a:rPr lang="ar-JO" sz="3600" dirty="0" smtClean="0">
                <a:solidFill>
                  <a:srgbClr val="2C69B2"/>
                </a:solidFill>
                <a:latin typeface="abo2sadam" pitchFamily="2" charset="-78"/>
                <a:cs typeface="abo2sadam" pitchFamily="2" charset="-78"/>
              </a:rPr>
              <a:t>كما تقوم باستقبال المعلومات من الأجهزة الأخرى وإدخالها إلى جهاز الحاسوب.</a:t>
            </a:r>
          </a:p>
        </p:txBody>
      </p:sp>
      <p:sp>
        <p:nvSpPr>
          <p:cNvPr id="16" name="مربع نص 15"/>
          <p:cNvSpPr txBox="1"/>
          <p:nvPr/>
        </p:nvSpPr>
        <p:spPr>
          <a:xfrm>
            <a:off x="2771800" y="332656"/>
            <a:ext cx="3708413" cy="646331"/>
          </a:xfrm>
          <a:prstGeom prst="rect">
            <a:avLst/>
          </a:prstGeom>
          <a:solidFill>
            <a:schemeClr val="bg1"/>
          </a:solidFill>
          <a:ln w="28575">
            <a:solidFill>
              <a:srgbClr val="00B050"/>
            </a:solidFill>
          </a:ln>
        </p:spPr>
        <p:txBody>
          <a:bodyPr wrap="square" rtlCol="1">
            <a:spAutoFit/>
          </a:bodyPr>
          <a:lstStyle/>
          <a:p>
            <a:pPr algn="ctr"/>
            <a:r>
              <a:rPr lang="ar-JO" sz="3600" dirty="0" smtClean="0">
                <a:solidFill>
                  <a:srgbClr val="00B050"/>
                </a:solidFill>
                <a:latin typeface="abo2sadam" pitchFamily="2" charset="-78"/>
                <a:cs typeface="abo2sadam" pitchFamily="2" charset="-78"/>
              </a:rPr>
              <a:t>بطاقات الشبكة</a:t>
            </a:r>
            <a:endParaRPr lang="ar-SA" sz="3600" dirty="0">
              <a:solidFill>
                <a:srgbClr val="00B050"/>
              </a:solidFill>
              <a:latin typeface="abo2sadam" pitchFamily="2" charset="-78"/>
              <a:cs typeface="abo2sadam" pitchFamily="2" charset="-78"/>
            </a:endParaRPr>
          </a:p>
        </p:txBody>
      </p:sp>
      <p:sp>
        <p:nvSpPr>
          <p:cNvPr id="17" name="مستطيل 16"/>
          <p:cNvSpPr/>
          <p:nvPr/>
        </p:nvSpPr>
        <p:spPr>
          <a:xfrm>
            <a:off x="5796136" y="260648"/>
            <a:ext cx="792088" cy="923330"/>
          </a:xfrm>
          <a:prstGeom prst="rect">
            <a:avLst/>
          </a:prstGeom>
          <a:noFill/>
        </p:spPr>
        <p:txBody>
          <a:bodyPr wrap="square" lIns="91440" tIns="45720" rIns="91440" bIns="45720">
            <a:spAutoFit/>
          </a:bodyPr>
          <a:lstStyle/>
          <a:p>
            <a:pPr algn="ctr"/>
            <a:r>
              <a:rPr lang="ar-JO" sz="5400" b="1" cap="none" spc="0" dirty="0" smtClean="0">
                <a:ln w="28575">
                  <a:solidFill>
                    <a:srgbClr val="00B050"/>
                  </a:solidFill>
                  <a:prstDash val="solid"/>
                </a:ln>
                <a:noFill/>
                <a:effectLst>
                  <a:outerShdw blurRad="41275" dist="20320" dir="1800000" algn="tl" rotWithShape="0">
                    <a:srgbClr val="000000">
                      <a:alpha val="40000"/>
                    </a:srgbClr>
                  </a:outerShdw>
                </a:effectLst>
                <a:cs typeface="AlHurraTxtreg" pitchFamily="2" charset="-78"/>
              </a:rPr>
              <a:t>4-</a:t>
            </a:r>
            <a:endParaRPr lang="ar-SA" sz="5400" b="1" cap="none" spc="0" dirty="0">
              <a:ln w="28575">
                <a:solidFill>
                  <a:srgbClr val="00B050"/>
                </a:solidFill>
                <a:prstDash val="solid"/>
              </a:ln>
              <a:noFill/>
              <a:effectLst>
                <a:outerShdw blurRad="41275" dist="20320" dir="1800000" algn="tl" rotWithShape="0">
                  <a:srgbClr val="000000">
                    <a:alpha val="40000"/>
                  </a:srgbClr>
                </a:outerShdw>
              </a:effectLst>
              <a:cs typeface="AlHurraTxtreg" pitchFamily="2" charset="-78"/>
            </a:endParaRPr>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4041313"/>
            <a:ext cx="6336704" cy="2496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سهم إلى اليمين 22">
            <a:hlinkClick r:id="rId4" action="ppaction://hlinksldjump"/>
          </p:cNvPr>
          <p:cNvSpPr/>
          <p:nvPr/>
        </p:nvSpPr>
        <p:spPr>
          <a:xfrm>
            <a:off x="365283" y="6295811"/>
            <a:ext cx="978408" cy="484632"/>
          </a:xfrm>
          <a:prstGeom prst="rightArrow">
            <a:avLst/>
          </a:prstGeom>
          <a:solidFill>
            <a:srgbClr val="FF00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633835107"/>
      </p:ext>
    </p:extLst>
  </p:cSld>
  <p:clrMapOvr>
    <a:masterClrMapping/>
  </p:clrMapOvr>
  <mc:AlternateContent xmlns:mc="http://schemas.openxmlformats.org/markup-compatibility/2006" xmlns:p14="http://schemas.microsoft.com/office/powerpoint/2010/main">
    <mc:Choice Requires="p14">
      <p:transition spd="slow" p14:dur="1500" advClick="0">
        <p14:window/>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صورة 29"/>
          <p:cNvPicPr>
            <a:picLocks noChangeAspect="1"/>
          </p:cNvPicPr>
          <p:nvPr/>
        </p:nvPicPr>
        <p:blipFill rotWithShape="1">
          <a:blip r:embed="rId2" cstate="print">
            <a:extLst>
              <a:ext uri="{28A0092B-C50C-407E-A947-70E740481C1C}">
                <a14:useLocalDpi xmlns:a14="http://schemas.microsoft.com/office/drawing/2010/main" val="0"/>
              </a:ext>
            </a:extLst>
          </a:blip>
          <a:srcRect r="1575" b="20341"/>
          <a:stretch/>
        </p:blipFill>
        <p:spPr>
          <a:xfrm>
            <a:off x="-36512" y="-27384"/>
            <a:ext cx="9144000" cy="6902684"/>
          </a:xfrm>
          <a:prstGeom prst="rect">
            <a:avLst/>
          </a:prstGeom>
        </p:spPr>
      </p:pic>
      <p:sp>
        <p:nvSpPr>
          <p:cNvPr id="11" name="مربع نص 10"/>
          <p:cNvSpPr txBox="1"/>
          <p:nvPr/>
        </p:nvSpPr>
        <p:spPr>
          <a:xfrm>
            <a:off x="125761" y="1196752"/>
            <a:ext cx="8874224" cy="2862322"/>
          </a:xfrm>
          <a:prstGeom prst="rect">
            <a:avLst/>
          </a:prstGeom>
          <a:noFill/>
        </p:spPr>
        <p:txBody>
          <a:bodyPr wrap="square" rtlCol="1">
            <a:spAutoFit/>
          </a:bodyPr>
          <a:lstStyle/>
          <a:p>
            <a:pPr marL="341313" indent="-341313" algn="justLow"/>
            <a:r>
              <a:rPr lang="ar-JO" sz="3600" dirty="0" smtClean="0">
                <a:solidFill>
                  <a:srgbClr val="2C69B2"/>
                </a:solidFill>
                <a:latin typeface="abo2sadam" pitchFamily="2" charset="-78"/>
                <a:cs typeface="abo2sadam" pitchFamily="2" charset="-78"/>
              </a:rPr>
              <a:t>مجموعة من المقاييس والقواعد والإجراءات الموحدة، والتي تسهل عملية الاتصال بين أجهزة الحاسوب في الشبكة بشكل صحيح وآمن .</a:t>
            </a:r>
          </a:p>
          <a:p>
            <a:pPr marL="341313" indent="-341313" algn="justLow"/>
            <a:r>
              <a:rPr lang="ar-JO" sz="3600" dirty="0" smtClean="0">
                <a:solidFill>
                  <a:srgbClr val="FF0000"/>
                </a:solidFill>
                <a:latin typeface="abo2sadam" pitchFamily="2" charset="-78"/>
                <a:cs typeface="abo2sadam" pitchFamily="2" charset="-78"/>
              </a:rPr>
              <a:t>ومن أشهر البروتوكولات :</a:t>
            </a:r>
          </a:p>
          <a:p>
            <a:pPr marL="341313" indent="-341313" algn="ctr"/>
            <a:r>
              <a:rPr lang="ar-JO" sz="3600" dirty="0" smtClean="0">
                <a:solidFill>
                  <a:srgbClr val="2C69B2"/>
                </a:solidFill>
                <a:latin typeface="abo2sadam" pitchFamily="2" charset="-78"/>
                <a:cs typeface="abo2sadam" pitchFamily="2" charset="-78"/>
              </a:rPr>
              <a:t>بروتوكول التحكم في الإرسال </a:t>
            </a:r>
            <a:r>
              <a:rPr lang="en-US" sz="3600" dirty="0" smtClean="0">
                <a:solidFill>
                  <a:srgbClr val="2C69B2"/>
                </a:solidFill>
                <a:latin typeface="abo2sadam" pitchFamily="2" charset="-78"/>
                <a:cs typeface="abo2sadam" pitchFamily="2" charset="-78"/>
              </a:rPr>
              <a:t>TCP/IP</a:t>
            </a:r>
            <a:endParaRPr lang="ar-JO" sz="3600" dirty="0" smtClean="0">
              <a:solidFill>
                <a:srgbClr val="2C69B2"/>
              </a:solidFill>
              <a:latin typeface="abo2sadam" pitchFamily="2" charset="-78"/>
              <a:cs typeface="abo2sadam" pitchFamily="2" charset="-78"/>
            </a:endParaRPr>
          </a:p>
        </p:txBody>
      </p:sp>
      <p:sp>
        <p:nvSpPr>
          <p:cNvPr id="23" name="سهم إلى اليمين 22">
            <a:hlinkClick r:id="rId3" action="ppaction://hlinksldjump"/>
          </p:cNvPr>
          <p:cNvSpPr/>
          <p:nvPr/>
        </p:nvSpPr>
        <p:spPr>
          <a:xfrm>
            <a:off x="467544" y="6280773"/>
            <a:ext cx="978408" cy="484632"/>
          </a:xfrm>
          <a:prstGeom prst="rightArrow">
            <a:avLst/>
          </a:prstGeom>
          <a:solidFill>
            <a:srgbClr val="FF00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ربع نص 8"/>
          <p:cNvSpPr txBox="1"/>
          <p:nvPr/>
        </p:nvSpPr>
        <p:spPr>
          <a:xfrm>
            <a:off x="2871527" y="289972"/>
            <a:ext cx="3788705" cy="646331"/>
          </a:xfrm>
          <a:prstGeom prst="rect">
            <a:avLst/>
          </a:prstGeom>
          <a:solidFill>
            <a:schemeClr val="bg1"/>
          </a:solidFill>
          <a:ln w="28575">
            <a:solidFill>
              <a:schemeClr val="accent1"/>
            </a:solidFill>
          </a:ln>
        </p:spPr>
        <p:txBody>
          <a:bodyPr wrap="square" rtlCol="1">
            <a:spAutoFit/>
          </a:bodyPr>
          <a:lstStyle/>
          <a:p>
            <a:pPr algn="ctr"/>
            <a:r>
              <a:rPr lang="ar-JO" sz="3600" dirty="0" smtClean="0">
                <a:solidFill>
                  <a:schemeClr val="accent1"/>
                </a:solidFill>
                <a:latin typeface="abo2sadam" pitchFamily="2" charset="-78"/>
                <a:cs typeface="abo2sadam" pitchFamily="2" charset="-78"/>
              </a:rPr>
              <a:t>البروتوكول</a:t>
            </a:r>
            <a:endParaRPr lang="ar-SA" sz="3600" dirty="0">
              <a:solidFill>
                <a:schemeClr val="accent1"/>
              </a:solidFill>
              <a:latin typeface="abo2sadam" pitchFamily="2" charset="-78"/>
              <a:cs typeface="abo2sadam" pitchFamily="2" charset="-78"/>
            </a:endParaRPr>
          </a:p>
        </p:txBody>
      </p:sp>
      <p:sp>
        <p:nvSpPr>
          <p:cNvPr id="10" name="مستطيل 9"/>
          <p:cNvSpPr/>
          <p:nvPr/>
        </p:nvSpPr>
        <p:spPr>
          <a:xfrm>
            <a:off x="5652120" y="201414"/>
            <a:ext cx="720080" cy="923330"/>
          </a:xfrm>
          <a:prstGeom prst="rect">
            <a:avLst/>
          </a:prstGeom>
          <a:noFill/>
        </p:spPr>
        <p:txBody>
          <a:bodyPr wrap="square" lIns="91440" tIns="45720" rIns="91440" bIns="45720">
            <a:spAutoFit/>
          </a:bodyPr>
          <a:lstStyle/>
          <a:p>
            <a:pPr algn="ctr"/>
            <a:r>
              <a:rPr lang="ar-JO" sz="5400" b="1" cap="none" spc="0" dirty="0" smtClean="0">
                <a:ln w="28575">
                  <a:solidFill>
                    <a:srgbClr val="2C69B2"/>
                  </a:solidFill>
                  <a:prstDash val="solid"/>
                </a:ln>
                <a:noFill/>
                <a:effectLst>
                  <a:outerShdw blurRad="41275" dist="20320" dir="1800000" algn="tl" rotWithShape="0">
                    <a:srgbClr val="000000">
                      <a:alpha val="40000"/>
                    </a:srgbClr>
                  </a:outerShdw>
                </a:effectLst>
                <a:cs typeface="AlHurraTxtlight" pitchFamily="2" charset="-78"/>
              </a:rPr>
              <a:t>5-</a:t>
            </a:r>
            <a:endParaRPr lang="ar-SA" sz="5400" b="1" cap="none" spc="0" dirty="0">
              <a:ln w="28575">
                <a:solidFill>
                  <a:srgbClr val="2C69B2"/>
                </a:solidFill>
                <a:prstDash val="solid"/>
              </a:ln>
              <a:noFill/>
              <a:effectLst>
                <a:outerShdw blurRad="41275" dist="20320" dir="1800000" algn="tl" rotWithShape="0">
                  <a:srgbClr val="000000">
                    <a:alpha val="40000"/>
                  </a:srgbClr>
                </a:outerShdw>
              </a:effectLst>
              <a:cs typeface="AlHurraTxtlight" pitchFamily="2" charset="-78"/>
            </a:endParaRPr>
          </a:p>
        </p:txBody>
      </p:sp>
      <p:pic>
        <p:nvPicPr>
          <p:cNvPr id="12" name="صورة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2151" y="4044736"/>
            <a:ext cx="2430009" cy="2440857"/>
          </a:xfrm>
          <a:prstGeom prst="rect">
            <a:avLst/>
          </a:prstGeom>
        </p:spPr>
      </p:pic>
    </p:spTree>
    <p:extLst>
      <p:ext uri="{BB962C8B-B14F-4D97-AF65-F5344CB8AC3E}">
        <p14:creationId xmlns:p14="http://schemas.microsoft.com/office/powerpoint/2010/main" val="607649427"/>
      </p:ext>
    </p:extLst>
  </p:cSld>
  <p:clrMapOvr>
    <a:masterClrMapping/>
  </p:clrMapOvr>
  <mc:AlternateContent xmlns:mc="http://schemas.openxmlformats.org/markup-compatibility/2006" xmlns:p14="http://schemas.microsoft.com/office/powerpoint/2010/main">
    <mc:Choice Requires="p14">
      <p:transition spd="slow" p14:dur="1200" advClick="0">
        <p14:flip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صورة 29"/>
          <p:cNvPicPr>
            <a:picLocks noChangeAspect="1"/>
          </p:cNvPicPr>
          <p:nvPr/>
        </p:nvPicPr>
        <p:blipFill rotWithShape="1">
          <a:blip r:embed="rId3" cstate="print">
            <a:extLst>
              <a:ext uri="{28A0092B-C50C-407E-A947-70E740481C1C}">
                <a14:useLocalDpi xmlns:a14="http://schemas.microsoft.com/office/drawing/2010/main" val="0"/>
              </a:ext>
            </a:extLst>
          </a:blip>
          <a:srcRect r="1575" b="20341"/>
          <a:stretch/>
        </p:blipFill>
        <p:spPr>
          <a:xfrm>
            <a:off x="76" y="-34095"/>
            <a:ext cx="9144000" cy="6902684"/>
          </a:xfrm>
          <a:prstGeom prst="rect">
            <a:avLst/>
          </a:prstGeom>
        </p:spPr>
      </p:pic>
      <p:sp>
        <p:nvSpPr>
          <p:cNvPr id="23" name="سهم إلى اليمين 22">
            <a:hlinkClick r:id="" action="ppaction://hlinkshowjump?jump=nextslide"/>
          </p:cNvPr>
          <p:cNvSpPr/>
          <p:nvPr/>
        </p:nvSpPr>
        <p:spPr>
          <a:xfrm flipH="1">
            <a:off x="65200" y="6309320"/>
            <a:ext cx="978408" cy="484632"/>
          </a:xfrm>
          <a:prstGeom prst="rightArrow">
            <a:avLst/>
          </a:prstGeom>
          <a:solidFill>
            <a:srgbClr val="FF00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ربع نص 8"/>
          <p:cNvSpPr txBox="1"/>
          <p:nvPr/>
        </p:nvSpPr>
        <p:spPr>
          <a:xfrm>
            <a:off x="737831" y="289972"/>
            <a:ext cx="8118648" cy="646331"/>
          </a:xfrm>
          <a:prstGeom prst="rect">
            <a:avLst/>
          </a:prstGeom>
          <a:solidFill>
            <a:schemeClr val="bg1"/>
          </a:solidFill>
          <a:ln w="28575">
            <a:solidFill>
              <a:schemeClr val="accent1"/>
            </a:solidFill>
          </a:ln>
        </p:spPr>
        <p:txBody>
          <a:bodyPr wrap="square" rtlCol="1">
            <a:spAutoFit/>
          </a:bodyPr>
          <a:lstStyle/>
          <a:p>
            <a:pPr algn="ctr"/>
            <a:r>
              <a:rPr lang="ar-JO" sz="3600" dirty="0" smtClean="0">
                <a:solidFill>
                  <a:schemeClr val="accent1"/>
                </a:solidFill>
                <a:latin typeface="abo2sadam" pitchFamily="2" charset="-78"/>
                <a:cs typeface="abo2sadam" pitchFamily="2" charset="-78"/>
              </a:rPr>
              <a:t>عملية التراسل باستخدام بروتوكولات </a:t>
            </a:r>
            <a:r>
              <a:rPr lang="en-US" sz="3600" dirty="0" smtClean="0">
                <a:solidFill>
                  <a:schemeClr val="accent1"/>
                </a:solidFill>
                <a:latin typeface="abo2sadam" pitchFamily="2" charset="-78"/>
                <a:cs typeface="abo2sadam" pitchFamily="2" charset="-78"/>
              </a:rPr>
              <a:t>TCP/IP</a:t>
            </a:r>
            <a:endParaRPr lang="ar-SA" sz="3600" dirty="0">
              <a:solidFill>
                <a:schemeClr val="accent1"/>
              </a:solidFill>
              <a:latin typeface="abo2sadam" pitchFamily="2" charset="-78"/>
              <a:cs typeface="abo2sadam" pitchFamily="2" charset="-78"/>
            </a:endParaRPr>
          </a:p>
        </p:txBody>
      </p:sp>
      <p:pic>
        <p:nvPicPr>
          <p:cNvPr id="12" name="صورة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 y="21903"/>
            <a:ext cx="1215005" cy="1220429"/>
          </a:xfrm>
          <a:prstGeom prst="ellipse">
            <a:avLst/>
          </a:prstGeom>
          <a:ln>
            <a:noFill/>
          </a:ln>
          <a:effectLst>
            <a:softEdge rad="12700"/>
          </a:effectLst>
        </p:spPr>
      </p:pic>
      <p:sp>
        <p:nvSpPr>
          <p:cNvPr id="2" name="مستطيل 1"/>
          <p:cNvSpPr/>
          <p:nvPr/>
        </p:nvSpPr>
        <p:spPr>
          <a:xfrm>
            <a:off x="5946960" y="3588810"/>
            <a:ext cx="2807296" cy="363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2800" dirty="0" smtClean="0">
                <a:solidFill>
                  <a:sysClr val="windowText" lastClr="000000"/>
                </a:solidFill>
                <a:latin typeface="abo2sadam" pitchFamily="2" charset="-78"/>
                <a:cs typeface="abo2sadam" pitchFamily="2" charset="-78"/>
              </a:rPr>
              <a:t>ملف نصي</a:t>
            </a:r>
            <a:endParaRPr lang="ar-SA" sz="2800" dirty="0">
              <a:solidFill>
                <a:sysClr val="windowText" lastClr="000000"/>
              </a:solidFill>
              <a:latin typeface="abo2sadam" pitchFamily="2" charset="-78"/>
              <a:cs typeface="abo2sadam" pitchFamily="2" charset="-78"/>
            </a:endParaRPr>
          </a:p>
        </p:txBody>
      </p:sp>
      <p:sp>
        <p:nvSpPr>
          <p:cNvPr id="4" name="مستطيل 3"/>
          <p:cNvSpPr/>
          <p:nvPr/>
        </p:nvSpPr>
        <p:spPr>
          <a:xfrm>
            <a:off x="6883064" y="3588810"/>
            <a:ext cx="971600" cy="36367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JO" sz="2400" b="1" dirty="0">
                <a:solidFill>
                  <a:sysClr val="windowText" lastClr="000000"/>
                </a:solidFill>
                <a:latin typeface="abo2sadam" pitchFamily="2" charset="-78"/>
                <a:cs typeface="abo2sadam" pitchFamily="2" charset="-78"/>
              </a:rPr>
              <a:t>البيانات</a:t>
            </a:r>
            <a:endParaRPr lang="ar-SA" sz="2400" b="1" dirty="0">
              <a:solidFill>
                <a:sysClr val="windowText" lastClr="000000"/>
              </a:solidFill>
              <a:latin typeface="abo2sadam" pitchFamily="2" charset="-78"/>
              <a:cs typeface="abo2sadam" pitchFamily="2" charset="-78"/>
            </a:endParaRPr>
          </a:p>
        </p:txBody>
      </p:sp>
      <p:sp>
        <p:nvSpPr>
          <p:cNvPr id="13" name="مستطيل 12"/>
          <p:cNvSpPr/>
          <p:nvPr/>
        </p:nvSpPr>
        <p:spPr>
          <a:xfrm>
            <a:off x="7819168" y="3588810"/>
            <a:ext cx="971600" cy="363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2400" b="1" dirty="0" smtClean="0">
                <a:solidFill>
                  <a:sysClr val="windowText" lastClr="000000"/>
                </a:solidFill>
                <a:latin typeface="abo2sadam" pitchFamily="2" charset="-78"/>
                <a:cs typeface="abo2sadam" pitchFamily="2" charset="-78"/>
              </a:rPr>
              <a:t>البيانات</a:t>
            </a:r>
            <a:endParaRPr lang="ar-SA" sz="2400" b="1" dirty="0">
              <a:solidFill>
                <a:sysClr val="windowText" lastClr="000000"/>
              </a:solidFill>
              <a:latin typeface="abo2sadam" pitchFamily="2" charset="-78"/>
              <a:cs typeface="abo2sadam" pitchFamily="2" charset="-78"/>
            </a:endParaRPr>
          </a:p>
        </p:txBody>
      </p:sp>
      <p:sp>
        <p:nvSpPr>
          <p:cNvPr id="14" name="مستطيل 13"/>
          <p:cNvSpPr/>
          <p:nvPr/>
        </p:nvSpPr>
        <p:spPr>
          <a:xfrm>
            <a:off x="5911464" y="3588810"/>
            <a:ext cx="971600" cy="3636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JO" sz="2400" b="1" dirty="0" smtClean="0">
                <a:solidFill>
                  <a:sysClr val="windowText" lastClr="000000"/>
                </a:solidFill>
                <a:latin typeface="abo2sadam" pitchFamily="2" charset="-78"/>
                <a:cs typeface="abo2sadam" pitchFamily="2" charset="-78"/>
              </a:rPr>
              <a:t>البيانات</a:t>
            </a:r>
            <a:endParaRPr lang="ar-SA" sz="2400" b="1" dirty="0">
              <a:solidFill>
                <a:sysClr val="windowText" lastClr="000000"/>
              </a:solidFill>
              <a:latin typeface="abo2sadam" pitchFamily="2" charset="-78"/>
              <a:cs typeface="abo2sadam" pitchFamily="2" charset="-78"/>
            </a:endParaRPr>
          </a:p>
        </p:txBody>
      </p:sp>
      <p:sp>
        <p:nvSpPr>
          <p:cNvPr id="15" name="مستطيل 14"/>
          <p:cNvSpPr/>
          <p:nvPr/>
        </p:nvSpPr>
        <p:spPr>
          <a:xfrm>
            <a:off x="4771918" y="6154843"/>
            <a:ext cx="499349" cy="3636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smtClean="0">
                <a:solidFill>
                  <a:sysClr val="windowText" lastClr="000000"/>
                </a:solidFill>
              </a:rPr>
              <a:t>IP</a:t>
            </a:r>
            <a:endParaRPr lang="ar-SA" sz="2400" b="1" dirty="0">
              <a:solidFill>
                <a:sysClr val="windowText" lastClr="000000"/>
              </a:solidFill>
            </a:endParaRPr>
          </a:p>
        </p:txBody>
      </p:sp>
      <p:sp>
        <p:nvSpPr>
          <p:cNvPr id="16" name="مستطيل 15"/>
          <p:cNvSpPr/>
          <p:nvPr/>
        </p:nvSpPr>
        <p:spPr>
          <a:xfrm>
            <a:off x="4761838" y="5574158"/>
            <a:ext cx="499349" cy="3636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smtClean="0">
                <a:solidFill>
                  <a:sysClr val="windowText" lastClr="000000"/>
                </a:solidFill>
              </a:rPr>
              <a:t>IP</a:t>
            </a:r>
            <a:endParaRPr lang="ar-SA" sz="2400" b="1" dirty="0">
              <a:solidFill>
                <a:sysClr val="windowText" lastClr="000000"/>
              </a:solidFill>
            </a:endParaRPr>
          </a:p>
        </p:txBody>
      </p:sp>
      <p:sp>
        <p:nvSpPr>
          <p:cNvPr id="17" name="مستطيل 16"/>
          <p:cNvSpPr/>
          <p:nvPr/>
        </p:nvSpPr>
        <p:spPr>
          <a:xfrm>
            <a:off x="4763027" y="5064949"/>
            <a:ext cx="499349" cy="3636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smtClean="0">
                <a:solidFill>
                  <a:sysClr val="windowText" lastClr="000000"/>
                </a:solidFill>
              </a:rPr>
              <a:t>IP</a:t>
            </a:r>
            <a:endParaRPr lang="ar-SA" sz="2400" b="1" dirty="0">
              <a:solidFill>
                <a:sysClr val="windowText" lastClr="000000"/>
              </a:solidFill>
            </a:endParaRPr>
          </a:p>
        </p:txBody>
      </p:sp>
      <p:grpSp>
        <p:nvGrpSpPr>
          <p:cNvPr id="19" name="مجموعة 18"/>
          <p:cNvGrpSpPr/>
          <p:nvPr/>
        </p:nvGrpSpPr>
        <p:grpSpPr>
          <a:xfrm>
            <a:off x="978677" y="4506515"/>
            <a:ext cx="7271254" cy="1894237"/>
            <a:chOff x="1224405" y="4199059"/>
            <a:chExt cx="7271254" cy="1894237"/>
          </a:xfrm>
        </p:grpSpPr>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5078"/>
            <a:stretch/>
          </p:blipFill>
          <p:spPr bwMode="auto">
            <a:xfrm>
              <a:off x="6660232" y="4199059"/>
              <a:ext cx="1835427" cy="18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5078"/>
            <a:stretch/>
          </p:blipFill>
          <p:spPr bwMode="auto">
            <a:xfrm>
              <a:off x="1224405" y="4199059"/>
              <a:ext cx="1835427" cy="18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مجموعة 19"/>
          <p:cNvGrpSpPr/>
          <p:nvPr/>
        </p:nvGrpSpPr>
        <p:grpSpPr>
          <a:xfrm>
            <a:off x="1342699" y="6248025"/>
            <a:ext cx="6766187" cy="584775"/>
            <a:chOff x="1588427" y="5940569"/>
            <a:chExt cx="6766187" cy="584775"/>
          </a:xfrm>
        </p:grpSpPr>
        <p:sp>
          <p:nvSpPr>
            <p:cNvPr id="7" name="مربع نص 6"/>
            <p:cNvSpPr txBox="1"/>
            <p:nvPr/>
          </p:nvSpPr>
          <p:spPr>
            <a:xfrm>
              <a:off x="7308304" y="5940569"/>
              <a:ext cx="1046310" cy="584775"/>
            </a:xfrm>
            <a:prstGeom prst="rect">
              <a:avLst/>
            </a:prstGeom>
            <a:noFill/>
          </p:spPr>
          <p:txBody>
            <a:bodyPr wrap="square" rtlCol="1">
              <a:spAutoFit/>
            </a:bodyPr>
            <a:lstStyle/>
            <a:p>
              <a:pPr algn="ctr"/>
              <a:r>
                <a:rPr lang="ar-JO" sz="3200" dirty="0" smtClean="0">
                  <a:latin typeface="abo2sadam" pitchFamily="2" charset="-78"/>
                  <a:cs typeface="abo2sadam" pitchFamily="2" charset="-78"/>
                </a:rPr>
                <a:t>مرسل</a:t>
              </a:r>
              <a:endParaRPr lang="ar-SA" sz="3200" dirty="0">
                <a:latin typeface="abo2sadam" pitchFamily="2" charset="-78"/>
                <a:cs typeface="abo2sadam" pitchFamily="2" charset="-78"/>
              </a:endParaRPr>
            </a:p>
          </p:txBody>
        </p:sp>
        <p:sp>
          <p:nvSpPr>
            <p:cNvPr id="21" name="مربع نص 20"/>
            <p:cNvSpPr txBox="1"/>
            <p:nvPr/>
          </p:nvSpPr>
          <p:spPr>
            <a:xfrm>
              <a:off x="1588427" y="5940569"/>
              <a:ext cx="1293579" cy="584775"/>
            </a:xfrm>
            <a:prstGeom prst="rect">
              <a:avLst/>
            </a:prstGeom>
            <a:noFill/>
          </p:spPr>
          <p:txBody>
            <a:bodyPr wrap="square" rtlCol="1">
              <a:spAutoFit/>
            </a:bodyPr>
            <a:lstStyle/>
            <a:p>
              <a:pPr algn="ctr"/>
              <a:r>
                <a:rPr lang="ar-JO" sz="3200" dirty="0" smtClean="0">
                  <a:latin typeface="abo2sadam" pitchFamily="2" charset="-78"/>
                  <a:cs typeface="abo2sadam" pitchFamily="2" charset="-78"/>
                </a:rPr>
                <a:t>مستقبل</a:t>
              </a:r>
              <a:endParaRPr lang="ar-SA" sz="3200" dirty="0">
                <a:latin typeface="abo2sadam" pitchFamily="2" charset="-78"/>
                <a:cs typeface="abo2sadam" pitchFamily="2" charset="-78"/>
              </a:endParaRPr>
            </a:p>
          </p:txBody>
        </p:sp>
      </p:grpSp>
      <p:sp>
        <p:nvSpPr>
          <p:cNvPr id="8" name="سهم لأعلى 7"/>
          <p:cNvSpPr/>
          <p:nvPr/>
        </p:nvSpPr>
        <p:spPr>
          <a:xfrm>
            <a:off x="7206592" y="4168504"/>
            <a:ext cx="408458" cy="5737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49" name="رابط كسهم مستقيم 48"/>
          <p:cNvCxnSpPr/>
          <p:nvPr/>
        </p:nvCxnSpPr>
        <p:spPr>
          <a:xfrm flipH="1" flipV="1">
            <a:off x="2636279" y="5606034"/>
            <a:ext cx="2278984" cy="149959"/>
          </a:xfrm>
          <a:prstGeom prst="straightConnector1">
            <a:avLst/>
          </a:prstGeom>
          <a:ln w="57150">
            <a:tailEnd type="arrow"/>
          </a:ln>
        </p:spPr>
        <p:style>
          <a:lnRef idx="3">
            <a:schemeClr val="accent2"/>
          </a:lnRef>
          <a:fillRef idx="0">
            <a:schemeClr val="accent2"/>
          </a:fillRef>
          <a:effectRef idx="2">
            <a:schemeClr val="accent2"/>
          </a:effectRef>
          <a:fontRef idx="minor">
            <a:schemeClr val="tx1"/>
          </a:fontRef>
        </p:style>
      </p:cxnSp>
      <p:cxnSp>
        <p:nvCxnSpPr>
          <p:cNvPr id="44" name="رابط كسهم مستقيم 43"/>
          <p:cNvCxnSpPr>
            <a:stCxn id="41" idx="1"/>
          </p:cNvCxnSpPr>
          <p:nvPr/>
        </p:nvCxnSpPr>
        <p:spPr>
          <a:xfrm flipH="1">
            <a:off x="2670089" y="5261721"/>
            <a:ext cx="2092773" cy="191913"/>
          </a:xfrm>
          <a:prstGeom prst="straightConnector1">
            <a:avLst/>
          </a:prstGeom>
          <a:ln w="57150">
            <a:tailEnd type="arrow"/>
          </a:ln>
        </p:spPr>
        <p:style>
          <a:lnRef idx="3">
            <a:schemeClr val="accent2"/>
          </a:lnRef>
          <a:fillRef idx="0">
            <a:schemeClr val="accent2"/>
          </a:fillRef>
          <a:effectRef idx="2">
            <a:schemeClr val="accent2"/>
          </a:effectRef>
          <a:fontRef idx="minor">
            <a:schemeClr val="tx1"/>
          </a:fontRef>
        </p:style>
      </p:cxnSp>
      <p:grpSp>
        <p:nvGrpSpPr>
          <p:cNvPr id="39" name="مجموعة 38"/>
          <p:cNvGrpSpPr/>
          <p:nvPr/>
        </p:nvGrpSpPr>
        <p:grpSpPr>
          <a:xfrm>
            <a:off x="4762862" y="5079886"/>
            <a:ext cx="1489205" cy="367300"/>
            <a:chOff x="6304899" y="1916832"/>
            <a:chExt cx="1489205" cy="367300"/>
          </a:xfrm>
        </p:grpSpPr>
        <p:sp>
          <p:nvSpPr>
            <p:cNvPr id="40" name="مستطيل 39"/>
            <p:cNvSpPr/>
            <p:nvPr/>
          </p:nvSpPr>
          <p:spPr>
            <a:xfrm>
              <a:off x="6822504" y="1920462"/>
              <a:ext cx="971600" cy="363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2400" b="1" dirty="0" smtClean="0">
                  <a:solidFill>
                    <a:sysClr val="windowText" lastClr="000000"/>
                  </a:solidFill>
                  <a:latin typeface="abo2sadam" pitchFamily="2" charset="-78"/>
                  <a:cs typeface="abo2sadam" pitchFamily="2" charset="-78"/>
                </a:rPr>
                <a:t>البيانات</a:t>
              </a:r>
              <a:endParaRPr lang="ar-SA" sz="2400" b="1" dirty="0">
                <a:solidFill>
                  <a:sysClr val="windowText" lastClr="000000"/>
                </a:solidFill>
                <a:latin typeface="abo2sadam" pitchFamily="2" charset="-78"/>
                <a:cs typeface="abo2sadam" pitchFamily="2" charset="-78"/>
              </a:endParaRPr>
            </a:p>
          </p:txBody>
        </p:sp>
        <p:sp>
          <p:nvSpPr>
            <p:cNvPr id="41" name="مستطيل 40"/>
            <p:cNvSpPr/>
            <p:nvPr/>
          </p:nvSpPr>
          <p:spPr>
            <a:xfrm>
              <a:off x="6304899" y="1916832"/>
              <a:ext cx="499349" cy="3636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smtClean="0">
                  <a:solidFill>
                    <a:sysClr val="windowText" lastClr="000000"/>
                  </a:solidFill>
                </a:rPr>
                <a:t>IP</a:t>
              </a:r>
              <a:endParaRPr lang="ar-SA" sz="2400" b="1" dirty="0">
                <a:solidFill>
                  <a:sysClr val="windowText" lastClr="000000"/>
                </a:solidFill>
              </a:endParaRPr>
            </a:p>
          </p:txBody>
        </p:sp>
      </p:grpSp>
      <p:cxnSp>
        <p:nvCxnSpPr>
          <p:cNvPr id="50" name="رابط كسهم مستقيم 49"/>
          <p:cNvCxnSpPr/>
          <p:nvPr/>
        </p:nvCxnSpPr>
        <p:spPr>
          <a:xfrm flipH="1" flipV="1">
            <a:off x="2636278" y="5755993"/>
            <a:ext cx="2140299" cy="537048"/>
          </a:xfrm>
          <a:prstGeom prst="straightConnector1">
            <a:avLst/>
          </a:prstGeom>
          <a:ln w="57150">
            <a:tailEnd type="arrow"/>
          </a:ln>
        </p:spPr>
        <p:style>
          <a:lnRef idx="3">
            <a:schemeClr val="accent2"/>
          </a:lnRef>
          <a:fillRef idx="0">
            <a:schemeClr val="accent2"/>
          </a:fillRef>
          <a:effectRef idx="2">
            <a:schemeClr val="accent2"/>
          </a:effectRef>
          <a:fontRef idx="minor">
            <a:schemeClr val="tx1"/>
          </a:fontRef>
        </p:style>
      </p:cxnSp>
      <p:grpSp>
        <p:nvGrpSpPr>
          <p:cNvPr id="36" name="مجموعة 35"/>
          <p:cNvGrpSpPr/>
          <p:nvPr/>
        </p:nvGrpSpPr>
        <p:grpSpPr>
          <a:xfrm>
            <a:off x="4757177" y="5574158"/>
            <a:ext cx="1494890" cy="363670"/>
            <a:chOff x="6300192" y="2489266"/>
            <a:chExt cx="1494890" cy="363670"/>
          </a:xfrm>
        </p:grpSpPr>
        <p:sp>
          <p:nvSpPr>
            <p:cNvPr id="37" name="مستطيل 36"/>
            <p:cNvSpPr/>
            <p:nvPr/>
          </p:nvSpPr>
          <p:spPr>
            <a:xfrm>
              <a:off x="6823482" y="2489266"/>
              <a:ext cx="971600" cy="36367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JO" sz="2400" b="1" dirty="0">
                  <a:solidFill>
                    <a:sysClr val="windowText" lastClr="000000"/>
                  </a:solidFill>
                  <a:latin typeface="abo2sadam" pitchFamily="2" charset="-78"/>
                  <a:cs typeface="abo2sadam" pitchFamily="2" charset="-78"/>
                </a:rPr>
                <a:t>البيانات</a:t>
              </a:r>
              <a:endParaRPr lang="ar-SA" sz="2400" b="1" dirty="0">
                <a:solidFill>
                  <a:sysClr val="windowText" lastClr="000000"/>
                </a:solidFill>
                <a:latin typeface="abo2sadam" pitchFamily="2" charset="-78"/>
                <a:cs typeface="abo2sadam" pitchFamily="2" charset="-78"/>
              </a:endParaRPr>
            </a:p>
          </p:txBody>
        </p:sp>
        <p:sp>
          <p:nvSpPr>
            <p:cNvPr id="38" name="مستطيل 37"/>
            <p:cNvSpPr/>
            <p:nvPr/>
          </p:nvSpPr>
          <p:spPr>
            <a:xfrm>
              <a:off x="6300192" y="2489266"/>
              <a:ext cx="499349" cy="3636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smtClean="0">
                  <a:solidFill>
                    <a:sysClr val="windowText" lastClr="000000"/>
                  </a:solidFill>
                </a:rPr>
                <a:t>IP</a:t>
              </a:r>
              <a:endParaRPr lang="ar-SA" sz="2400" b="1" dirty="0">
                <a:solidFill>
                  <a:sysClr val="windowText" lastClr="000000"/>
                </a:solidFill>
              </a:endParaRPr>
            </a:p>
          </p:txBody>
        </p:sp>
      </p:grpSp>
      <p:grpSp>
        <p:nvGrpSpPr>
          <p:cNvPr id="33" name="مجموعة 32"/>
          <p:cNvGrpSpPr/>
          <p:nvPr/>
        </p:nvGrpSpPr>
        <p:grpSpPr>
          <a:xfrm>
            <a:off x="4776576" y="6181098"/>
            <a:ext cx="1493912" cy="363670"/>
            <a:chOff x="6300192" y="2924944"/>
            <a:chExt cx="1493912" cy="363670"/>
          </a:xfrm>
        </p:grpSpPr>
        <p:sp>
          <p:nvSpPr>
            <p:cNvPr id="34" name="مستطيل 33"/>
            <p:cNvSpPr/>
            <p:nvPr/>
          </p:nvSpPr>
          <p:spPr>
            <a:xfrm>
              <a:off x="6822504" y="2924944"/>
              <a:ext cx="971600" cy="3636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JO" sz="2400" b="1" dirty="0" smtClean="0">
                  <a:solidFill>
                    <a:sysClr val="windowText" lastClr="000000"/>
                  </a:solidFill>
                  <a:latin typeface="abo2sadam" pitchFamily="2" charset="-78"/>
                  <a:cs typeface="abo2sadam" pitchFamily="2" charset="-78"/>
                </a:rPr>
                <a:t>البيانات</a:t>
              </a:r>
              <a:endParaRPr lang="ar-SA" sz="2400" b="1" dirty="0">
                <a:solidFill>
                  <a:sysClr val="windowText" lastClr="000000"/>
                </a:solidFill>
                <a:latin typeface="abo2sadam" pitchFamily="2" charset="-78"/>
                <a:cs typeface="abo2sadam" pitchFamily="2" charset="-78"/>
              </a:endParaRPr>
            </a:p>
          </p:txBody>
        </p:sp>
        <p:sp>
          <p:nvSpPr>
            <p:cNvPr id="35" name="مستطيل 34"/>
            <p:cNvSpPr/>
            <p:nvPr/>
          </p:nvSpPr>
          <p:spPr>
            <a:xfrm>
              <a:off x="6300192" y="2924944"/>
              <a:ext cx="499349" cy="3636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smtClean="0">
                  <a:solidFill>
                    <a:sysClr val="windowText" lastClr="000000"/>
                  </a:solidFill>
                </a:rPr>
                <a:t>IP</a:t>
              </a:r>
              <a:endParaRPr lang="ar-SA" sz="2400" b="1" dirty="0">
                <a:solidFill>
                  <a:sysClr val="windowText" lastClr="000000"/>
                </a:solidFill>
              </a:endParaRPr>
            </a:p>
          </p:txBody>
        </p:sp>
      </p:grpSp>
      <p:sp>
        <p:nvSpPr>
          <p:cNvPr id="57" name="مستطيل 56"/>
          <p:cNvSpPr/>
          <p:nvPr/>
        </p:nvSpPr>
        <p:spPr>
          <a:xfrm>
            <a:off x="869888" y="3588810"/>
            <a:ext cx="2807296" cy="363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2800" dirty="0" smtClean="0">
                <a:solidFill>
                  <a:sysClr val="windowText" lastClr="000000"/>
                </a:solidFill>
                <a:latin typeface="abo2sadam" pitchFamily="2" charset="-78"/>
                <a:cs typeface="abo2sadam" pitchFamily="2" charset="-78"/>
              </a:rPr>
              <a:t>ملف نصي</a:t>
            </a:r>
            <a:endParaRPr lang="ar-SA" sz="2800" dirty="0">
              <a:solidFill>
                <a:sysClr val="windowText" lastClr="000000"/>
              </a:solidFill>
              <a:latin typeface="abo2sadam" pitchFamily="2" charset="-78"/>
              <a:cs typeface="abo2sadam" pitchFamily="2" charset="-78"/>
            </a:endParaRPr>
          </a:p>
        </p:txBody>
      </p:sp>
      <p:sp>
        <p:nvSpPr>
          <p:cNvPr id="54" name="مستطيل 53"/>
          <p:cNvSpPr/>
          <p:nvPr/>
        </p:nvSpPr>
        <p:spPr>
          <a:xfrm>
            <a:off x="2975739" y="5064949"/>
            <a:ext cx="971600" cy="363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2400" b="1" dirty="0" smtClean="0">
                <a:solidFill>
                  <a:sysClr val="windowText" lastClr="000000"/>
                </a:solidFill>
                <a:latin typeface="abo2sadam" pitchFamily="2" charset="-78"/>
                <a:cs typeface="abo2sadam" pitchFamily="2" charset="-78"/>
              </a:rPr>
              <a:t>البيانات</a:t>
            </a:r>
            <a:endParaRPr lang="ar-SA" sz="2400" b="1" dirty="0">
              <a:solidFill>
                <a:sysClr val="windowText" lastClr="000000"/>
              </a:solidFill>
              <a:latin typeface="abo2sadam" pitchFamily="2" charset="-78"/>
              <a:cs typeface="abo2sadam" pitchFamily="2" charset="-78"/>
            </a:endParaRPr>
          </a:p>
        </p:txBody>
      </p:sp>
      <p:sp>
        <p:nvSpPr>
          <p:cNvPr id="55" name="مستطيل 54"/>
          <p:cNvSpPr/>
          <p:nvPr/>
        </p:nvSpPr>
        <p:spPr>
          <a:xfrm>
            <a:off x="2976211" y="5574158"/>
            <a:ext cx="971600" cy="36367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JO" sz="2400" b="1" dirty="0">
                <a:solidFill>
                  <a:sysClr val="windowText" lastClr="000000"/>
                </a:solidFill>
                <a:latin typeface="abo2sadam" pitchFamily="2" charset="-78"/>
                <a:cs typeface="abo2sadam" pitchFamily="2" charset="-78"/>
              </a:rPr>
              <a:t>البيانات</a:t>
            </a:r>
            <a:endParaRPr lang="ar-SA" sz="2400" b="1" dirty="0">
              <a:solidFill>
                <a:sysClr val="windowText" lastClr="000000"/>
              </a:solidFill>
              <a:latin typeface="abo2sadam" pitchFamily="2" charset="-78"/>
              <a:cs typeface="abo2sadam" pitchFamily="2" charset="-78"/>
            </a:endParaRPr>
          </a:p>
        </p:txBody>
      </p:sp>
      <p:sp>
        <p:nvSpPr>
          <p:cNvPr id="56" name="مستطيل 55"/>
          <p:cNvSpPr/>
          <p:nvPr/>
        </p:nvSpPr>
        <p:spPr>
          <a:xfrm>
            <a:off x="2994632" y="6181098"/>
            <a:ext cx="971600" cy="3636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JO" sz="2400" b="1" dirty="0" smtClean="0">
                <a:solidFill>
                  <a:sysClr val="windowText" lastClr="000000"/>
                </a:solidFill>
                <a:latin typeface="abo2sadam" pitchFamily="2" charset="-78"/>
                <a:cs typeface="abo2sadam" pitchFamily="2" charset="-78"/>
              </a:rPr>
              <a:t>البيانات</a:t>
            </a:r>
            <a:endParaRPr lang="ar-SA" sz="2400" b="1" dirty="0">
              <a:solidFill>
                <a:sysClr val="windowText" lastClr="000000"/>
              </a:solidFill>
              <a:latin typeface="abo2sadam" pitchFamily="2" charset="-78"/>
              <a:cs typeface="abo2sadam" pitchFamily="2" charset="-78"/>
            </a:endParaRPr>
          </a:p>
        </p:txBody>
      </p:sp>
      <p:sp>
        <p:nvSpPr>
          <p:cNvPr id="70" name="مربع نص 69"/>
          <p:cNvSpPr txBox="1"/>
          <p:nvPr/>
        </p:nvSpPr>
        <p:spPr>
          <a:xfrm>
            <a:off x="125761" y="1151453"/>
            <a:ext cx="8874224" cy="2277547"/>
          </a:xfrm>
          <a:prstGeom prst="rect">
            <a:avLst/>
          </a:prstGeom>
          <a:noFill/>
        </p:spPr>
        <p:txBody>
          <a:bodyPr wrap="square" rtlCol="1">
            <a:spAutoFit/>
          </a:bodyPr>
          <a:lstStyle/>
          <a:p>
            <a:pPr marL="341313" indent="-341313" algn="justLow"/>
            <a:r>
              <a:rPr lang="en-US" sz="2600" dirty="0" smtClean="0">
                <a:solidFill>
                  <a:srgbClr val="FF0000"/>
                </a:solidFill>
                <a:latin typeface="abo2sadam" pitchFamily="2" charset="-78"/>
                <a:cs typeface="abo2sadam" pitchFamily="2" charset="-78"/>
              </a:rPr>
              <a:t>TCP</a:t>
            </a:r>
            <a:r>
              <a:rPr lang="ar-JO" sz="2600" dirty="0" smtClean="0">
                <a:solidFill>
                  <a:srgbClr val="FF0000"/>
                </a:solidFill>
                <a:latin typeface="abo2sadam" pitchFamily="2" charset="-78"/>
                <a:cs typeface="abo2sadam" pitchFamily="2" charset="-78"/>
              </a:rPr>
              <a:t>:</a:t>
            </a:r>
            <a:r>
              <a:rPr lang="ar-JO" sz="2600" dirty="0" smtClean="0">
                <a:solidFill>
                  <a:srgbClr val="2C69B2"/>
                </a:solidFill>
                <a:latin typeface="abo2sadam" pitchFamily="2" charset="-78"/>
                <a:cs typeface="abo2sadam" pitchFamily="2" charset="-78"/>
              </a:rPr>
              <a:t> يقوم بتجزئة المعلومات إلى أجزاء أصغر تسمى حزم لتسهيل عملية انتقال المعلومات،  ثم يعيد تجميعها في الحاسوب المستقبل بالترتيب الصحيح مع التحقق من عدم وجود حزم مفقودة خلال عملية الإرسال.</a:t>
            </a:r>
          </a:p>
          <a:p>
            <a:pPr marL="341313" indent="-341313" algn="justLow"/>
            <a:endParaRPr lang="ar-JO" sz="1000" dirty="0" smtClean="0">
              <a:solidFill>
                <a:srgbClr val="2C69B2"/>
              </a:solidFill>
              <a:latin typeface="abo2sadam" pitchFamily="2" charset="-78"/>
              <a:cs typeface="abo2sadam" pitchFamily="2" charset="-78"/>
            </a:endParaRPr>
          </a:p>
          <a:p>
            <a:pPr marL="341313" indent="-341313" algn="justLow"/>
            <a:r>
              <a:rPr lang="en-US" sz="2600" dirty="0" smtClean="0">
                <a:solidFill>
                  <a:srgbClr val="FF0000"/>
                </a:solidFill>
                <a:latin typeface="abo2sadam" pitchFamily="2" charset="-78"/>
                <a:cs typeface="abo2sadam" pitchFamily="2" charset="-78"/>
              </a:rPr>
              <a:t>IP</a:t>
            </a:r>
            <a:r>
              <a:rPr lang="ar-JO" sz="2600" dirty="0" smtClean="0">
                <a:solidFill>
                  <a:srgbClr val="FF0000"/>
                </a:solidFill>
                <a:latin typeface="abo2sadam" pitchFamily="2" charset="-78"/>
                <a:cs typeface="abo2sadam" pitchFamily="2" charset="-78"/>
              </a:rPr>
              <a:t>: </a:t>
            </a:r>
            <a:r>
              <a:rPr lang="ar-JO" sz="2600" dirty="0" smtClean="0">
                <a:solidFill>
                  <a:srgbClr val="0070C0"/>
                </a:solidFill>
                <a:latin typeface="abo2sadam" pitchFamily="2" charset="-78"/>
                <a:cs typeface="abo2sadam" pitchFamily="2" charset="-78"/>
              </a:rPr>
              <a:t>يستخدم لتوجيه المعلومات إلى عنوان المستقبل ، علماً أن كل جهاز حاسوب على الشبكة له عنوان فريد معروف باسم </a:t>
            </a:r>
            <a:r>
              <a:rPr lang="en-US" sz="2600" dirty="0" smtClean="0">
                <a:solidFill>
                  <a:srgbClr val="0070C0"/>
                </a:solidFill>
                <a:latin typeface="abo2sadam" pitchFamily="2" charset="-78"/>
                <a:cs typeface="abo2sadam" pitchFamily="2" charset="-78"/>
              </a:rPr>
              <a:t>IP</a:t>
            </a:r>
            <a:r>
              <a:rPr lang="ar-JO" sz="2600" dirty="0" smtClean="0">
                <a:solidFill>
                  <a:srgbClr val="0070C0"/>
                </a:solidFill>
                <a:latin typeface="abo2sadam" pitchFamily="2" charset="-78"/>
                <a:cs typeface="abo2sadam" pitchFamily="2" charset="-78"/>
              </a:rPr>
              <a:t> .</a:t>
            </a:r>
            <a:endParaRPr lang="ar-JO" sz="2600" dirty="0" smtClean="0">
              <a:solidFill>
                <a:srgbClr val="2C69B2"/>
              </a:solidFill>
              <a:latin typeface="abo2sadam" pitchFamily="2" charset="-78"/>
              <a:cs typeface="abo2sadam" pitchFamily="2" charset="-78"/>
            </a:endParaRPr>
          </a:p>
        </p:txBody>
      </p:sp>
    </p:spTree>
    <p:extLst>
      <p:ext uri="{BB962C8B-B14F-4D97-AF65-F5344CB8AC3E}">
        <p14:creationId xmlns:p14="http://schemas.microsoft.com/office/powerpoint/2010/main" val="697632197"/>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ox(out)">
                                      <p:cBhvr>
                                        <p:cTn id="23" dur="2000"/>
                                        <p:tgtEl>
                                          <p:spTgt spid="2"/>
                                        </p:tgtEl>
                                      </p:cBhvr>
                                    </p:animEffect>
                                  </p:childTnLst>
                                </p:cTn>
                              </p:par>
                            </p:childTnLst>
                          </p:cTn>
                        </p:par>
                        <p:par>
                          <p:cTn id="24" fill="hold">
                            <p:stCondLst>
                              <p:cond delay="2000"/>
                            </p:stCondLst>
                            <p:childTnLst>
                              <p:par>
                                <p:cTn id="25" presetID="10" presetClass="exit" presetSubtype="0" fill="hold" grpId="1" nodeType="after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3">
                                            <p:bg/>
                                          </p:spTgt>
                                        </p:tgtEl>
                                        <p:attrNameLst>
                                          <p:attrName>style.visibility</p:attrName>
                                        </p:attrNameLst>
                                      </p:cBhvr>
                                      <p:to>
                                        <p:strVal val="visible"/>
                                      </p:to>
                                    </p:set>
                                    <p:animEffect transition="in" filter="barn(outVertical)">
                                      <p:cBhvr>
                                        <p:cTn id="32" dur="500"/>
                                        <p:tgtEl>
                                          <p:spTgt spid="13">
                                            <p:bg/>
                                          </p:spTgt>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barn(outVertical)">
                                      <p:cBhvr>
                                        <p:cTn id="35" dur="500"/>
                                        <p:tgtEl>
                                          <p:spTgt spid="13">
                                            <p:txEl>
                                              <p:pRg st="0" end="0"/>
                                            </p:txEl>
                                          </p:spTgt>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4">
                                            <p:bg/>
                                          </p:spTgt>
                                        </p:tgtEl>
                                        <p:attrNameLst>
                                          <p:attrName>style.visibility</p:attrName>
                                        </p:attrNameLst>
                                      </p:cBhvr>
                                      <p:to>
                                        <p:strVal val="visible"/>
                                      </p:to>
                                    </p:set>
                                    <p:animEffect transition="in" filter="barn(outVertical)">
                                      <p:cBhvr>
                                        <p:cTn id="38" dur="500"/>
                                        <p:tgtEl>
                                          <p:spTgt spid="4">
                                            <p:bg/>
                                          </p:spTgt>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barn(outVertical)">
                                      <p:cBhvr>
                                        <p:cTn id="41" dur="500"/>
                                        <p:tgtEl>
                                          <p:spTgt spid="4">
                                            <p:txEl>
                                              <p:pRg st="0" end="0"/>
                                            </p:txEl>
                                          </p:spTgt>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14">
                                            <p:bg/>
                                          </p:spTgt>
                                        </p:tgtEl>
                                        <p:attrNameLst>
                                          <p:attrName>style.visibility</p:attrName>
                                        </p:attrNameLst>
                                      </p:cBhvr>
                                      <p:to>
                                        <p:strVal val="visible"/>
                                      </p:to>
                                    </p:set>
                                    <p:animEffect transition="in" filter="barn(outVertical)">
                                      <p:cBhvr>
                                        <p:cTn id="44" dur="500"/>
                                        <p:tgtEl>
                                          <p:spTgt spid="14">
                                            <p:bg/>
                                          </p:spTgt>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barn(outVertical)">
                                      <p:cBhvr>
                                        <p:cTn id="47" dur="500"/>
                                        <p:tgtEl>
                                          <p:spTgt spid="14">
                                            <p:txEl>
                                              <p:pRg st="0" end="0"/>
                                            </p:txEl>
                                          </p:spTgt>
                                        </p:tgtEl>
                                      </p:cBhvr>
                                    </p:animEffect>
                                  </p:childTnLst>
                                </p:cTn>
                              </p:par>
                            </p:childTnLst>
                          </p:cTn>
                        </p:par>
                        <p:par>
                          <p:cTn id="48" fill="hold">
                            <p:stCondLst>
                              <p:cond delay="500"/>
                            </p:stCondLst>
                            <p:childTnLst>
                              <p:par>
                                <p:cTn id="49" presetID="1" presetClass="exit" presetSubtype="0" fill="hold" grpId="1" nodeType="afterEffect">
                                  <p:stCondLst>
                                    <p:cond delay="0"/>
                                  </p:stCondLst>
                                  <p:childTnLst>
                                    <p:set>
                                      <p:cBhvr>
                                        <p:cTn id="50" dur="1" fill="hold">
                                          <p:stCondLst>
                                            <p:cond delay="0"/>
                                          </p:stCondLst>
                                        </p:cTn>
                                        <p:tgtEl>
                                          <p:spTgt spid="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5.55556E-7 -1.11111E-6 L -0.2776 0.21574 " pathEditMode="relative" rAng="0" ptsTypes="AA">
                                      <p:cBhvr>
                                        <p:cTn id="54" dur="2000" fill="hold"/>
                                        <p:tgtEl>
                                          <p:spTgt spid="13">
                                            <p:bg/>
                                          </p:spTgt>
                                        </p:tgtEl>
                                        <p:attrNameLst>
                                          <p:attrName>ppt_x</p:attrName>
                                          <p:attrName>ppt_y</p:attrName>
                                        </p:attrNameLst>
                                      </p:cBhvr>
                                      <p:rCtr x="-13889" y="10787"/>
                                    </p:animMotion>
                                  </p:childTnLst>
                                </p:cTn>
                              </p:par>
                              <p:par>
                                <p:cTn id="55" presetID="42" presetClass="path" presetSubtype="0" accel="50000" decel="50000" fill="hold" grpId="1" nodeType="withEffect">
                                  <p:stCondLst>
                                    <p:cond delay="0"/>
                                  </p:stCondLst>
                                  <p:childTnLst>
                                    <p:animMotion origin="layout" path="M 4.44444E-6 -1.11111E-6 L -0.27309 0.22616 " pathEditMode="relative" rAng="0" ptsTypes="AA">
                                      <p:cBhvr>
                                        <p:cTn id="56" dur="2000" fill="hold"/>
                                        <p:tgtEl>
                                          <p:spTgt spid="13">
                                            <p:txEl>
                                              <p:pRg st="0" end="0"/>
                                            </p:txEl>
                                          </p:spTgt>
                                        </p:tgtEl>
                                        <p:attrNameLst>
                                          <p:attrName>ppt_x</p:attrName>
                                          <p:attrName>ppt_y</p:attrName>
                                        </p:attrNameLst>
                                      </p:cBhvr>
                                      <p:rCtr x="-13663" y="11296"/>
                                    </p:animMotion>
                                  </p:childTnLst>
                                </p:cTn>
                              </p:par>
                              <p:par>
                                <p:cTn id="57" presetID="42" presetClass="path" presetSubtype="0" accel="50000" decel="50000" fill="hold" grpId="1" nodeType="withEffect">
                                  <p:stCondLst>
                                    <p:cond delay="0"/>
                                  </p:stCondLst>
                                  <p:childTnLst>
                                    <p:animMotion origin="layout" path="M -2.5E-6 -1.11111E-6 L -0.17534 0.28912 " pathEditMode="relative" rAng="0" ptsTypes="AA">
                                      <p:cBhvr>
                                        <p:cTn id="58" dur="2000" fill="hold"/>
                                        <p:tgtEl>
                                          <p:spTgt spid="4">
                                            <p:bg/>
                                          </p:spTgt>
                                        </p:tgtEl>
                                        <p:attrNameLst>
                                          <p:attrName>ppt_x</p:attrName>
                                          <p:attrName>ppt_y</p:attrName>
                                        </p:attrNameLst>
                                      </p:cBhvr>
                                      <p:rCtr x="-8767" y="14444"/>
                                    </p:animMotion>
                                  </p:childTnLst>
                                </p:cTn>
                              </p:par>
                              <p:par>
                                <p:cTn id="59" presetID="42" presetClass="path" presetSubtype="0" accel="50000" decel="50000" fill="hold" grpId="1" nodeType="withEffect">
                                  <p:stCondLst>
                                    <p:cond delay="0"/>
                                  </p:stCondLst>
                                  <p:childTnLst>
                                    <p:animMotion origin="layout" path="M 1.38889E-6 -1.11111E-6 L -0.17083 0.28912 " pathEditMode="relative" rAng="0" ptsTypes="AA">
                                      <p:cBhvr>
                                        <p:cTn id="60" dur="2000" fill="hold"/>
                                        <p:tgtEl>
                                          <p:spTgt spid="4">
                                            <p:txEl>
                                              <p:pRg st="0" end="0"/>
                                            </p:txEl>
                                          </p:spTgt>
                                        </p:tgtEl>
                                        <p:attrNameLst>
                                          <p:attrName>ppt_x</p:attrName>
                                          <p:attrName>ppt_y</p:attrName>
                                        </p:attrNameLst>
                                      </p:cBhvr>
                                      <p:rCtr x="-8542" y="14444"/>
                                    </p:animMotion>
                                  </p:childTnLst>
                                </p:cTn>
                              </p:par>
                              <p:par>
                                <p:cTn id="61" presetID="42" presetClass="path" presetSubtype="0" accel="50000" decel="50000" fill="hold" grpId="1" nodeType="withEffect">
                                  <p:stCondLst>
                                    <p:cond delay="0"/>
                                  </p:stCondLst>
                                  <p:childTnLst>
                                    <p:animMotion origin="layout" path="M -2.5E-6 -1.11111E-6 L -0.06909 0.37315 " pathEditMode="relative" rAng="0" ptsTypes="AA">
                                      <p:cBhvr>
                                        <p:cTn id="62" dur="2000" fill="hold"/>
                                        <p:tgtEl>
                                          <p:spTgt spid="14">
                                            <p:bg/>
                                          </p:spTgt>
                                        </p:tgtEl>
                                        <p:attrNameLst>
                                          <p:attrName>ppt_x</p:attrName>
                                          <p:attrName>ppt_y</p:attrName>
                                        </p:attrNameLst>
                                      </p:cBhvr>
                                      <p:rCtr x="-3455" y="18657"/>
                                    </p:animMotion>
                                  </p:childTnLst>
                                </p:cTn>
                              </p:par>
                              <p:par>
                                <p:cTn id="63" presetID="42" presetClass="path" presetSubtype="0" accel="50000" decel="50000" fill="hold" grpId="1" nodeType="withEffect">
                                  <p:stCondLst>
                                    <p:cond delay="0"/>
                                  </p:stCondLst>
                                  <p:childTnLst>
                                    <p:animMotion origin="layout" path="M 1.38889E-6 -1.11111E-6 L -0.06458 0.37315 " pathEditMode="relative" rAng="0" ptsTypes="AA">
                                      <p:cBhvr>
                                        <p:cTn id="64" dur="2000" fill="hold"/>
                                        <p:tgtEl>
                                          <p:spTgt spid="14">
                                            <p:txEl>
                                              <p:pRg st="0" end="0"/>
                                            </p:txEl>
                                          </p:spTgt>
                                        </p:tgtEl>
                                        <p:attrNameLst>
                                          <p:attrName>ppt_x</p:attrName>
                                          <p:attrName>ppt_y</p:attrName>
                                        </p:attrNameLst>
                                      </p:cBhvr>
                                      <p:rCtr x="-3229" y="18657"/>
                                    </p:animMotion>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left)">
                                      <p:cBhvr>
                                        <p:cTn id="72" dur="500"/>
                                        <p:tgtEl>
                                          <p:spTgt spid="17"/>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2" nodeType="clickEffect">
                                  <p:stCondLst>
                                    <p:cond delay="0"/>
                                  </p:stCondLst>
                                  <p:childTnLst>
                                    <p:set>
                                      <p:cBhvr>
                                        <p:cTn id="79" dur="1" fill="hold">
                                          <p:stCondLst>
                                            <p:cond delay="0"/>
                                          </p:stCondLst>
                                        </p:cTn>
                                        <p:tgtEl>
                                          <p:spTgt spid="13">
                                            <p:txEl>
                                              <p:pRg st="0" end="0"/>
                                            </p:txEl>
                                          </p:spTgt>
                                        </p:tgtEl>
                                        <p:attrNameLst>
                                          <p:attrName>style.visibility</p:attrName>
                                        </p:attrNameLst>
                                      </p:cBhvr>
                                      <p:to>
                                        <p:strVal val="hidden"/>
                                      </p:to>
                                    </p:set>
                                  </p:childTnLst>
                                </p:cTn>
                              </p:par>
                              <p:par>
                                <p:cTn id="80" presetID="1" presetClass="exit" presetSubtype="0" fill="hold" grpId="2" nodeType="withEffect">
                                  <p:stCondLst>
                                    <p:cond delay="0"/>
                                  </p:stCondLst>
                                  <p:childTnLst>
                                    <p:set>
                                      <p:cBhvr>
                                        <p:cTn id="81" dur="1" fill="hold">
                                          <p:stCondLst>
                                            <p:cond delay="0"/>
                                          </p:stCondLst>
                                        </p:cTn>
                                        <p:tgtEl>
                                          <p:spTgt spid="13">
                                            <p:bg/>
                                          </p:spTgt>
                                        </p:tgtEl>
                                        <p:attrNameLst>
                                          <p:attrName>style.visibility</p:attrName>
                                        </p:attrNameLst>
                                      </p:cBhvr>
                                      <p:to>
                                        <p:strVal val="hidden"/>
                                      </p:to>
                                    </p:set>
                                  </p:childTnLst>
                                </p:cTn>
                              </p:par>
                              <p:par>
                                <p:cTn id="82" presetID="1" presetClass="exit" presetSubtype="0" fill="hold" grpId="2" nodeType="withEffect">
                                  <p:stCondLst>
                                    <p:cond delay="0"/>
                                  </p:stCondLst>
                                  <p:childTnLst>
                                    <p:set>
                                      <p:cBhvr>
                                        <p:cTn id="83" dur="1" fill="hold">
                                          <p:stCondLst>
                                            <p:cond delay="0"/>
                                          </p:stCondLst>
                                        </p:cTn>
                                        <p:tgtEl>
                                          <p:spTgt spid="4">
                                            <p:txEl>
                                              <p:pRg st="0" end="0"/>
                                            </p:txEl>
                                          </p:spTgt>
                                        </p:tgtEl>
                                        <p:attrNameLst>
                                          <p:attrName>style.visibility</p:attrName>
                                        </p:attrNameLst>
                                      </p:cBhvr>
                                      <p:to>
                                        <p:strVal val="hidden"/>
                                      </p:to>
                                    </p:set>
                                  </p:childTnLst>
                                </p:cTn>
                              </p:par>
                              <p:par>
                                <p:cTn id="84" presetID="1" presetClass="exit" presetSubtype="0" fill="hold" grpId="2" nodeType="withEffect">
                                  <p:stCondLst>
                                    <p:cond delay="0"/>
                                  </p:stCondLst>
                                  <p:childTnLst>
                                    <p:set>
                                      <p:cBhvr>
                                        <p:cTn id="85" dur="1" fill="hold">
                                          <p:stCondLst>
                                            <p:cond delay="0"/>
                                          </p:stCondLst>
                                        </p:cTn>
                                        <p:tgtEl>
                                          <p:spTgt spid="4">
                                            <p:bg/>
                                          </p:spTgt>
                                        </p:tgtEl>
                                        <p:attrNameLst>
                                          <p:attrName>style.visibility</p:attrName>
                                        </p:attrNameLst>
                                      </p:cBhvr>
                                      <p:to>
                                        <p:strVal val="hidden"/>
                                      </p:to>
                                    </p:set>
                                  </p:childTnLst>
                                </p:cTn>
                              </p:par>
                              <p:par>
                                <p:cTn id="86" presetID="1" presetClass="exit" presetSubtype="0" fill="hold" grpId="2" nodeType="withEffect">
                                  <p:stCondLst>
                                    <p:cond delay="0"/>
                                  </p:stCondLst>
                                  <p:childTnLst>
                                    <p:set>
                                      <p:cBhvr>
                                        <p:cTn id="87" dur="1" fill="hold">
                                          <p:stCondLst>
                                            <p:cond delay="0"/>
                                          </p:stCondLst>
                                        </p:cTn>
                                        <p:tgtEl>
                                          <p:spTgt spid="14">
                                            <p:txEl>
                                              <p:pRg st="0" end="0"/>
                                            </p:txEl>
                                          </p:spTgt>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14">
                                            <p:bg/>
                                          </p:spTgt>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6"/>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7"/>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5"/>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39"/>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3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2"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wipe(right)">
                                      <p:cBhvr>
                                        <p:cTn id="106" dur="500"/>
                                        <p:tgtEl>
                                          <p:spTgt spid="44"/>
                                        </p:tgtEl>
                                      </p:cBhvr>
                                    </p:animEffect>
                                  </p:childTnLst>
                                </p:cTn>
                              </p:par>
                              <p:par>
                                <p:cTn id="107" presetID="22" presetClass="entr" presetSubtype="2" fill="hold" nodeType="withEffect">
                                  <p:stCondLst>
                                    <p:cond delay="0"/>
                                  </p:stCondLst>
                                  <p:childTnLst>
                                    <p:set>
                                      <p:cBhvr>
                                        <p:cTn id="108" dur="1" fill="hold">
                                          <p:stCondLst>
                                            <p:cond delay="0"/>
                                          </p:stCondLst>
                                        </p:cTn>
                                        <p:tgtEl>
                                          <p:spTgt spid="49"/>
                                        </p:tgtEl>
                                        <p:attrNameLst>
                                          <p:attrName>style.visibility</p:attrName>
                                        </p:attrNameLst>
                                      </p:cBhvr>
                                      <p:to>
                                        <p:strVal val="visible"/>
                                      </p:to>
                                    </p:set>
                                    <p:animEffect transition="in" filter="wipe(right)">
                                      <p:cBhvr>
                                        <p:cTn id="109" dur="500"/>
                                        <p:tgtEl>
                                          <p:spTgt spid="49"/>
                                        </p:tgtEl>
                                      </p:cBhvr>
                                    </p:animEffect>
                                  </p:childTnLst>
                                </p:cTn>
                              </p:par>
                              <p:par>
                                <p:cTn id="110" presetID="22" presetClass="entr" presetSubtype="2" fill="hold" nodeType="with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wipe(right)">
                                      <p:cBhvr>
                                        <p:cTn id="112" dur="500"/>
                                        <p:tgtEl>
                                          <p:spTgt spid="50"/>
                                        </p:tgtEl>
                                      </p:cBhvr>
                                    </p:animEffect>
                                  </p:childTnLst>
                                </p:cTn>
                              </p:par>
                            </p:childTnLst>
                          </p:cTn>
                        </p:par>
                      </p:childTnLst>
                    </p:cTn>
                  </p:par>
                  <p:par>
                    <p:cTn id="113" fill="hold">
                      <p:stCondLst>
                        <p:cond delay="indefinite"/>
                      </p:stCondLst>
                      <p:childTnLst>
                        <p:par>
                          <p:cTn id="114" fill="hold">
                            <p:stCondLst>
                              <p:cond delay="0"/>
                            </p:stCondLst>
                            <p:childTnLst>
                              <p:par>
                                <p:cTn id="115" presetID="35" presetClass="path" presetSubtype="0" accel="50000" decel="50000" fill="hold" nodeType="clickEffect">
                                  <p:stCondLst>
                                    <p:cond delay="0"/>
                                  </p:stCondLst>
                                  <p:childTnLst>
                                    <p:animMotion origin="layout" path="M 0 0 L -0.25 0 E" pathEditMode="relative" ptsTypes="">
                                      <p:cBhvr>
                                        <p:cTn id="116" dur="2000" fill="hold"/>
                                        <p:tgtEl>
                                          <p:spTgt spid="39"/>
                                        </p:tgtEl>
                                        <p:attrNameLst>
                                          <p:attrName>ppt_x</p:attrName>
                                          <p:attrName>ppt_y</p:attrName>
                                        </p:attrNameLst>
                                      </p:cBhvr>
                                    </p:animMotion>
                                  </p:childTnLst>
                                </p:cTn>
                              </p:par>
                              <p:par>
                                <p:cTn id="117" presetID="35" presetClass="path" presetSubtype="0" accel="50000" decel="50000" fill="hold" nodeType="withEffect">
                                  <p:stCondLst>
                                    <p:cond delay="0"/>
                                  </p:stCondLst>
                                  <p:childTnLst>
                                    <p:animMotion origin="layout" path="M 0 0 L -0.25 0 E" pathEditMode="relative" ptsTypes="">
                                      <p:cBhvr>
                                        <p:cTn id="118" dur="2000" fill="hold"/>
                                        <p:tgtEl>
                                          <p:spTgt spid="36"/>
                                        </p:tgtEl>
                                        <p:attrNameLst>
                                          <p:attrName>ppt_x</p:attrName>
                                          <p:attrName>ppt_y</p:attrName>
                                        </p:attrNameLst>
                                      </p:cBhvr>
                                    </p:animMotion>
                                  </p:childTnLst>
                                </p:cTn>
                              </p:par>
                              <p:par>
                                <p:cTn id="119" presetID="35" presetClass="path" presetSubtype="0" accel="50000" decel="50000" fill="hold" nodeType="withEffect">
                                  <p:stCondLst>
                                    <p:cond delay="0"/>
                                  </p:stCondLst>
                                  <p:childTnLst>
                                    <p:animMotion origin="layout" path="M 0 0 L -0.25 0 E" pathEditMode="relative" ptsTypes="">
                                      <p:cBhvr>
                                        <p:cTn id="120" dur="2000" fill="hold"/>
                                        <p:tgtEl>
                                          <p:spTgt spid="33"/>
                                        </p:tgtEl>
                                        <p:attrNameLst>
                                          <p:attrName>ppt_x</p:attrName>
                                          <p:attrName>ppt_y</p:attrName>
                                        </p:attrNameLst>
                                      </p:cBhvr>
                                    </p:animMotion>
                                  </p:childTnLst>
                                </p:cTn>
                              </p:par>
                            </p:childTnLst>
                          </p:cTn>
                        </p:par>
                        <p:par>
                          <p:cTn id="121" fill="hold">
                            <p:stCondLst>
                              <p:cond delay="2000"/>
                            </p:stCondLst>
                            <p:childTnLst>
                              <p:par>
                                <p:cTn id="122" presetID="1" presetClass="exit" presetSubtype="0" fill="hold" nodeType="afterEffect">
                                  <p:stCondLst>
                                    <p:cond delay="0"/>
                                  </p:stCondLst>
                                  <p:childTnLst>
                                    <p:set>
                                      <p:cBhvr>
                                        <p:cTn id="123" dur="1" fill="hold">
                                          <p:stCondLst>
                                            <p:cond delay="0"/>
                                          </p:stCondLst>
                                        </p:cTn>
                                        <p:tgtEl>
                                          <p:spTgt spid="44"/>
                                        </p:tgtEl>
                                        <p:attrNameLst>
                                          <p:attrName>style.visibility</p:attrName>
                                        </p:attrNameLst>
                                      </p:cBhvr>
                                      <p:to>
                                        <p:strVal val="hidden"/>
                                      </p:to>
                                    </p:set>
                                  </p:childTnLst>
                                </p:cTn>
                              </p:par>
                            </p:childTnLst>
                          </p:cTn>
                        </p:par>
                        <p:par>
                          <p:cTn id="124" fill="hold">
                            <p:stCondLst>
                              <p:cond delay="2000"/>
                            </p:stCondLst>
                            <p:childTnLst>
                              <p:par>
                                <p:cTn id="125" presetID="1" presetClass="exit" presetSubtype="0" fill="hold" nodeType="afterEffect">
                                  <p:stCondLst>
                                    <p:cond delay="0"/>
                                  </p:stCondLst>
                                  <p:childTnLst>
                                    <p:set>
                                      <p:cBhvr>
                                        <p:cTn id="126" dur="1" fill="hold">
                                          <p:stCondLst>
                                            <p:cond delay="0"/>
                                          </p:stCondLst>
                                        </p:cTn>
                                        <p:tgtEl>
                                          <p:spTgt spid="49"/>
                                        </p:tgtEl>
                                        <p:attrNameLst>
                                          <p:attrName>style.visibility</p:attrName>
                                        </p:attrNameLst>
                                      </p:cBhvr>
                                      <p:to>
                                        <p:strVal val="hidden"/>
                                      </p:to>
                                    </p:set>
                                  </p:childTnLst>
                                </p:cTn>
                              </p:par>
                            </p:childTnLst>
                          </p:cTn>
                        </p:par>
                        <p:par>
                          <p:cTn id="127" fill="hold">
                            <p:stCondLst>
                              <p:cond delay="2000"/>
                            </p:stCondLst>
                            <p:childTnLst>
                              <p:par>
                                <p:cTn id="128" presetID="1" presetClass="exit" presetSubtype="0" fill="hold" nodeType="afterEffect">
                                  <p:stCondLst>
                                    <p:cond delay="0"/>
                                  </p:stCondLst>
                                  <p:childTnLst>
                                    <p:set>
                                      <p:cBhvr>
                                        <p:cTn id="129" dur="1" fill="hold">
                                          <p:stCondLst>
                                            <p:cond delay="0"/>
                                          </p:stCondLst>
                                        </p:cTn>
                                        <p:tgtEl>
                                          <p:spTgt spid="50"/>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54"/>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55"/>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56"/>
                                        </p:tgtEl>
                                        <p:attrNameLst>
                                          <p:attrName>style.visibility</p:attrName>
                                        </p:attrNameLst>
                                      </p:cBhvr>
                                      <p:to>
                                        <p:strVal val="visible"/>
                                      </p:to>
                                    </p:set>
                                  </p:childTnLst>
                                </p:cTn>
                              </p:par>
                              <p:par>
                                <p:cTn id="138" presetID="1" presetClass="exit" presetSubtype="0" fill="hold" nodeType="withEffect">
                                  <p:stCondLst>
                                    <p:cond delay="0"/>
                                  </p:stCondLst>
                                  <p:childTnLst>
                                    <p:set>
                                      <p:cBhvr>
                                        <p:cTn id="139" dur="1" fill="hold">
                                          <p:stCondLst>
                                            <p:cond delay="0"/>
                                          </p:stCondLst>
                                        </p:cTn>
                                        <p:tgtEl>
                                          <p:spTgt spid="39"/>
                                        </p:tgtEl>
                                        <p:attrNameLst>
                                          <p:attrName>style.visibility</p:attrName>
                                        </p:attrNameLst>
                                      </p:cBhvr>
                                      <p:to>
                                        <p:strVal val="hidden"/>
                                      </p:to>
                                    </p:set>
                                  </p:childTnLst>
                                </p:cTn>
                              </p:par>
                              <p:par>
                                <p:cTn id="140" presetID="1" presetClass="exit" presetSubtype="0" fill="hold" nodeType="withEffect">
                                  <p:stCondLst>
                                    <p:cond delay="0"/>
                                  </p:stCondLst>
                                  <p:childTnLst>
                                    <p:set>
                                      <p:cBhvr>
                                        <p:cTn id="141" dur="1" fill="hold">
                                          <p:stCondLst>
                                            <p:cond delay="0"/>
                                          </p:stCondLst>
                                        </p:cTn>
                                        <p:tgtEl>
                                          <p:spTgt spid="36"/>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33"/>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64" presetClass="path" presetSubtype="0" accel="50000" decel="50000" fill="hold" grpId="1" nodeType="clickEffect">
                                  <p:stCondLst>
                                    <p:cond delay="0"/>
                                  </p:stCondLst>
                                  <p:childTnLst>
                                    <p:animMotion origin="layout" path="M -1.94444E-6 1.11111E-6 L -0.03073 -0.21759 " pathEditMode="relative" rAng="0" ptsTypes="AA">
                                      <p:cBhvr>
                                        <p:cTn id="147" dur="2000" fill="hold"/>
                                        <p:tgtEl>
                                          <p:spTgt spid="54"/>
                                        </p:tgtEl>
                                        <p:attrNameLst>
                                          <p:attrName>ppt_x</p:attrName>
                                          <p:attrName>ppt_y</p:attrName>
                                        </p:attrNameLst>
                                      </p:cBhvr>
                                      <p:rCtr x="-1545" y="-10880"/>
                                    </p:animMotion>
                                  </p:childTnLst>
                                </p:cTn>
                              </p:par>
                              <p:par>
                                <p:cTn id="148" presetID="64" presetClass="path" presetSubtype="0" accel="50000" decel="50000" fill="hold" grpId="1" nodeType="withEffect">
                                  <p:stCondLst>
                                    <p:cond delay="0"/>
                                  </p:stCondLst>
                                  <p:childTnLst>
                                    <p:animMotion origin="layout" path="M 4.44444E-6 -4.44444E-6 L -0.13993 -0.28958 " pathEditMode="relative" rAng="0" ptsTypes="AA">
                                      <p:cBhvr>
                                        <p:cTn id="149" dur="2000" fill="hold"/>
                                        <p:tgtEl>
                                          <p:spTgt spid="55"/>
                                        </p:tgtEl>
                                        <p:attrNameLst>
                                          <p:attrName>ppt_x</p:attrName>
                                          <p:attrName>ppt_y</p:attrName>
                                        </p:attrNameLst>
                                      </p:cBhvr>
                                      <p:rCtr x="-6997" y="-14491"/>
                                    </p:animMotion>
                                  </p:childTnLst>
                                </p:cTn>
                              </p:par>
                              <p:par>
                                <p:cTn id="150" presetID="64" presetClass="path" presetSubtype="0" accel="50000" decel="50000" fill="hold" grpId="1" nodeType="withEffect">
                                  <p:stCondLst>
                                    <p:cond delay="0"/>
                                  </p:stCondLst>
                                  <p:childTnLst>
                                    <p:animMotion origin="layout" path="M 4.72222E-6 -3.7037E-7 L -0.24254 -0.37801 " pathEditMode="relative" rAng="0" ptsTypes="AA">
                                      <p:cBhvr>
                                        <p:cTn id="151" dur="2000" fill="hold"/>
                                        <p:tgtEl>
                                          <p:spTgt spid="56"/>
                                        </p:tgtEl>
                                        <p:attrNameLst>
                                          <p:attrName>ppt_x</p:attrName>
                                          <p:attrName>ppt_y</p:attrName>
                                        </p:attrNameLst>
                                      </p:cBhvr>
                                      <p:rCtr x="-12135" y="-18912"/>
                                    </p:animMotion>
                                  </p:childTnLst>
                                </p:cTn>
                              </p:par>
                            </p:childTnLst>
                          </p:cTn>
                        </p:par>
                        <p:par>
                          <p:cTn id="152" fill="hold">
                            <p:stCondLst>
                              <p:cond delay="2000"/>
                            </p:stCondLst>
                            <p:childTnLst>
                              <p:par>
                                <p:cTn id="153" presetID="10" presetClass="exit" presetSubtype="0" fill="hold" grpId="2" nodeType="afterEffect">
                                  <p:stCondLst>
                                    <p:cond delay="0"/>
                                  </p:stCondLst>
                                  <p:childTnLst>
                                    <p:animEffect transition="out" filter="fade">
                                      <p:cBhvr>
                                        <p:cTn id="154" dur="500"/>
                                        <p:tgtEl>
                                          <p:spTgt spid="54"/>
                                        </p:tgtEl>
                                      </p:cBhvr>
                                    </p:animEffect>
                                    <p:set>
                                      <p:cBhvr>
                                        <p:cTn id="155" dur="1" fill="hold">
                                          <p:stCondLst>
                                            <p:cond delay="499"/>
                                          </p:stCondLst>
                                        </p:cTn>
                                        <p:tgtEl>
                                          <p:spTgt spid="54"/>
                                        </p:tgtEl>
                                        <p:attrNameLst>
                                          <p:attrName>style.visibility</p:attrName>
                                        </p:attrNameLst>
                                      </p:cBhvr>
                                      <p:to>
                                        <p:strVal val="hidden"/>
                                      </p:to>
                                    </p:set>
                                  </p:childTnLst>
                                </p:cTn>
                              </p:par>
                              <p:par>
                                <p:cTn id="156" presetID="10" presetClass="exit" presetSubtype="0" fill="hold" grpId="2" nodeType="withEffect">
                                  <p:stCondLst>
                                    <p:cond delay="0"/>
                                  </p:stCondLst>
                                  <p:childTnLst>
                                    <p:animEffect transition="out" filter="fade">
                                      <p:cBhvr>
                                        <p:cTn id="157" dur="500"/>
                                        <p:tgtEl>
                                          <p:spTgt spid="55"/>
                                        </p:tgtEl>
                                      </p:cBhvr>
                                    </p:animEffect>
                                    <p:set>
                                      <p:cBhvr>
                                        <p:cTn id="158" dur="1" fill="hold">
                                          <p:stCondLst>
                                            <p:cond delay="499"/>
                                          </p:stCondLst>
                                        </p:cTn>
                                        <p:tgtEl>
                                          <p:spTgt spid="55"/>
                                        </p:tgtEl>
                                        <p:attrNameLst>
                                          <p:attrName>style.visibility</p:attrName>
                                        </p:attrNameLst>
                                      </p:cBhvr>
                                      <p:to>
                                        <p:strVal val="hidden"/>
                                      </p:to>
                                    </p:set>
                                  </p:childTnLst>
                                </p:cTn>
                              </p:par>
                              <p:par>
                                <p:cTn id="159" presetID="10" presetClass="exit" presetSubtype="0" fill="hold" grpId="2" nodeType="withEffect">
                                  <p:stCondLst>
                                    <p:cond delay="0"/>
                                  </p:stCondLst>
                                  <p:childTnLst>
                                    <p:animEffect transition="out" filter="fade">
                                      <p:cBhvr>
                                        <p:cTn id="160" dur="500"/>
                                        <p:tgtEl>
                                          <p:spTgt spid="56"/>
                                        </p:tgtEl>
                                      </p:cBhvr>
                                    </p:animEffect>
                                    <p:set>
                                      <p:cBhvr>
                                        <p:cTn id="161" dur="1" fill="hold">
                                          <p:stCondLst>
                                            <p:cond delay="499"/>
                                          </p:stCondLst>
                                        </p:cTn>
                                        <p:tgtEl>
                                          <p:spTgt spid="56"/>
                                        </p:tgtEl>
                                        <p:attrNameLst>
                                          <p:attrName>style.visibility</p:attrName>
                                        </p:attrNameLst>
                                      </p:cBhvr>
                                      <p:to>
                                        <p:strVal val="hidden"/>
                                      </p:to>
                                    </p:set>
                                  </p:childTnLst>
                                </p:cTn>
                              </p:par>
                              <p:par>
                                <p:cTn id="162" presetID="1" presetClass="entr" presetSubtype="0" fill="hold" grpId="0" nodeType="withEffect">
                                  <p:stCondLst>
                                    <p:cond delay="0"/>
                                  </p:stCondLst>
                                  <p:childTnLst>
                                    <p:set>
                                      <p:cBhvr>
                                        <p:cTn id="163"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uiExpand="1" build="allAtOnce" animBg="1"/>
      <p:bldP spid="4" grpId="1" uiExpand="1" build="allAtOnce" animBg="1"/>
      <p:bldP spid="4" grpId="2" build="allAtOnce" animBg="1"/>
      <p:bldP spid="13" grpId="0" build="allAtOnce" animBg="1"/>
      <p:bldP spid="13" grpId="1" uiExpand="1" build="allAtOnce" animBg="1"/>
      <p:bldP spid="13" grpId="2" build="allAtOnce" animBg="1"/>
      <p:bldP spid="14" grpId="0" uiExpand="1" build="allAtOnce" animBg="1"/>
      <p:bldP spid="14" grpId="1" uiExpand="1" build="allAtOnce" animBg="1"/>
      <p:bldP spid="14" grpId="2" build="allAtOnce" animBg="1"/>
      <p:bldP spid="15" grpId="0" animBg="1"/>
      <p:bldP spid="15" grpId="1" animBg="1"/>
      <p:bldP spid="16" grpId="0" animBg="1"/>
      <p:bldP spid="16" grpId="1" animBg="1"/>
      <p:bldP spid="17" grpId="0" animBg="1"/>
      <p:bldP spid="17" grpId="1" animBg="1"/>
      <p:bldP spid="8" grpId="0" animBg="1"/>
      <p:bldP spid="8" grpId="1" animBg="1"/>
      <p:bldP spid="57" grpId="0" animBg="1"/>
      <p:bldP spid="54" grpId="0" animBg="1"/>
      <p:bldP spid="54" grpId="1" animBg="1"/>
      <p:bldP spid="54" grpId="2" animBg="1"/>
      <p:bldP spid="55" grpId="0" animBg="1"/>
      <p:bldP spid="55" grpId="1" animBg="1"/>
      <p:bldP spid="55" grpId="2" animBg="1"/>
      <p:bldP spid="56" grpId="0" animBg="1"/>
      <p:bldP spid="56" grpId="1" animBg="1"/>
      <p:bldP spid="56"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3" y="0"/>
            <a:ext cx="9155163" cy="6858000"/>
          </a:xfrm>
          <a:prstGeom prst="rect">
            <a:avLst/>
          </a:prstGeom>
        </p:spPr>
      </p:pic>
      <p:sp>
        <p:nvSpPr>
          <p:cNvPr id="4" name="مستطيل 3"/>
          <p:cNvSpPr/>
          <p:nvPr/>
        </p:nvSpPr>
        <p:spPr>
          <a:xfrm>
            <a:off x="482586" y="1569860"/>
            <a:ext cx="8178842" cy="3631763"/>
          </a:xfrm>
          <a:prstGeom prst="rect">
            <a:avLst/>
          </a:prstGeom>
          <a:noFill/>
        </p:spPr>
        <p:txBody>
          <a:bodyPr wrap="none" lIns="91440" tIns="45720" rIns="91440" bIns="45720">
            <a:spAutoFit/>
          </a:bodyPr>
          <a:lstStyle/>
          <a:p>
            <a:pPr algn="ctr"/>
            <a:r>
              <a:rPr lang="ar-JO" sz="11500" b="1" cap="none" spc="0" dirty="0" smtClean="0">
                <a:ln w="12700">
                  <a:solidFill>
                    <a:schemeClr val="tx2">
                      <a:satMod val="155000"/>
                    </a:schemeClr>
                  </a:solidFill>
                  <a:prstDash val="solid"/>
                </a:ln>
                <a:solidFill>
                  <a:schemeClr val="bg2">
                    <a:tint val="85000"/>
                    <a:satMod val="155000"/>
                  </a:schemeClr>
                </a:solidFill>
                <a:effectLst>
                  <a:glow rad="228600">
                    <a:schemeClr val="bg1">
                      <a:alpha val="50000"/>
                    </a:schemeClr>
                  </a:glow>
                  <a:outerShdw blurRad="41275" dist="20320" dir="1800000" algn="tl" rotWithShape="0">
                    <a:srgbClr val="000000">
                      <a:alpha val="40000"/>
                    </a:srgbClr>
                  </a:outerShdw>
                </a:effectLst>
                <a:latin typeface="abo2sadam" pitchFamily="2" charset="-78"/>
                <a:cs typeface="abo2sadam" pitchFamily="2" charset="-78"/>
              </a:rPr>
              <a:t>أنواع </a:t>
            </a:r>
          </a:p>
          <a:p>
            <a:pPr algn="ctr"/>
            <a:r>
              <a:rPr lang="ar-JO" sz="11500" b="1" cap="none" spc="0" dirty="0" smtClean="0">
                <a:ln w="12700">
                  <a:solidFill>
                    <a:schemeClr val="tx2">
                      <a:satMod val="155000"/>
                    </a:schemeClr>
                  </a:solidFill>
                  <a:prstDash val="solid"/>
                </a:ln>
                <a:solidFill>
                  <a:schemeClr val="bg2">
                    <a:tint val="85000"/>
                    <a:satMod val="155000"/>
                  </a:schemeClr>
                </a:solidFill>
                <a:effectLst>
                  <a:glow rad="228600">
                    <a:schemeClr val="bg1">
                      <a:alpha val="50000"/>
                    </a:schemeClr>
                  </a:glow>
                  <a:outerShdw blurRad="41275" dist="20320" dir="1800000" algn="tl" rotWithShape="0">
                    <a:srgbClr val="000000">
                      <a:alpha val="40000"/>
                    </a:srgbClr>
                  </a:outerShdw>
                </a:effectLst>
                <a:latin typeface="abo2sadam" pitchFamily="2" charset="-78"/>
                <a:cs typeface="abo2sadam" pitchFamily="2" charset="-78"/>
              </a:rPr>
              <a:t>شبكات الحاسوب</a:t>
            </a:r>
            <a:endParaRPr lang="ar-SA" sz="11500" b="1" cap="none" spc="0" dirty="0">
              <a:ln w="12700">
                <a:solidFill>
                  <a:schemeClr val="tx2">
                    <a:satMod val="155000"/>
                  </a:schemeClr>
                </a:solidFill>
                <a:prstDash val="solid"/>
              </a:ln>
              <a:solidFill>
                <a:schemeClr val="bg2">
                  <a:tint val="85000"/>
                  <a:satMod val="155000"/>
                </a:schemeClr>
              </a:solidFill>
              <a:effectLst>
                <a:glow rad="228600">
                  <a:schemeClr val="bg1">
                    <a:alpha val="50000"/>
                  </a:schemeClr>
                </a:glow>
                <a:outerShdw blurRad="41275" dist="20320" dir="1800000" algn="tl" rotWithShape="0">
                  <a:srgbClr val="000000">
                    <a:alpha val="40000"/>
                  </a:srgbClr>
                </a:outerShdw>
              </a:effectLst>
              <a:latin typeface="abo2sadam" pitchFamily="2" charset="-78"/>
              <a:cs typeface="abo2sadam" pitchFamily="2" charset="-78"/>
            </a:endParaRPr>
          </a:p>
        </p:txBody>
      </p:sp>
    </p:spTree>
    <p:extLst>
      <p:ext uri="{BB962C8B-B14F-4D97-AF65-F5344CB8AC3E}">
        <p14:creationId xmlns:p14="http://schemas.microsoft.com/office/powerpoint/2010/main" val="2214520595"/>
      </p:ext>
    </p:extLst>
  </p:cSld>
  <p:clrMapOvr>
    <a:masterClrMapping/>
  </p:clrMapOvr>
  <mc:AlternateContent xmlns:mc="http://schemas.openxmlformats.org/markup-compatibility/2006" xmlns:p14="http://schemas.microsoft.com/office/powerpoint/2010/main">
    <mc:Choice Requires="p14">
      <p:transition spd="slow" p14:dur="4400" advClick="0">
        <p14:honeycomb/>
      </p:transition>
    </mc:Choice>
    <mc:Fallback xmlns="">
      <p:transition spd="slow" advClick="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819610" y="273422"/>
            <a:ext cx="536076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JO"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o2sadam" pitchFamily="2" charset="-78"/>
                <a:cs typeface="abo2sadam" pitchFamily="2" charset="-78"/>
              </a:rPr>
              <a:t>أنواع شبكات الحاسوب</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o2sadam" pitchFamily="2" charset="-78"/>
              <a:cs typeface="abo2sadam" pitchFamily="2" charset="-78"/>
            </a:endParaRPr>
          </a:p>
        </p:txBody>
      </p:sp>
      <p:sp>
        <p:nvSpPr>
          <p:cNvPr id="13" name="مستطيل 12"/>
          <p:cNvSpPr/>
          <p:nvPr/>
        </p:nvSpPr>
        <p:spPr>
          <a:xfrm>
            <a:off x="1448991" y="1579439"/>
            <a:ext cx="6256842"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4400" b="1" dirty="0" smtClean="0">
                <a:ln w="11430"/>
                <a:solidFill>
                  <a:srgbClr val="FF0000"/>
                </a:solidFill>
                <a:effectLst>
                  <a:outerShdw blurRad="50800" dist="39000" dir="5460000" algn="tl">
                    <a:srgbClr val="000000">
                      <a:alpha val="38000"/>
                    </a:srgbClr>
                  </a:outerShdw>
                </a:effectLst>
                <a:latin typeface="abo2sadam" pitchFamily="2" charset="-78"/>
                <a:cs typeface="abo2sadam" pitchFamily="2" charset="-78"/>
              </a:rPr>
              <a:t>أولاً : حسب المساحة الجغرافية</a:t>
            </a:r>
            <a:endParaRPr lang="ar-SA" sz="4400" b="1" dirty="0">
              <a:ln w="11430"/>
              <a:solidFill>
                <a:srgbClr val="FF0000"/>
              </a:solidFill>
              <a:effectLst>
                <a:outerShdw blurRad="50800" dist="39000" dir="5460000" algn="tl">
                  <a:srgbClr val="000000">
                    <a:alpha val="38000"/>
                  </a:srgbClr>
                </a:outerShdw>
              </a:effectLst>
              <a:latin typeface="abo2sadam" pitchFamily="2" charset="-78"/>
              <a:cs typeface="abo2sadam" pitchFamily="2" charset="-78"/>
            </a:endParaRPr>
          </a:p>
        </p:txBody>
      </p:sp>
      <p:cxnSp>
        <p:nvCxnSpPr>
          <p:cNvPr id="5" name="رابط كسهم مستقيم 4"/>
          <p:cNvCxnSpPr/>
          <p:nvPr/>
        </p:nvCxnSpPr>
        <p:spPr>
          <a:xfrm>
            <a:off x="4576498" y="2348880"/>
            <a:ext cx="1507670" cy="138034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رابط كسهم مستقيم 13"/>
          <p:cNvCxnSpPr/>
          <p:nvPr/>
        </p:nvCxnSpPr>
        <p:spPr>
          <a:xfrm flipH="1">
            <a:off x="3068828" y="2348880"/>
            <a:ext cx="1507670" cy="138034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مستطيل 5"/>
          <p:cNvSpPr/>
          <p:nvPr/>
        </p:nvSpPr>
        <p:spPr>
          <a:xfrm>
            <a:off x="4860031" y="3735647"/>
            <a:ext cx="2916184" cy="1323439"/>
          </a:xfrm>
          <a:prstGeom prst="rect">
            <a:avLst/>
          </a:prstGeom>
          <a:noFill/>
        </p:spPr>
        <p:txBody>
          <a:bodyPr wrap="none" lIns="91440" tIns="45720" rIns="91440" bIns="45720">
            <a:spAutoFit/>
          </a:bodyPr>
          <a:lstStyle/>
          <a:p>
            <a:pPr algn="ctr"/>
            <a:r>
              <a:rPr lang="ar-JO" sz="4000" b="1" dirty="0" smtClean="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rPr>
              <a:t>الشبكة المحلية </a:t>
            </a:r>
          </a:p>
          <a:p>
            <a:pPr algn="ctr"/>
            <a:r>
              <a:rPr lang="en-US" sz="4000" b="1" dirty="0" smtClean="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rPr>
              <a:t>LAN</a:t>
            </a:r>
            <a:endParaRPr lang="ar-SA" sz="4000" b="1" dirty="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endParaRPr>
          </a:p>
        </p:txBody>
      </p:sp>
      <p:sp>
        <p:nvSpPr>
          <p:cNvPr id="15" name="مستطيل 14"/>
          <p:cNvSpPr/>
          <p:nvPr/>
        </p:nvSpPr>
        <p:spPr>
          <a:xfrm>
            <a:off x="1640806" y="3735647"/>
            <a:ext cx="2901756" cy="1323439"/>
          </a:xfrm>
          <a:prstGeom prst="rect">
            <a:avLst/>
          </a:prstGeom>
          <a:noFill/>
        </p:spPr>
        <p:txBody>
          <a:bodyPr wrap="none" lIns="91440" tIns="45720" rIns="91440" bIns="45720">
            <a:spAutoFit/>
          </a:bodyPr>
          <a:lstStyle/>
          <a:p>
            <a:pPr algn="ctr"/>
            <a:r>
              <a:rPr lang="ar-JO" sz="4000" b="1" dirty="0" smtClean="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rPr>
              <a:t>الشبكة الواسعة</a:t>
            </a:r>
          </a:p>
          <a:p>
            <a:pPr algn="ctr"/>
            <a:r>
              <a:rPr lang="en-US" sz="4000" b="1" dirty="0" smtClean="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rPr>
              <a:t>WAN</a:t>
            </a:r>
            <a:endParaRPr lang="ar-SA" sz="4000" b="1" dirty="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endParaRPr>
          </a:p>
        </p:txBody>
      </p:sp>
      <p:pic>
        <p:nvPicPr>
          <p:cNvPr id="3" name="صورة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2777" y="5006280"/>
            <a:ext cx="3991471" cy="1951112"/>
          </a:xfrm>
          <a:prstGeom prst="rect">
            <a:avLst/>
          </a:prstGeom>
        </p:spPr>
      </p:pic>
    </p:spTree>
    <p:extLst>
      <p:ext uri="{BB962C8B-B14F-4D97-AF65-F5344CB8AC3E}">
        <p14:creationId xmlns:p14="http://schemas.microsoft.com/office/powerpoint/2010/main" val="212696874"/>
      </p:ext>
    </p:extLst>
  </p:cSld>
  <p:clrMapOvr>
    <a:masterClrMapping/>
  </p:clrMapOvr>
  <mc:AlternateContent xmlns:mc="http://schemas.openxmlformats.org/markup-compatibility/2006" xmlns:p14="http://schemas.microsoft.com/office/powerpoint/2010/main">
    <mc:Choice Requires="p14">
      <p:transition spd="slow" p14:dur="1600" advClick="0">
        <p14:gallery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2195736" y="188640"/>
            <a:ext cx="5104260"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الشبكة المحلية (</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rPr>
              <a:t>LAN</a:t>
            </a:r>
            <a:endParaRPr lang="ar-JO"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endParaRPr>
          </a:p>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mj-cs"/>
              </a:rPr>
              <a:t>Local Area Network</a:t>
            </a:r>
            <a:endParaRPr lang="ar-SA"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mj-cs"/>
            </a:endParaRPr>
          </a:p>
        </p:txBody>
      </p:sp>
      <p:sp>
        <p:nvSpPr>
          <p:cNvPr id="10" name="مربع نص 9"/>
          <p:cNvSpPr txBox="1"/>
          <p:nvPr/>
        </p:nvSpPr>
        <p:spPr>
          <a:xfrm>
            <a:off x="323529" y="1700808"/>
            <a:ext cx="8712967" cy="4832092"/>
          </a:xfrm>
          <a:prstGeom prst="rect">
            <a:avLst/>
          </a:prstGeom>
          <a:noFill/>
        </p:spPr>
        <p:txBody>
          <a:bodyPr wrap="square" rtlCol="1">
            <a:spAutoFit/>
          </a:bodyPr>
          <a:lstStyle/>
          <a:p>
            <a:pPr marL="341313" indent="-341313"/>
            <a:r>
              <a:rPr lang="ar-JO" sz="2800" u="sng" dirty="0" smtClean="0">
                <a:solidFill>
                  <a:srgbClr val="FF0000"/>
                </a:solidFill>
                <a:latin typeface="abo2sadam" pitchFamily="2" charset="-78"/>
                <a:cs typeface="abo2sadam" pitchFamily="2" charset="-78"/>
              </a:rPr>
              <a:t>تعريفها</a:t>
            </a:r>
            <a:r>
              <a:rPr lang="ar-JO" sz="2800" b="1" u="sng" dirty="0" smtClean="0">
                <a:solidFill>
                  <a:srgbClr val="FF0000"/>
                </a:solidFill>
                <a:latin typeface="abo2sadam" pitchFamily="2" charset="-78"/>
                <a:cs typeface="abo2sadam" pitchFamily="2" charset="-78"/>
              </a:rPr>
              <a:t> : </a:t>
            </a:r>
            <a:r>
              <a:rPr lang="ar-JO" sz="2800" dirty="0" smtClean="0">
                <a:latin typeface="abo2sadam" pitchFamily="2" charset="-78"/>
                <a:cs typeface="abo2sadam" pitchFamily="2" charset="-78"/>
              </a:rPr>
              <a:t>هي مجموعة من الحواسيب الموصولة مع بعضها البعض </a:t>
            </a:r>
            <a:r>
              <a:rPr lang="ar-JO" sz="2800" u="sng" dirty="0" smtClean="0">
                <a:latin typeface="abo2sadam" pitchFamily="2" charset="-78"/>
                <a:cs typeface="abo2sadam" pitchFamily="2" charset="-78"/>
              </a:rPr>
              <a:t>ضمن مساحة جغرافية محدودة </a:t>
            </a:r>
            <a:r>
              <a:rPr lang="ar-JO" sz="2800" dirty="0" smtClean="0">
                <a:latin typeface="abo2sadam" pitchFamily="2" charset="-78"/>
                <a:cs typeface="abo2sadam" pitchFamily="2" charset="-78"/>
              </a:rPr>
              <a:t>(بناية واحدة أو عدة بنايات متقاربة أو طابق في برج)مما يتيح لهذه الأجهزة التشارك في موارد الشبكة .</a:t>
            </a:r>
          </a:p>
          <a:p>
            <a:pPr marL="341313" indent="-341313"/>
            <a:endParaRPr lang="ar-JO" sz="1600" dirty="0">
              <a:solidFill>
                <a:srgbClr val="FF0000"/>
              </a:solidFill>
              <a:latin typeface="abo2sadam" pitchFamily="2" charset="-78"/>
              <a:cs typeface="abo2sadam" pitchFamily="2" charset="-78"/>
            </a:endParaRPr>
          </a:p>
          <a:p>
            <a:pPr marL="341313" indent="-341313">
              <a:tabLst>
                <a:tab pos="5146675" algn="l"/>
              </a:tabLst>
            </a:pPr>
            <a:r>
              <a:rPr lang="ar-JO" sz="2800" dirty="0" smtClean="0">
                <a:solidFill>
                  <a:srgbClr val="FF0000"/>
                </a:solidFill>
                <a:latin typeface="abo2sadam" pitchFamily="2" charset="-78"/>
                <a:cs typeface="abo2sadam" pitchFamily="2" charset="-78"/>
              </a:rPr>
              <a:t>مميزاتها : </a:t>
            </a:r>
            <a:r>
              <a:rPr lang="ar-JO" sz="2800" dirty="0" smtClean="0">
                <a:latin typeface="abo2sadam" pitchFamily="2" charset="-78"/>
                <a:cs typeface="abo2sadam" pitchFamily="2" charset="-78"/>
              </a:rPr>
              <a:t>تمتاز بأنها تنقل البيانات </a:t>
            </a:r>
          </a:p>
          <a:p>
            <a:pPr marL="341313" indent="-341313">
              <a:tabLst>
                <a:tab pos="5146675" algn="l"/>
              </a:tabLst>
            </a:pPr>
            <a:r>
              <a:rPr lang="ar-JO" sz="2800" dirty="0" smtClean="0">
                <a:latin typeface="abo2sadam" pitchFamily="2" charset="-78"/>
                <a:cs typeface="abo2sadam" pitchFamily="2" charset="-78"/>
              </a:rPr>
              <a:t>بسرعة عالية ولكن لمساحات محدودة.</a:t>
            </a:r>
          </a:p>
          <a:p>
            <a:pPr marL="341313" indent="-341313"/>
            <a:endParaRPr lang="ar-JO" sz="1200" dirty="0">
              <a:solidFill>
                <a:srgbClr val="FF0000"/>
              </a:solidFill>
              <a:latin typeface="abo2sadam" pitchFamily="2" charset="-78"/>
              <a:cs typeface="abo2sadam" pitchFamily="2" charset="-78"/>
            </a:endParaRPr>
          </a:p>
          <a:p>
            <a:pPr marL="341313" indent="-341313"/>
            <a:r>
              <a:rPr lang="ar-JO" sz="2800" dirty="0" smtClean="0">
                <a:solidFill>
                  <a:srgbClr val="FF0000"/>
                </a:solidFill>
                <a:latin typeface="abo2sadam" pitchFamily="2" charset="-78"/>
                <a:cs typeface="abo2sadam" pitchFamily="2" charset="-78"/>
              </a:rPr>
              <a:t>الخدمات التي تقدمها : </a:t>
            </a:r>
            <a:r>
              <a:rPr lang="ar-JO" sz="2800" dirty="0" smtClean="0">
                <a:latin typeface="abo2sadam" pitchFamily="2" charset="-78"/>
                <a:cs typeface="abo2sadam" pitchFamily="2" charset="-78"/>
              </a:rPr>
              <a:t> يستطيع مستخدمو</a:t>
            </a:r>
          </a:p>
          <a:p>
            <a:pPr marL="341313" indent="-341313"/>
            <a:r>
              <a:rPr lang="ar-JO" sz="2800" dirty="0" smtClean="0">
                <a:latin typeface="abo2sadam" pitchFamily="2" charset="-78"/>
                <a:cs typeface="abo2sadam" pitchFamily="2" charset="-78"/>
              </a:rPr>
              <a:t>هذه الشبكة تبادل الملفات والاتصال فيما</a:t>
            </a:r>
          </a:p>
          <a:p>
            <a:pPr marL="341313" indent="-341313"/>
            <a:r>
              <a:rPr lang="ar-JO" sz="2800" dirty="0" smtClean="0">
                <a:latin typeface="abo2sadam" pitchFamily="2" charset="-78"/>
                <a:cs typeface="abo2sadam" pitchFamily="2" charset="-78"/>
              </a:rPr>
              <a:t>بينهــــــــــم عــــــــبر البــــــــريد الالكتروني </a:t>
            </a:r>
            <a:r>
              <a:rPr lang="en-US" sz="2800" dirty="0" smtClean="0">
                <a:latin typeface="+mj-lt"/>
                <a:cs typeface="abo2sadam" pitchFamily="2" charset="-78"/>
              </a:rPr>
              <a:t>Email</a:t>
            </a:r>
            <a:r>
              <a:rPr lang="ar-JO" sz="2800" dirty="0" smtClean="0">
                <a:latin typeface="+mj-lt"/>
                <a:cs typeface="abo2sadam" pitchFamily="2" charset="-78"/>
              </a:rPr>
              <a:t> </a:t>
            </a:r>
          </a:p>
          <a:p>
            <a:pPr marL="341313" indent="-341313"/>
            <a:r>
              <a:rPr lang="ar-JO" sz="2800" dirty="0" smtClean="0">
                <a:latin typeface="abo2sadam" pitchFamily="2" charset="-78"/>
                <a:cs typeface="abo2sadam" pitchFamily="2" charset="-78"/>
              </a:rPr>
              <a:t>والمحادثة </a:t>
            </a:r>
            <a:r>
              <a:rPr lang="en-US" sz="2800" dirty="0" smtClean="0">
                <a:latin typeface="+mj-lt"/>
                <a:cs typeface="abo2sadam" pitchFamily="2" charset="-78"/>
              </a:rPr>
              <a:t>Chat</a:t>
            </a:r>
            <a:r>
              <a:rPr lang="ar-JO" sz="2800" dirty="0" smtClean="0">
                <a:latin typeface="+mj-lt"/>
                <a:cs typeface="abo2sadam" pitchFamily="2" charset="-78"/>
              </a:rPr>
              <a:t>.</a:t>
            </a:r>
            <a:endParaRPr lang="ar-JO" sz="2800" dirty="0" smtClean="0">
              <a:solidFill>
                <a:srgbClr val="FF0000"/>
              </a:solidFill>
              <a:latin typeface="+mj-lt"/>
              <a:cs typeface="abo2sadam" pitchFamily="2" charset="-78"/>
            </a:endParaRPr>
          </a:p>
          <a:p>
            <a:pPr marL="341313" indent="-341313"/>
            <a:endParaRPr lang="en-US" sz="2800" dirty="0">
              <a:solidFill>
                <a:srgbClr val="FF0000"/>
              </a:solidFill>
              <a:latin typeface="abo2sadam" pitchFamily="2" charset="-78"/>
              <a:cs typeface="abo2sadam" pitchFamily="2" charset="-78"/>
            </a:endParaRPr>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3212976"/>
            <a:ext cx="3960440" cy="3816424"/>
          </a:xfrm>
          <a:prstGeom prst="rect">
            <a:avLst/>
          </a:prstGeom>
        </p:spPr>
      </p:pic>
    </p:spTree>
    <p:extLst>
      <p:ext uri="{BB962C8B-B14F-4D97-AF65-F5344CB8AC3E}">
        <p14:creationId xmlns:p14="http://schemas.microsoft.com/office/powerpoint/2010/main" val="1984257372"/>
      </p:ext>
    </p:extLst>
  </p:cSld>
  <p:clrMapOvr>
    <a:masterClrMapping/>
  </p:clrMapOvr>
  <mc:AlternateContent xmlns:mc="http://schemas.openxmlformats.org/markup-compatibility/2006" xmlns:p14="http://schemas.microsoft.com/office/powerpoint/2010/main">
    <mc:Choice Requires="p14">
      <p:transition spd="slow" p14:dur="1600" advClick="0">
        <p14:gallery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10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10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fade">
                                      <p:cBhvr>
                                        <p:cTn id="22" dur="1000"/>
                                        <p:tgtEl>
                                          <p:spTgt spid="10">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Effect transition="in" filter="fade">
                                      <p:cBhvr>
                                        <p:cTn id="25" dur="1000"/>
                                        <p:tgtEl>
                                          <p:spTgt spid="10">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xEl>
                                              <p:pRg st="7" end="7"/>
                                            </p:txEl>
                                          </p:spTgt>
                                        </p:tgtEl>
                                        <p:attrNameLst>
                                          <p:attrName>style.visibility</p:attrName>
                                        </p:attrNameLst>
                                      </p:cBhvr>
                                      <p:to>
                                        <p:strVal val="visible"/>
                                      </p:to>
                                    </p:set>
                                    <p:animEffect transition="in" filter="fade">
                                      <p:cBhvr>
                                        <p:cTn id="28" dur="1000"/>
                                        <p:tgtEl>
                                          <p:spTgt spid="10">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animEffect transition="in" filter="fade">
                                      <p:cBhvr>
                                        <p:cTn id="31" dur="10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2195736" y="188640"/>
            <a:ext cx="5104260"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الشبكة الواسعة (</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rPr>
              <a:t>W</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rPr>
              <a:t>AN</a:t>
            </a:r>
            <a:endParaRPr lang="ar-JO"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endParaRPr>
          </a:p>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mj-cs"/>
              </a:rPr>
              <a:t>Wide Area Network</a:t>
            </a:r>
            <a:endParaRPr lang="ar-SA"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mj-cs"/>
            </a:endParaRPr>
          </a:p>
        </p:txBody>
      </p:sp>
      <p:sp>
        <p:nvSpPr>
          <p:cNvPr id="10" name="مربع نص 9"/>
          <p:cNvSpPr txBox="1"/>
          <p:nvPr/>
        </p:nvSpPr>
        <p:spPr>
          <a:xfrm>
            <a:off x="251520" y="1700808"/>
            <a:ext cx="8712967" cy="4401205"/>
          </a:xfrm>
          <a:prstGeom prst="rect">
            <a:avLst/>
          </a:prstGeom>
          <a:noFill/>
        </p:spPr>
        <p:txBody>
          <a:bodyPr wrap="square" rtlCol="1">
            <a:spAutoFit/>
          </a:bodyPr>
          <a:lstStyle/>
          <a:p>
            <a:pPr marL="341313" indent="-341313"/>
            <a:r>
              <a:rPr lang="ar-JO" sz="2800" u="sng" dirty="0" smtClean="0">
                <a:solidFill>
                  <a:srgbClr val="FF0000"/>
                </a:solidFill>
                <a:latin typeface="abo2sadam" pitchFamily="2" charset="-78"/>
                <a:cs typeface="abo2sadam" pitchFamily="2" charset="-78"/>
              </a:rPr>
              <a:t>تعريفها</a:t>
            </a:r>
            <a:r>
              <a:rPr lang="ar-JO" sz="2800" b="1" u="sng" dirty="0" smtClean="0">
                <a:solidFill>
                  <a:srgbClr val="FF0000"/>
                </a:solidFill>
                <a:latin typeface="abo2sadam" pitchFamily="2" charset="-78"/>
                <a:cs typeface="abo2sadam" pitchFamily="2" charset="-78"/>
              </a:rPr>
              <a:t> : </a:t>
            </a:r>
            <a:r>
              <a:rPr lang="ar-JO" sz="2800" dirty="0" smtClean="0">
                <a:latin typeface="abo2sadam" pitchFamily="2" charset="-78"/>
                <a:cs typeface="abo2sadam" pitchFamily="2" charset="-78"/>
              </a:rPr>
              <a:t>تتكون من شبكات محلية متباعدة جغرافياً يرتبط بعضها ببعض بواسطة خطوط الاتصال ، من خلال شركات الاتصالات الكبرى السلكية واللاسلكية (مثل : خطوط الهاتف والأقمار الصناعية)</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يمكن لهذا النوع ان يغطي مساحات جغرافية كبيرة جداً تشمل عدة دول </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أو قارات.</a:t>
            </a:r>
          </a:p>
          <a:p>
            <a:pPr marL="341313" indent="-341313"/>
            <a:endParaRPr lang="ar-JO" sz="1600" dirty="0">
              <a:solidFill>
                <a:srgbClr val="FF0000"/>
              </a:solidFill>
              <a:latin typeface="abo2sadam" pitchFamily="2" charset="-78"/>
              <a:cs typeface="abo2sadam" pitchFamily="2" charset="-78"/>
            </a:endParaRPr>
          </a:p>
          <a:p>
            <a:pPr marL="341313" indent="-341313">
              <a:tabLst>
                <a:tab pos="5146675" algn="l"/>
              </a:tabLst>
            </a:pPr>
            <a:r>
              <a:rPr lang="ar-JO" sz="2800" dirty="0" smtClean="0">
                <a:solidFill>
                  <a:srgbClr val="FF0000"/>
                </a:solidFill>
                <a:latin typeface="abo2sadam" pitchFamily="2" charset="-78"/>
                <a:cs typeface="abo2sadam" pitchFamily="2" charset="-78"/>
              </a:rPr>
              <a:t>أمثلة عليها: </a:t>
            </a:r>
          </a:p>
          <a:p>
            <a:pPr marL="341313" indent="-341313">
              <a:tabLst>
                <a:tab pos="5146675" algn="l"/>
              </a:tabLst>
            </a:pPr>
            <a:r>
              <a:rPr lang="ar-JO" sz="2800" dirty="0" smtClean="0">
                <a:latin typeface="abo2sadam" pitchFamily="2" charset="-78"/>
                <a:cs typeface="abo2sadam" pitchFamily="2" charset="-78"/>
              </a:rPr>
              <a:t>-شبكة الصراف الآلي </a:t>
            </a:r>
            <a:r>
              <a:rPr lang="en-US" sz="2800" dirty="0" smtClean="0">
                <a:latin typeface="abo2sadam" pitchFamily="2" charset="-78"/>
                <a:cs typeface="abo2sadam" pitchFamily="2" charset="-78"/>
              </a:rPr>
              <a:t>ATM</a:t>
            </a:r>
            <a:endParaRPr lang="ar-JO" sz="2800" dirty="0" smtClean="0">
              <a:latin typeface="abo2sadam" pitchFamily="2" charset="-78"/>
              <a:cs typeface="abo2sadam" pitchFamily="2" charset="-78"/>
            </a:endParaRPr>
          </a:p>
          <a:p>
            <a:pPr marL="341313" indent="-341313">
              <a:tabLst>
                <a:tab pos="5146675" algn="l"/>
              </a:tabLst>
            </a:pPr>
            <a:r>
              <a:rPr lang="ar-JO" sz="2800" dirty="0" smtClean="0">
                <a:latin typeface="abo2sadam" pitchFamily="2" charset="-78"/>
                <a:cs typeface="abo2sadam" pitchFamily="2" charset="-78"/>
              </a:rPr>
              <a:t>- شبكة الانترنت</a:t>
            </a:r>
          </a:p>
          <a:p>
            <a:pPr marL="341313" indent="-341313"/>
            <a:endParaRPr lang="ar-JO" sz="1200" dirty="0">
              <a:solidFill>
                <a:srgbClr val="FF0000"/>
              </a:solidFill>
              <a:latin typeface="abo2sadam" pitchFamily="2" charset="-78"/>
              <a:cs typeface="abo2sadam" pitchFamily="2" charset="-78"/>
            </a:endParaRPr>
          </a:p>
          <a:p>
            <a:pPr marL="341313" indent="-341313"/>
            <a:endParaRPr lang="en-US" sz="2800" dirty="0">
              <a:solidFill>
                <a:srgbClr val="FF0000"/>
              </a:solidFill>
              <a:latin typeface="abo2sadam" pitchFamily="2" charset="-78"/>
              <a:cs typeface="abo2sadam" pitchFamily="2" charset="-78"/>
            </a:endParaRPr>
          </a:p>
        </p:txBody>
      </p:sp>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47" y="3559397"/>
            <a:ext cx="4921617" cy="3109963"/>
          </a:xfrm>
          <a:prstGeom prst="rect">
            <a:avLst/>
          </a:prstGeom>
        </p:spPr>
      </p:pic>
    </p:spTree>
    <p:extLst>
      <p:ext uri="{BB962C8B-B14F-4D97-AF65-F5344CB8AC3E}">
        <p14:creationId xmlns:p14="http://schemas.microsoft.com/office/powerpoint/2010/main" val="43396332"/>
      </p:ext>
    </p:extLst>
  </p:cSld>
  <p:clrMapOvr>
    <a:masterClrMapping/>
  </p:clrMapOvr>
  <mc:AlternateContent xmlns:mc="http://schemas.openxmlformats.org/markup-compatibility/2006" xmlns:p14="http://schemas.microsoft.com/office/powerpoint/2010/main">
    <mc:Choice Requires="p14">
      <p:transition spd="slow" p14:dur="1600" advClick="0">
        <p14:gallery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anim calcmode="lin" valueType="num">
                                      <p:cBhvr>
                                        <p:cTn id="1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fade">
                                      <p:cBhvr>
                                        <p:cTn id="24" dur="1000"/>
                                        <p:tgtEl>
                                          <p:spTgt spid="10">
                                            <p:txEl>
                                              <p:pRg st="4" end="4"/>
                                            </p:txEl>
                                          </p:spTgt>
                                        </p:tgtEl>
                                      </p:cBhvr>
                                    </p:animEffect>
                                    <p:anim calcmode="lin" valueType="num">
                                      <p:cBhvr>
                                        <p:cTn id="25"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animEffect transition="in" filter="fade">
                                      <p:cBhvr>
                                        <p:cTn id="29" dur="1000"/>
                                        <p:tgtEl>
                                          <p:spTgt spid="10">
                                            <p:txEl>
                                              <p:pRg st="6" end="6"/>
                                            </p:txEl>
                                          </p:spTgt>
                                        </p:tgtEl>
                                      </p:cBhvr>
                                    </p:animEffect>
                                    <p:anim calcmode="lin" valueType="num">
                                      <p:cBhvr>
                                        <p:cTn id="30"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10">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xEl>
                                              <p:pRg st="5" end="5"/>
                                            </p:txEl>
                                          </p:spTgt>
                                        </p:tgtEl>
                                        <p:attrNameLst>
                                          <p:attrName>style.visibility</p:attrName>
                                        </p:attrNameLst>
                                      </p:cBhvr>
                                      <p:to>
                                        <p:strVal val="visible"/>
                                      </p:to>
                                    </p:set>
                                    <p:animEffect transition="in" filter="fade">
                                      <p:cBhvr>
                                        <p:cTn id="34" dur="1000"/>
                                        <p:tgtEl>
                                          <p:spTgt spid="10">
                                            <p:txEl>
                                              <p:pRg st="5" end="5"/>
                                            </p:txEl>
                                          </p:spTgt>
                                        </p:tgtEl>
                                      </p:cBhvr>
                                    </p:animEffect>
                                    <p:anim calcmode="lin" valueType="num">
                                      <p:cBhvr>
                                        <p:cTn id="35"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819610" y="273422"/>
            <a:ext cx="536076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JO"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o2sadam" pitchFamily="2" charset="-78"/>
                <a:cs typeface="abo2sadam" pitchFamily="2" charset="-78"/>
              </a:rPr>
              <a:t>أنواع شبكات الحاسوب</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o2sadam" pitchFamily="2" charset="-78"/>
              <a:cs typeface="abo2sadam" pitchFamily="2" charset="-78"/>
            </a:endParaRPr>
          </a:p>
        </p:txBody>
      </p:sp>
      <p:sp>
        <p:nvSpPr>
          <p:cNvPr id="13" name="مستطيل 12"/>
          <p:cNvSpPr/>
          <p:nvPr/>
        </p:nvSpPr>
        <p:spPr>
          <a:xfrm>
            <a:off x="1278926" y="1700808"/>
            <a:ext cx="6583855"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4400" b="1" dirty="0" smtClean="0">
                <a:ln w="11430"/>
                <a:solidFill>
                  <a:srgbClr val="FF0000"/>
                </a:solidFill>
                <a:effectLst>
                  <a:outerShdw blurRad="50800" dist="39000" dir="5460000" algn="tl">
                    <a:srgbClr val="000000">
                      <a:alpha val="38000"/>
                    </a:srgbClr>
                  </a:outerShdw>
                </a:effectLst>
                <a:latin typeface="abo2sadam" pitchFamily="2" charset="-78"/>
                <a:cs typeface="abo2sadam" pitchFamily="2" charset="-78"/>
              </a:rPr>
              <a:t>ثانياً : حسب العلاقة بين الأجهزة</a:t>
            </a:r>
            <a:endParaRPr lang="ar-SA" sz="4400" b="1" dirty="0">
              <a:ln w="11430"/>
              <a:solidFill>
                <a:srgbClr val="FF0000"/>
              </a:solidFill>
              <a:effectLst>
                <a:outerShdw blurRad="50800" dist="39000" dir="5460000" algn="tl">
                  <a:srgbClr val="000000">
                    <a:alpha val="38000"/>
                  </a:srgbClr>
                </a:outerShdw>
              </a:effectLst>
              <a:latin typeface="abo2sadam" pitchFamily="2" charset="-78"/>
              <a:cs typeface="abo2sadam" pitchFamily="2" charset="-78"/>
            </a:endParaRPr>
          </a:p>
        </p:txBody>
      </p:sp>
      <p:cxnSp>
        <p:nvCxnSpPr>
          <p:cNvPr id="5" name="رابط كسهم مستقيم 4"/>
          <p:cNvCxnSpPr/>
          <p:nvPr/>
        </p:nvCxnSpPr>
        <p:spPr>
          <a:xfrm>
            <a:off x="4576498" y="2348880"/>
            <a:ext cx="1507670" cy="138034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رابط كسهم مستقيم 13"/>
          <p:cNvCxnSpPr/>
          <p:nvPr/>
        </p:nvCxnSpPr>
        <p:spPr>
          <a:xfrm flipH="1">
            <a:off x="3068828" y="2348880"/>
            <a:ext cx="1507670" cy="138034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مستطيل 5"/>
          <p:cNvSpPr/>
          <p:nvPr/>
        </p:nvSpPr>
        <p:spPr>
          <a:xfrm>
            <a:off x="4655218" y="3852337"/>
            <a:ext cx="3445174" cy="584775"/>
          </a:xfrm>
          <a:prstGeom prst="rect">
            <a:avLst/>
          </a:prstGeom>
          <a:noFill/>
        </p:spPr>
        <p:txBody>
          <a:bodyPr wrap="none" lIns="91440" tIns="45720" rIns="91440" bIns="45720">
            <a:spAutoFit/>
          </a:bodyPr>
          <a:lstStyle/>
          <a:p>
            <a:pPr algn="ctr"/>
            <a:r>
              <a:rPr lang="ar-JO" sz="3200" b="1" dirty="0" smtClean="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rPr>
              <a:t>شبكة الخادم / المستفي</a:t>
            </a:r>
            <a:r>
              <a:rPr lang="ar-JO" sz="3200" b="1" dirty="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rPr>
              <a:t>د</a:t>
            </a:r>
            <a:endParaRPr lang="ar-SA" sz="3200" b="1" dirty="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endParaRPr>
          </a:p>
        </p:txBody>
      </p:sp>
      <p:sp>
        <p:nvSpPr>
          <p:cNvPr id="15" name="مستطيل 14"/>
          <p:cNvSpPr/>
          <p:nvPr/>
        </p:nvSpPr>
        <p:spPr>
          <a:xfrm>
            <a:off x="1619672" y="3852337"/>
            <a:ext cx="2486579" cy="584775"/>
          </a:xfrm>
          <a:prstGeom prst="rect">
            <a:avLst/>
          </a:prstGeom>
          <a:noFill/>
        </p:spPr>
        <p:txBody>
          <a:bodyPr wrap="none" lIns="91440" tIns="45720" rIns="91440" bIns="45720">
            <a:spAutoFit/>
          </a:bodyPr>
          <a:lstStyle/>
          <a:p>
            <a:pPr algn="ctr"/>
            <a:r>
              <a:rPr lang="ar-JO" sz="3200" b="1" dirty="0" smtClean="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rPr>
              <a:t>الشبكة التناظرية</a:t>
            </a:r>
            <a:endParaRPr lang="ar-SA" sz="3200" b="1" dirty="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endParaRPr>
          </a:p>
        </p:txBody>
      </p:sp>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436" y="4487893"/>
            <a:ext cx="2005680" cy="1853625"/>
          </a:xfrm>
          <a:prstGeom prst="rect">
            <a:avLst/>
          </a:prstGeom>
        </p:spPr>
      </p:pic>
      <p:pic>
        <p:nvPicPr>
          <p:cNvPr id="9" name="صورة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455" y="4797152"/>
            <a:ext cx="2223012" cy="1725759"/>
          </a:xfrm>
          <a:prstGeom prst="rect">
            <a:avLst/>
          </a:prstGeom>
        </p:spPr>
      </p:pic>
    </p:spTree>
    <p:extLst>
      <p:ext uri="{BB962C8B-B14F-4D97-AF65-F5344CB8AC3E}">
        <p14:creationId xmlns:p14="http://schemas.microsoft.com/office/powerpoint/2010/main" val="4000135405"/>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p:nvPr/>
        </p:nvPicPr>
        <p:blipFill>
          <a:blip r:embed="rId2">
            <a:extLst>
              <a:ext uri="{28A0092B-C50C-407E-A947-70E740481C1C}">
                <a14:useLocalDpi xmlns:a14="http://schemas.microsoft.com/office/drawing/2010/main" val="0"/>
              </a:ext>
            </a:extLst>
          </a:blip>
          <a:stretch>
            <a:fillRect/>
          </a:stretch>
        </p:blipFill>
        <p:spPr>
          <a:xfrm>
            <a:off x="251520" y="3140968"/>
            <a:ext cx="3096344" cy="3573016"/>
          </a:xfrm>
          <a:prstGeom prst="rect">
            <a:avLst/>
          </a:prstGeom>
          <a:noFill/>
          <a:ln>
            <a:noFill/>
          </a:ln>
        </p:spPr>
      </p:pic>
      <p:sp>
        <p:nvSpPr>
          <p:cNvPr id="6" name="مستطيل 5"/>
          <p:cNvSpPr/>
          <p:nvPr/>
        </p:nvSpPr>
        <p:spPr>
          <a:xfrm>
            <a:off x="467544" y="188640"/>
            <a:ext cx="8352928"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JO" sz="7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o2sadam" pitchFamily="2" charset="-78"/>
                <a:cs typeface="abo2sadam" pitchFamily="2" charset="-78"/>
              </a:rPr>
              <a:t>كيف تطورت الشبكات؟</a:t>
            </a:r>
            <a:endParaRPr lang="ar-SA" sz="7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o2sadam" pitchFamily="2" charset="-78"/>
              <a:cs typeface="abo2sadam" pitchFamily="2" charset="-78"/>
            </a:endParaRPr>
          </a:p>
        </p:txBody>
      </p:sp>
      <p:sp>
        <p:nvSpPr>
          <p:cNvPr id="4" name="مربع نص 3"/>
          <p:cNvSpPr txBox="1"/>
          <p:nvPr/>
        </p:nvSpPr>
        <p:spPr>
          <a:xfrm>
            <a:off x="0" y="1345704"/>
            <a:ext cx="8964487" cy="1569660"/>
          </a:xfrm>
          <a:prstGeom prst="rect">
            <a:avLst/>
          </a:prstGeom>
          <a:noFill/>
        </p:spPr>
        <p:txBody>
          <a:bodyPr wrap="square" rtlCol="1">
            <a:spAutoFit/>
          </a:bodyPr>
          <a:lstStyle/>
          <a:p>
            <a:pPr marL="341313" indent="-341313"/>
            <a:r>
              <a:rPr lang="ar-JO" sz="3200" dirty="0">
                <a:solidFill>
                  <a:srgbClr val="CC0066"/>
                </a:solidFill>
                <a:latin typeface="abo2sadam" pitchFamily="2" charset="-78"/>
                <a:cs typeface="abo2sadam" pitchFamily="2" charset="-78"/>
              </a:rPr>
              <a:t>- </a:t>
            </a:r>
            <a:r>
              <a:rPr lang="ar-JO" sz="3200" dirty="0" smtClean="0">
                <a:solidFill>
                  <a:srgbClr val="CC0066"/>
                </a:solidFill>
                <a:latin typeface="abo2sadam" pitchFamily="2" charset="-78"/>
                <a:cs typeface="abo2sadam" pitchFamily="2" charset="-78"/>
              </a:rPr>
              <a:t>بدأت الشبكات </a:t>
            </a:r>
            <a:r>
              <a:rPr lang="ar-JO" sz="3200" dirty="0">
                <a:solidFill>
                  <a:srgbClr val="CC0066"/>
                </a:solidFill>
                <a:latin typeface="abo2sadam" pitchFamily="2" charset="-78"/>
                <a:cs typeface="abo2sadam" pitchFamily="2" charset="-78"/>
              </a:rPr>
              <a:t>في أوائل الستينات حين عزمت وزارة الدفاع الأمريكية على ربط الحواسيب الرئيسية التابعة لها بهدف الاتصال فيما بينها</a:t>
            </a:r>
            <a:r>
              <a:rPr lang="ar-JO" sz="3200" dirty="0" smtClean="0">
                <a:solidFill>
                  <a:srgbClr val="CC0066"/>
                </a:solidFill>
                <a:latin typeface="abo2sadam" pitchFamily="2" charset="-78"/>
                <a:cs typeface="abo2sadam" pitchFamily="2" charset="-78"/>
              </a:rPr>
              <a:t>.</a:t>
            </a:r>
            <a:endParaRPr lang="en-US" sz="3200" dirty="0">
              <a:solidFill>
                <a:srgbClr val="CC0066"/>
              </a:solidFill>
              <a:latin typeface="abo2sadam" pitchFamily="2" charset="-78"/>
              <a:cs typeface="abo2sadam" pitchFamily="2" charset="-78"/>
            </a:endParaRPr>
          </a:p>
        </p:txBody>
      </p:sp>
      <p:sp>
        <p:nvSpPr>
          <p:cNvPr id="8" name="مربع نص 7"/>
          <p:cNvSpPr txBox="1"/>
          <p:nvPr/>
        </p:nvSpPr>
        <p:spPr>
          <a:xfrm>
            <a:off x="3203847" y="2721109"/>
            <a:ext cx="5760641" cy="4524315"/>
          </a:xfrm>
          <a:prstGeom prst="rect">
            <a:avLst/>
          </a:prstGeom>
          <a:noFill/>
        </p:spPr>
        <p:txBody>
          <a:bodyPr wrap="square" rtlCol="1">
            <a:spAutoFit/>
          </a:bodyPr>
          <a:lstStyle/>
          <a:p>
            <a:r>
              <a:rPr lang="ar-JO" sz="3200" dirty="0" smtClean="0">
                <a:solidFill>
                  <a:schemeClr val="accent6">
                    <a:lumMod val="75000"/>
                  </a:schemeClr>
                </a:solidFill>
                <a:latin typeface="abo2sadam" pitchFamily="2" charset="-78"/>
                <a:cs typeface="abo2sadam" pitchFamily="2" charset="-78"/>
              </a:rPr>
              <a:t>- بدأت </a:t>
            </a:r>
            <a:r>
              <a:rPr lang="ar-JO" sz="3200" dirty="0">
                <a:solidFill>
                  <a:schemeClr val="accent6">
                    <a:lumMod val="75000"/>
                  </a:schemeClr>
                </a:solidFill>
                <a:latin typeface="abo2sadam" pitchFamily="2" charset="-78"/>
                <a:cs typeface="abo2sadam" pitchFamily="2" charset="-78"/>
              </a:rPr>
              <a:t>بعد ذلك الجامعات </a:t>
            </a:r>
            <a:r>
              <a:rPr lang="ar-JO" sz="3200" dirty="0" smtClean="0">
                <a:solidFill>
                  <a:schemeClr val="accent6">
                    <a:lumMod val="75000"/>
                  </a:schemeClr>
                </a:solidFill>
                <a:latin typeface="abo2sadam" pitchFamily="2" charset="-78"/>
                <a:cs typeface="abo2sadam" pitchFamily="2" charset="-78"/>
              </a:rPr>
              <a:t>ومراكز </a:t>
            </a:r>
            <a:r>
              <a:rPr lang="ar-JO" sz="3200" dirty="0">
                <a:solidFill>
                  <a:schemeClr val="accent6">
                    <a:lumMod val="75000"/>
                  </a:schemeClr>
                </a:solidFill>
                <a:latin typeface="abo2sadam" pitchFamily="2" charset="-78"/>
                <a:cs typeface="abo2sadam" pitchFamily="2" charset="-78"/>
              </a:rPr>
              <a:t>الأبحاث الأخرى في العالم الانضمام إلى هذه الشبكة.</a:t>
            </a:r>
            <a:endParaRPr lang="en-US" sz="3200" dirty="0">
              <a:solidFill>
                <a:schemeClr val="accent6">
                  <a:lumMod val="75000"/>
                </a:schemeClr>
              </a:solidFill>
              <a:latin typeface="abo2sadam" pitchFamily="2" charset="-78"/>
              <a:cs typeface="abo2sadam" pitchFamily="2" charset="-78"/>
            </a:endParaRPr>
          </a:p>
          <a:p>
            <a:r>
              <a:rPr lang="ar-JO" sz="3200" dirty="0">
                <a:solidFill>
                  <a:srgbClr val="006600"/>
                </a:solidFill>
                <a:latin typeface="abo2sadam" pitchFamily="2" charset="-78"/>
                <a:cs typeface="abo2sadam" pitchFamily="2" charset="-78"/>
              </a:rPr>
              <a:t>-</a:t>
            </a:r>
            <a:r>
              <a:rPr lang="ar-JO" sz="3200" dirty="0">
                <a:latin typeface="abo2sadam" pitchFamily="2" charset="-78"/>
                <a:cs typeface="abo2sadam" pitchFamily="2" charset="-78"/>
              </a:rPr>
              <a:t> </a:t>
            </a:r>
            <a:r>
              <a:rPr lang="ar-JO" sz="3200" dirty="0">
                <a:solidFill>
                  <a:srgbClr val="006600"/>
                </a:solidFill>
                <a:latin typeface="abo2sadam" pitchFamily="2" charset="-78"/>
                <a:cs typeface="abo2sadam" pitchFamily="2" charset="-78"/>
              </a:rPr>
              <a:t>في عام 1991 نشأت شبكة الويب العالمية.</a:t>
            </a:r>
            <a:endParaRPr lang="en-US" sz="3200" dirty="0">
              <a:solidFill>
                <a:srgbClr val="006600"/>
              </a:solidFill>
              <a:latin typeface="abo2sadam" pitchFamily="2" charset="-78"/>
              <a:cs typeface="abo2sadam" pitchFamily="2" charset="-78"/>
            </a:endParaRPr>
          </a:p>
          <a:p>
            <a:r>
              <a:rPr lang="ar-JO" sz="3200" dirty="0">
                <a:solidFill>
                  <a:schemeClr val="tx2"/>
                </a:solidFill>
                <a:latin typeface="abo2sadam" pitchFamily="2" charset="-78"/>
                <a:cs typeface="abo2sadam" pitchFamily="2" charset="-78"/>
              </a:rPr>
              <a:t>-</a:t>
            </a:r>
            <a:r>
              <a:rPr lang="ar-JO" sz="3200" dirty="0">
                <a:latin typeface="abo2sadam" pitchFamily="2" charset="-78"/>
                <a:cs typeface="abo2sadam" pitchFamily="2" charset="-78"/>
              </a:rPr>
              <a:t> </a:t>
            </a:r>
            <a:r>
              <a:rPr lang="ar-JO" sz="3200" dirty="0">
                <a:solidFill>
                  <a:schemeClr val="tx2"/>
                </a:solidFill>
                <a:latin typeface="abo2sadam" pitchFamily="2" charset="-78"/>
                <a:cs typeface="abo2sadam" pitchFamily="2" charset="-78"/>
              </a:rPr>
              <a:t>أدى ظهور الشبكة العالمية إلى ثورة في المعلوماتية والاتصال في مختلف المجالات.</a:t>
            </a:r>
            <a:endParaRPr lang="en-US" sz="3200" dirty="0">
              <a:solidFill>
                <a:schemeClr val="tx2"/>
              </a:solidFill>
              <a:latin typeface="abo2sadam" pitchFamily="2" charset="-78"/>
              <a:cs typeface="abo2sadam" pitchFamily="2" charset="-78"/>
            </a:endParaRPr>
          </a:p>
          <a:p>
            <a:endParaRPr lang="ar-SA" sz="3200" dirty="0">
              <a:latin typeface="abo2sadam" pitchFamily="2" charset="-78"/>
              <a:cs typeface="abo2sadam" pitchFamily="2" charset="-78"/>
            </a:endParaRPr>
          </a:p>
        </p:txBody>
      </p:sp>
    </p:spTree>
    <p:extLst>
      <p:ext uri="{BB962C8B-B14F-4D97-AF65-F5344CB8AC3E}">
        <p14:creationId xmlns:p14="http://schemas.microsoft.com/office/powerpoint/2010/main" val="208648139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anim calcmode="lin" valueType="num">
                                      <p:cBhvr>
                                        <p:cTn id="1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down)">
                                      <p:cBhvr>
                                        <p:cTn id="20" dur="10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circle(in)">
                                      <p:cBhvr>
                                        <p:cTn id="25"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2195735" y="188640"/>
            <a:ext cx="5370187"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شبكة الخادم/المستفيد</a:t>
            </a:r>
          </a:p>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Server/Client Network</a:t>
            </a:r>
            <a:r>
              <a:rPr lang="ar-JO"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 </a:t>
            </a:r>
            <a:endParaRPr lang="ar-SA"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mj-cs"/>
            </a:endParaRPr>
          </a:p>
        </p:txBody>
      </p:sp>
      <p:sp>
        <p:nvSpPr>
          <p:cNvPr id="10" name="مربع نص 9"/>
          <p:cNvSpPr txBox="1"/>
          <p:nvPr/>
        </p:nvSpPr>
        <p:spPr>
          <a:xfrm>
            <a:off x="0" y="1700808"/>
            <a:ext cx="8964487" cy="6232475"/>
          </a:xfrm>
          <a:prstGeom prst="rect">
            <a:avLst/>
          </a:prstGeom>
          <a:noFill/>
        </p:spPr>
        <p:txBody>
          <a:bodyPr wrap="square" rtlCol="1">
            <a:spAutoFit/>
          </a:bodyPr>
          <a:lstStyle/>
          <a:p>
            <a:pPr marL="341313" indent="-341313"/>
            <a:r>
              <a:rPr lang="ar-JO" sz="2800" u="sng" dirty="0" smtClean="0">
                <a:solidFill>
                  <a:srgbClr val="FF0000"/>
                </a:solidFill>
                <a:latin typeface="abo2sadam" pitchFamily="2" charset="-78"/>
                <a:cs typeface="abo2sadam" pitchFamily="2" charset="-78"/>
              </a:rPr>
              <a:t>تعريفها</a:t>
            </a:r>
            <a:r>
              <a:rPr lang="ar-JO" sz="2800" b="1" u="sng" dirty="0" smtClean="0">
                <a:solidFill>
                  <a:srgbClr val="FF0000"/>
                </a:solidFill>
                <a:latin typeface="abo2sadam" pitchFamily="2" charset="-78"/>
                <a:cs typeface="abo2sadam" pitchFamily="2" charset="-78"/>
              </a:rPr>
              <a:t> : </a:t>
            </a:r>
            <a:r>
              <a:rPr lang="ar-JO" sz="2800" dirty="0" smtClean="0">
                <a:latin typeface="abo2sadam" pitchFamily="2" charset="-78"/>
                <a:cs typeface="abo2sadam" pitchFamily="2" charset="-78"/>
              </a:rPr>
              <a:t>تتكون من مجموعة من أجهزة الحاسوب يطلق على أحدها اسم خادم الشبكة </a:t>
            </a:r>
            <a:r>
              <a:rPr lang="en-US" sz="2800" dirty="0" smtClean="0">
                <a:latin typeface="abo2sadam" pitchFamily="2" charset="-78"/>
                <a:cs typeface="abo2sadam" pitchFamily="2" charset="-78"/>
              </a:rPr>
              <a:t>Server</a:t>
            </a:r>
            <a:r>
              <a:rPr lang="ar-JO" sz="2800" dirty="0" smtClean="0">
                <a:latin typeface="abo2sadam" pitchFamily="2" charset="-78"/>
                <a:cs typeface="abo2sadam" pitchFamily="2" charset="-78"/>
              </a:rPr>
              <a:t> وباقي الأجهزة محطات عمل أو مستفيدون.</a:t>
            </a:r>
          </a:p>
          <a:p>
            <a:pPr marL="341313" indent="-341313"/>
            <a:endParaRPr lang="ar-JO" sz="1600" dirty="0">
              <a:solidFill>
                <a:srgbClr val="FF0000"/>
              </a:solidFill>
              <a:latin typeface="abo2sadam" pitchFamily="2" charset="-78"/>
              <a:cs typeface="abo2sadam" pitchFamily="2" charset="-78"/>
            </a:endParaRPr>
          </a:p>
          <a:p>
            <a:pPr marL="341313" indent="-341313">
              <a:tabLst>
                <a:tab pos="5146675" algn="l"/>
              </a:tabLst>
            </a:pPr>
            <a:r>
              <a:rPr lang="ar-JO" sz="2800" dirty="0" smtClean="0">
                <a:solidFill>
                  <a:schemeClr val="tx2">
                    <a:lumMod val="60000"/>
                    <a:lumOff val="40000"/>
                  </a:schemeClr>
                </a:solidFill>
                <a:latin typeface="abo2sadam" pitchFamily="2" charset="-78"/>
                <a:cs typeface="abo2sadam" pitchFamily="2" charset="-78"/>
              </a:rPr>
              <a:t>وظيفة الخادم : </a:t>
            </a:r>
          </a:p>
          <a:p>
            <a:pPr marL="457200" indent="-457200">
              <a:buFontTx/>
              <a:buChar char="-"/>
              <a:tabLst>
                <a:tab pos="5146675" algn="l"/>
              </a:tabLst>
            </a:pPr>
            <a:r>
              <a:rPr lang="ar-JO" sz="2800" dirty="0" smtClean="0">
                <a:latin typeface="abo2sadam" pitchFamily="2" charset="-78"/>
                <a:cs typeface="abo2sadam" pitchFamily="2" charset="-78"/>
              </a:rPr>
              <a:t>إدارة عمل الشبكة وتنظيمها.</a:t>
            </a:r>
          </a:p>
          <a:p>
            <a:pPr marL="457200" indent="-457200">
              <a:buFontTx/>
              <a:buChar char="-"/>
              <a:tabLst>
                <a:tab pos="5146675" algn="l"/>
              </a:tabLst>
            </a:pPr>
            <a:endParaRPr lang="ar-JO" sz="1400" dirty="0">
              <a:latin typeface="abo2sadam" pitchFamily="2" charset="-78"/>
              <a:cs typeface="abo2sadam" pitchFamily="2" charset="-78"/>
            </a:endParaRPr>
          </a:p>
          <a:p>
            <a:pPr>
              <a:tabLst>
                <a:tab pos="5146675" algn="l"/>
              </a:tabLst>
            </a:pPr>
            <a:r>
              <a:rPr lang="ar-JO" sz="2800" dirty="0" smtClean="0">
                <a:latin typeface="abo2sadam" pitchFamily="2" charset="-78"/>
                <a:cs typeface="abo2sadam" pitchFamily="2" charset="-78"/>
              </a:rPr>
              <a:t> - تخزين البرامج والمعلومات </a:t>
            </a:r>
          </a:p>
          <a:p>
            <a:pPr>
              <a:tabLst>
                <a:tab pos="5146675" algn="l"/>
              </a:tabLst>
            </a:pPr>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المشتركة.</a:t>
            </a:r>
          </a:p>
          <a:p>
            <a:pPr>
              <a:tabLst>
                <a:tab pos="5146675" algn="l"/>
              </a:tabLst>
            </a:pPr>
            <a:endParaRPr lang="ar-JO" sz="1400" dirty="0" smtClean="0">
              <a:latin typeface="abo2sadam" pitchFamily="2" charset="-78"/>
              <a:cs typeface="abo2sadam" pitchFamily="2" charset="-78"/>
            </a:endParaRPr>
          </a:p>
          <a:p>
            <a:pPr marL="457200" indent="-457200">
              <a:buFontTx/>
              <a:buChar char="-"/>
              <a:tabLst>
                <a:tab pos="5146675" algn="l"/>
              </a:tabLst>
            </a:pPr>
            <a:r>
              <a:rPr lang="ar-JO" sz="2800" dirty="0" smtClean="0">
                <a:latin typeface="abo2sadam" pitchFamily="2" charset="-78"/>
                <a:cs typeface="abo2sadam" pitchFamily="2" charset="-78"/>
              </a:rPr>
              <a:t>تسجيل مستخدمي الشبكة</a:t>
            </a:r>
          </a:p>
          <a:p>
            <a:pPr>
              <a:tabLst>
                <a:tab pos="5146675" algn="l"/>
              </a:tabLst>
            </a:pPr>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والسماح لهم بالدخول.</a:t>
            </a:r>
          </a:p>
          <a:p>
            <a:pPr>
              <a:tabLst>
                <a:tab pos="5146675" algn="l"/>
              </a:tabLst>
            </a:pPr>
            <a:endParaRPr lang="ar-JO" sz="2800" dirty="0">
              <a:latin typeface="abo2sadam" pitchFamily="2" charset="-78"/>
              <a:cs typeface="abo2sadam" pitchFamily="2" charset="-78"/>
            </a:endParaRPr>
          </a:p>
          <a:p>
            <a:pPr>
              <a:tabLst>
                <a:tab pos="5146675" algn="l"/>
              </a:tabLst>
            </a:pPr>
            <a:endParaRPr lang="ar-JO" sz="2800" dirty="0" smtClean="0">
              <a:latin typeface="abo2sadam" pitchFamily="2" charset="-78"/>
              <a:cs typeface="abo2sadam" pitchFamily="2" charset="-78"/>
            </a:endParaRPr>
          </a:p>
          <a:p>
            <a:pPr>
              <a:tabLst>
                <a:tab pos="5146675" algn="l"/>
              </a:tabLst>
            </a:pPr>
            <a:endParaRPr lang="ar-JO" sz="2800" dirty="0" smtClean="0">
              <a:latin typeface="abo2sadam" pitchFamily="2" charset="-78"/>
              <a:cs typeface="abo2sadam" pitchFamily="2" charset="-78"/>
            </a:endParaRPr>
          </a:p>
          <a:p>
            <a:pPr marL="341313" indent="-341313"/>
            <a:endParaRPr lang="ar-JO" sz="1200" dirty="0">
              <a:solidFill>
                <a:srgbClr val="FF0000"/>
              </a:solidFill>
              <a:latin typeface="abo2sadam" pitchFamily="2" charset="-78"/>
              <a:cs typeface="abo2sadam" pitchFamily="2" charset="-78"/>
            </a:endParaRPr>
          </a:p>
          <a:p>
            <a:pPr marL="341313" indent="-341313"/>
            <a:endParaRPr lang="en-US" sz="2800" dirty="0">
              <a:solidFill>
                <a:srgbClr val="FF0000"/>
              </a:solidFill>
              <a:latin typeface="abo2sadam" pitchFamily="2" charset="-78"/>
              <a:cs typeface="abo2sadam" pitchFamily="2" charset="-78"/>
            </a:endParaRPr>
          </a:p>
        </p:txBody>
      </p:sp>
      <p:sp>
        <p:nvSpPr>
          <p:cNvPr id="2" name="AutoShape 2" descr="Related image"/>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959" y="2852936"/>
            <a:ext cx="4559065" cy="378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7104147"/>
      </p:ext>
    </p:extLst>
  </p:cSld>
  <p:clrMapOvr>
    <a:masterClrMapping/>
  </p:clrMapOvr>
  <mc:AlternateContent xmlns:mc="http://schemas.openxmlformats.org/markup-compatibility/2006" xmlns:p14="http://schemas.microsoft.com/office/powerpoint/2010/main">
    <mc:Choice Requires="p14">
      <p:transition spd="slow" p14:dur="1600" advClick="0">
        <p14:prism dir="d"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down)">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wipe(down)">
                                      <p:cBhvr>
                                        <p:cTn id="19" dur="500"/>
                                        <p:tgtEl>
                                          <p:spTgt spid="10">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down)">
                                      <p:cBhvr>
                                        <p:cTn id="22" dur="500"/>
                                        <p:tgtEl>
                                          <p:spTgt spid="10">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wipe(down)">
                                      <p:cBhvr>
                                        <p:cTn id="25" dur="500"/>
                                        <p:tgtEl>
                                          <p:spTgt spid="10">
                                            <p:txEl>
                                              <p:pRg st="5" end="5"/>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wipe(down)">
                                      <p:cBhvr>
                                        <p:cTn id="28" dur="500"/>
                                        <p:tgtEl>
                                          <p:spTgt spid="10">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animEffect transition="in" filter="wipe(down)">
                                      <p:cBhvr>
                                        <p:cTn id="31" dur="500"/>
                                        <p:tgtEl>
                                          <p:spTgt spid="10">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
                                            <p:txEl>
                                              <p:pRg st="9" end="9"/>
                                            </p:txEl>
                                          </p:spTgt>
                                        </p:tgtEl>
                                        <p:attrNameLst>
                                          <p:attrName>style.visibility</p:attrName>
                                        </p:attrNameLst>
                                      </p:cBhvr>
                                      <p:to>
                                        <p:strVal val="visible"/>
                                      </p:to>
                                    </p:set>
                                    <p:animEffect transition="in" filter="wipe(down)">
                                      <p:cBhvr>
                                        <p:cTn id="34"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2195735" y="188640"/>
            <a:ext cx="5370187"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شبكة الخادم/المستفيد</a:t>
            </a:r>
          </a:p>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Server/Client Network</a:t>
            </a:r>
            <a:r>
              <a:rPr lang="ar-JO"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 </a:t>
            </a:r>
            <a:endParaRPr lang="ar-SA"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mj-cs"/>
            </a:endParaRPr>
          </a:p>
        </p:txBody>
      </p:sp>
      <p:sp>
        <p:nvSpPr>
          <p:cNvPr id="10" name="مربع نص 9"/>
          <p:cNvSpPr txBox="1"/>
          <p:nvPr/>
        </p:nvSpPr>
        <p:spPr>
          <a:xfrm>
            <a:off x="0" y="1484784"/>
            <a:ext cx="8964487" cy="5509200"/>
          </a:xfrm>
          <a:prstGeom prst="rect">
            <a:avLst/>
          </a:prstGeom>
          <a:noFill/>
        </p:spPr>
        <p:txBody>
          <a:bodyPr wrap="square" rtlCol="1">
            <a:spAutoFit/>
          </a:bodyPr>
          <a:lstStyle/>
          <a:p>
            <a:pPr marL="341313" indent="-341313"/>
            <a:r>
              <a:rPr lang="ar-JO" sz="2800" u="sng" dirty="0" smtClean="0">
                <a:solidFill>
                  <a:srgbClr val="FF0000"/>
                </a:solidFill>
                <a:latin typeface="abo2sadam" pitchFamily="2" charset="-78"/>
                <a:cs typeface="abo2sadam" pitchFamily="2" charset="-78"/>
              </a:rPr>
              <a:t>مميزاتها</a:t>
            </a:r>
            <a:r>
              <a:rPr lang="ar-JO" sz="2800" b="1" u="sng" dirty="0" smtClean="0">
                <a:solidFill>
                  <a:srgbClr val="FF0000"/>
                </a:solidFill>
                <a:latin typeface="abo2sadam" pitchFamily="2" charset="-78"/>
                <a:cs typeface="abo2sadam" pitchFamily="2" charset="-78"/>
              </a:rPr>
              <a:t>: </a:t>
            </a:r>
            <a:endParaRPr lang="ar-JO" sz="2800" dirty="0" smtClean="0">
              <a:latin typeface="abo2sadam" pitchFamily="2" charset="-78"/>
              <a:cs typeface="abo2sadam" pitchFamily="2" charset="-78"/>
            </a:endParaRPr>
          </a:p>
          <a:p>
            <a:pPr marL="514350" indent="-514350">
              <a:buAutoNum type="arabicPeriod"/>
            </a:pPr>
            <a:r>
              <a:rPr lang="ar-JO" sz="2800" dirty="0" smtClean="0">
                <a:latin typeface="abo2sadam" pitchFamily="2" charset="-78"/>
                <a:cs typeface="abo2sadam" pitchFamily="2" charset="-78"/>
              </a:rPr>
              <a:t>القدرة على النمو بزيادة حجم الشبكة في المستقبل.</a:t>
            </a:r>
          </a:p>
          <a:p>
            <a:pPr marL="514350" indent="-514350">
              <a:buAutoNum type="arabicPeriod"/>
            </a:pPr>
            <a:r>
              <a:rPr lang="ar-JO" sz="2800" dirty="0" smtClean="0">
                <a:latin typeface="abo2sadam" pitchFamily="2" charset="-78"/>
                <a:cs typeface="abo2sadam" pitchFamily="2" charset="-78"/>
              </a:rPr>
              <a:t>القدرة على خدمة أعداد كبيرة من المستفيدين أو محطات العمل.</a:t>
            </a:r>
          </a:p>
          <a:p>
            <a:pPr marL="514350" indent="-514350">
              <a:buAutoNum type="arabicPeriod"/>
            </a:pPr>
            <a:r>
              <a:rPr lang="ar-JO" sz="2800" dirty="0" smtClean="0">
                <a:latin typeface="abo2sadam" pitchFamily="2" charset="-78"/>
                <a:cs typeface="abo2sadam" pitchFamily="2" charset="-78"/>
              </a:rPr>
              <a:t>سهولة عمل النسخ الاحتياطي للبيانات لوجود البيانات المشتركة في جهاز واحد.</a:t>
            </a:r>
          </a:p>
          <a:p>
            <a:pPr marL="514350" indent="-514350">
              <a:buAutoNum type="arabicPeriod"/>
            </a:pPr>
            <a:r>
              <a:rPr lang="ar-JO" sz="2800" dirty="0" smtClean="0">
                <a:latin typeface="abo2sadam" pitchFamily="2" charset="-78"/>
                <a:cs typeface="abo2sadam" pitchFamily="2" charset="-78"/>
              </a:rPr>
              <a:t>حماية مركزية للمعلومات، بسبب وجود </a:t>
            </a:r>
          </a:p>
          <a:p>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الخادم الذي يقوم بإدارة عمل الشبكة،</a:t>
            </a:r>
          </a:p>
          <a:p>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والسماح للمستخدمين المصرح لهم </a:t>
            </a:r>
          </a:p>
          <a:p>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وحدهم بالدخول إلى المعلومات.</a:t>
            </a:r>
            <a:endParaRPr lang="ar-JO" sz="2800" dirty="0">
              <a:latin typeface="abo2sadam" pitchFamily="2" charset="-78"/>
              <a:cs typeface="abo2sadam" pitchFamily="2" charset="-78"/>
            </a:endParaRPr>
          </a:p>
          <a:p>
            <a:pPr marL="341313" indent="-341313"/>
            <a:endParaRPr lang="ar-JO" sz="1600" dirty="0">
              <a:solidFill>
                <a:srgbClr val="FF0000"/>
              </a:solidFill>
              <a:latin typeface="abo2sadam" pitchFamily="2" charset="-78"/>
              <a:cs typeface="abo2sadam" pitchFamily="2" charset="-78"/>
            </a:endParaRPr>
          </a:p>
          <a:p>
            <a:pPr marL="341313" indent="-341313">
              <a:tabLst>
                <a:tab pos="5146675" algn="l"/>
              </a:tabLst>
            </a:pPr>
            <a:r>
              <a:rPr lang="ar-JO" sz="2800" dirty="0" smtClean="0">
                <a:solidFill>
                  <a:srgbClr val="00B050"/>
                </a:solidFill>
                <a:latin typeface="abo2sadam" pitchFamily="2" charset="-78"/>
                <a:cs typeface="abo2sadam" pitchFamily="2" charset="-78"/>
              </a:rPr>
              <a:t>أهم سلبية لها : </a:t>
            </a:r>
          </a:p>
          <a:p>
            <a:pPr marL="457200" indent="-457200">
              <a:buFontTx/>
              <a:buChar char="-"/>
              <a:tabLst>
                <a:tab pos="5146675" algn="l"/>
              </a:tabLst>
            </a:pPr>
            <a:r>
              <a:rPr lang="ar-JO" sz="2800" dirty="0" smtClean="0">
                <a:latin typeface="abo2sadam" pitchFamily="2" charset="-78"/>
                <a:cs typeface="abo2sadam" pitchFamily="2" charset="-78"/>
              </a:rPr>
              <a:t>أنها تتعطل بمجرد تعطل الخادم.</a:t>
            </a:r>
            <a:endParaRPr lang="ar-JO" sz="1200" dirty="0">
              <a:solidFill>
                <a:srgbClr val="FF0000"/>
              </a:solidFill>
              <a:latin typeface="abo2sadam" pitchFamily="2" charset="-78"/>
              <a:cs typeface="abo2sadam" pitchFamily="2" charset="-78"/>
            </a:endParaRPr>
          </a:p>
          <a:p>
            <a:pPr marL="341313" indent="-341313"/>
            <a:endParaRPr lang="en-US" sz="2800" dirty="0">
              <a:solidFill>
                <a:srgbClr val="FF0000"/>
              </a:solidFill>
              <a:latin typeface="abo2sadam" pitchFamily="2" charset="-78"/>
              <a:cs typeface="abo2sadam" pitchFamily="2" charset="-78"/>
            </a:endParaRPr>
          </a:p>
        </p:txBody>
      </p:sp>
      <p:sp>
        <p:nvSpPr>
          <p:cNvPr id="2" name="AutoShape 2" descr="Related image"/>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308002"/>
            <a:ext cx="3600400" cy="3327445"/>
          </a:xfrm>
          <a:prstGeom prst="rect">
            <a:avLst/>
          </a:prstGeom>
        </p:spPr>
      </p:pic>
    </p:spTree>
    <p:extLst>
      <p:ext uri="{BB962C8B-B14F-4D97-AF65-F5344CB8AC3E}">
        <p14:creationId xmlns:p14="http://schemas.microsoft.com/office/powerpoint/2010/main" val="1050733775"/>
      </p:ext>
    </p:extLst>
  </p:cSld>
  <p:clrMapOvr>
    <a:masterClrMapping/>
  </p:clrMapOvr>
  <mc:AlternateContent xmlns:mc="http://schemas.openxmlformats.org/markup-compatibility/2006" xmlns:p14="http://schemas.microsoft.com/office/powerpoint/2010/main">
    <mc:Choice Requires="p14">
      <p:transition spd="slow" p14:dur="1600" advClick="0">
        <p14:prism dir="r"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500"/>
                                        <p:tgtEl>
                                          <p:spTgt spid="1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500"/>
                                        <p:tgtEl>
                                          <p:spTgt spid="10">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fade">
                                      <p:cBhvr>
                                        <p:cTn id="29" dur="500"/>
                                        <p:tgtEl>
                                          <p:spTgt spid="10">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animEffect transition="in" filter="fade">
                                      <p:cBhvr>
                                        <p:cTn id="35" dur="500"/>
                                        <p:tgtEl>
                                          <p:spTgt spid="10">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xEl>
                                              <p:pRg st="7" end="7"/>
                                            </p:txEl>
                                          </p:spTgt>
                                        </p:tgtEl>
                                        <p:attrNameLst>
                                          <p:attrName>style.visibility</p:attrName>
                                        </p:attrNameLst>
                                      </p:cBhvr>
                                      <p:to>
                                        <p:strVal val="visible"/>
                                      </p:to>
                                    </p:set>
                                    <p:animEffect transition="in" filter="fade">
                                      <p:cBhvr>
                                        <p:cTn id="38" dur="500"/>
                                        <p:tgtEl>
                                          <p:spTgt spid="10">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xEl>
                                              <p:pRg st="9" end="9"/>
                                            </p:txEl>
                                          </p:spTgt>
                                        </p:tgtEl>
                                        <p:attrNameLst>
                                          <p:attrName>style.visibility</p:attrName>
                                        </p:attrNameLst>
                                      </p:cBhvr>
                                      <p:to>
                                        <p:strVal val="visible"/>
                                      </p:to>
                                    </p:set>
                                    <p:animEffect transition="in" filter="barn(inVertical)">
                                      <p:cBhvr>
                                        <p:cTn id="43" dur="500"/>
                                        <p:tgtEl>
                                          <p:spTgt spid="10">
                                            <p:txEl>
                                              <p:pRg st="9" end="9"/>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10">
                                            <p:txEl>
                                              <p:pRg st="10" end="10"/>
                                            </p:txEl>
                                          </p:spTgt>
                                        </p:tgtEl>
                                        <p:attrNameLst>
                                          <p:attrName>style.visibility</p:attrName>
                                        </p:attrNameLst>
                                      </p:cBhvr>
                                      <p:to>
                                        <p:strVal val="visible"/>
                                      </p:to>
                                    </p:set>
                                    <p:animEffect transition="in" filter="barn(inVertical)">
                                      <p:cBhvr>
                                        <p:cTn id="46"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p:cNvSpPr txBox="1"/>
          <p:nvPr/>
        </p:nvSpPr>
        <p:spPr>
          <a:xfrm>
            <a:off x="-70705" y="1784831"/>
            <a:ext cx="8964487" cy="4216539"/>
          </a:xfrm>
          <a:prstGeom prst="rect">
            <a:avLst/>
          </a:prstGeom>
          <a:noFill/>
        </p:spPr>
        <p:txBody>
          <a:bodyPr wrap="square" rtlCol="1">
            <a:spAutoFit/>
          </a:bodyPr>
          <a:lstStyle/>
          <a:p>
            <a:pPr marL="341313" indent="-341313"/>
            <a:r>
              <a:rPr lang="ar-JO" sz="2800" u="sng" dirty="0" smtClean="0">
                <a:solidFill>
                  <a:srgbClr val="FF0000"/>
                </a:solidFill>
                <a:latin typeface="abo2sadam" pitchFamily="2" charset="-78"/>
                <a:cs typeface="abo2sadam" pitchFamily="2" charset="-78"/>
              </a:rPr>
              <a:t>تعريفها</a:t>
            </a:r>
            <a:r>
              <a:rPr lang="ar-JO" sz="2800" b="1" u="sng" dirty="0" smtClean="0">
                <a:solidFill>
                  <a:srgbClr val="FF0000"/>
                </a:solidFill>
                <a:latin typeface="abo2sadam" pitchFamily="2" charset="-78"/>
                <a:cs typeface="abo2sadam" pitchFamily="2" charset="-78"/>
              </a:rPr>
              <a:t> : </a:t>
            </a:r>
            <a:r>
              <a:rPr lang="ar-JO" sz="2800" dirty="0" smtClean="0">
                <a:latin typeface="abo2sadam" pitchFamily="2" charset="-78"/>
                <a:cs typeface="abo2sadam" pitchFamily="2" charset="-78"/>
              </a:rPr>
              <a:t>هي شبكة تكون الأجهزة جميعها فيها متكافئة الصلاحيات، فكل جهاز له حق الوصول إلى الشبكة بالتساوي مع الأجهزة الأخرى، ولا  يوجد جهاز محدد لإدارة هذه الشبكة. </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لذا فإن كل جهاز فيها يقوم بدور الخادم </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والمستفيد في الوقت نفسه.</a:t>
            </a:r>
          </a:p>
          <a:p>
            <a:pPr marL="341313" indent="-341313"/>
            <a:endParaRPr lang="ar-JO" sz="1600" dirty="0">
              <a:solidFill>
                <a:srgbClr val="FF0000"/>
              </a:solidFill>
              <a:latin typeface="abo2sadam" pitchFamily="2" charset="-78"/>
              <a:cs typeface="abo2sadam" pitchFamily="2" charset="-78"/>
            </a:endParaRPr>
          </a:p>
          <a:p>
            <a:pPr marL="457200" indent="-457200">
              <a:buFontTx/>
              <a:buChar char="-"/>
              <a:tabLst>
                <a:tab pos="5146675" algn="l"/>
              </a:tabLst>
            </a:pPr>
            <a:r>
              <a:rPr lang="ar-JO" sz="2800" dirty="0" smtClean="0">
                <a:solidFill>
                  <a:srgbClr val="6666FF"/>
                </a:solidFill>
                <a:latin typeface="abo2sadam" pitchFamily="2" charset="-78"/>
                <a:cs typeface="abo2sadam" pitchFamily="2" charset="-78"/>
              </a:rPr>
              <a:t>تسمى مجموعة الأجهزة المشتركة</a:t>
            </a:r>
          </a:p>
          <a:p>
            <a:pPr>
              <a:tabLst>
                <a:tab pos="5146675" algn="l"/>
              </a:tabLst>
            </a:pPr>
            <a:r>
              <a:rPr lang="ar-JO" sz="2800" dirty="0" smtClean="0">
                <a:solidFill>
                  <a:srgbClr val="FF0000"/>
                </a:solidFill>
                <a:latin typeface="abo2sadam" pitchFamily="2" charset="-78"/>
                <a:cs typeface="abo2sadam" pitchFamily="2" charset="-78"/>
              </a:rPr>
              <a:t>      </a:t>
            </a:r>
            <a:r>
              <a:rPr lang="ar-JO" sz="2800" dirty="0" smtClean="0">
                <a:solidFill>
                  <a:srgbClr val="6666FF"/>
                </a:solidFill>
                <a:latin typeface="abo2sadam" pitchFamily="2" charset="-78"/>
                <a:cs typeface="abo2sadam" pitchFamily="2" charset="-78"/>
              </a:rPr>
              <a:t>في هذه الشبكة مجموعة العمل </a:t>
            </a:r>
          </a:p>
          <a:p>
            <a:pPr>
              <a:tabLst>
                <a:tab pos="5146675" algn="l"/>
              </a:tabLst>
            </a:pPr>
            <a:r>
              <a:rPr lang="ar-JO" sz="2800" dirty="0">
                <a:solidFill>
                  <a:srgbClr val="6666FF"/>
                </a:solidFill>
                <a:latin typeface="abo2sadam" pitchFamily="2" charset="-78"/>
                <a:cs typeface="abo2sadam" pitchFamily="2" charset="-78"/>
              </a:rPr>
              <a:t> </a:t>
            </a:r>
            <a:r>
              <a:rPr lang="ar-JO" sz="2800" dirty="0" smtClean="0">
                <a:solidFill>
                  <a:srgbClr val="6666FF"/>
                </a:solidFill>
                <a:latin typeface="abo2sadam" pitchFamily="2" charset="-78"/>
                <a:cs typeface="abo2sadam" pitchFamily="2" charset="-78"/>
              </a:rPr>
              <a:t>     </a:t>
            </a:r>
            <a:r>
              <a:rPr lang="en-US" sz="2800" dirty="0" smtClean="0">
                <a:solidFill>
                  <a:srgbClr val="6666FF"/>
                </a:solidFill>
                <a:latin typeface="abo2sadam" pitchFamily="2" charset="-78"/>
                <a:cs typeface="abo2sadam" pitchFamily="2" charset="-78"/>
              </a:rPr>
              <a:t>     Workgroup</a:t>
            </a:r>
            <a:endParaRPr lang="ar-JO" sz="1200" dirty="0" smtClean="0">
              <a:solidFill>
                <a:srgbClr val="6666FF"/>
              </a:solidFill>
              <a:latin typeface="abo2sadam" pitchFamily="2" charset="-78"/>
              <a:cs typeface="abo2sadam" pitchFamily="2" charset="-78"/>
            </a:endParaRPr>
          </a:p>
          <a:p>
            <a:pPr marL="341313" indent="-341313"/>
            <a:endParaRPr lang="en-US" sz="2800" dirty="0">
              <a:solidFill>
                <a:srgbClr val="FF0000"/>
              </a:solidFill>
              <a:latin typeface="abo2sadam" pitchFamily="2" charset="-78"/>
              <a:cs typeface="abo2sadam" pitchFamily="2" charset="-78"/>
            </a:endParaRPr>
          </a:p>
        </p:txBody>
      </p:sp>
      <p:sp>
        <p:nvSpPr>
          <p:cNvPr id="6" name="مستطيل 5"/>
          <p:cNvSpPr/>
          <p:nvPr/>
        </p:nvSpPr>
        <p:spPr>
          <a:xfrm>
            <a:off x="2195735" y="188640"/>
            <a:ext cx="5370187"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الشبكة التناظرية</a:t>
            </a:r>
          </a:p>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Peer To Peer Network</a:t>
            </a:r>
            <a:endParaRPr lang="ar-SA"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mj-cs"/>
            </a:endParaRPr>
          </a:p>
        </p:txBody>
      </p:sp>
      <p:sp>
        <p:nvSpPr>
          <p:cNvPr id="2" name="AutoShape 2" descr="Related image"/>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8" name="صورة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6" y="3645024"/>
            <a:ext cx="4130114" cy="3021903"/>
          </a:xfrm>
          <a:prstGeom prst="rect">
            <a:avLst/>
          </a:prstGeom>
        </p:spPr>
      </p:pic>
    </p:spTree>
    <p:extLst>
      <p:ext uri="{BB962C8B-B14F-4D97-AF65-F5344CB8AC3E}">
        <p14:creationId xmlns:p14="http://schemas.microsoft.com/office/powerpoint/2010/main" val="2037401197"/>
      </p:ext>
    </p:extLst>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down)">
                                      <p:cBhvr>
                                        <p:cTn id="22" dur="500"/>
                                        <p:tgtEl>
                                          <p:spTgt spid="7">
                                            <p:txEl>
                                              <p:pRg st="4" end="4"/>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wipe(down)">
                                      <p:cBhvr>
                                        <p:cTn id="25" dur="500"/>
                                        <p:tgtEl>
                                          <p:spTgt spid="7">
                                            <p:txEl>
                                              <p:pRg st="5" end="5"/>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wipe(down)">
                                      <p:cBhvr>
                                        <p:cTn id="28"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2195735" y="188640"/>
            <a:ext cx="5370187"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الشبكة التناظرية</a:t>
            </a:r>
          </a:p>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Peer To Peer Network</a:t>
            </a:r>
            <a:endParaRPr lang="ar-SA"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mj-cs"/>
            </a:endParaRPr>
          </a:p>
        </p:txBody>
      </p:sp>
      <p:sp>
        <p:nvSpPr>
          <p:cNvPr id="2" name="AutoShape 2" descr="Related image"/>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3" name="AutoShape 2" descr="Related image"/>
          <p:cNvSpPr>
            <a:spLocks noChangeAspect="1" noChangeArrowheads="1"/>
          </p:cNvSpPr>
          <p:nvPr/>
        </p:nvSpPr>
        <p:spPr bwMode="auto">
          <a:xfrm>
            <a:off x="9075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5" name="AutoShape 4" descr="https://qph.fs.quoracdn.net/main-qimg-95767a2b28bc128fcb7f13c17db74a2b"/>
          <p:cNvSpPr>
            <a:spLocks noChangeAspect="1" noChangeArrowheads="1"/>
          </p:cNvSpPr>
          <p:nvPr/>
        </p:nvSpPr>
        <p:spPr bwMode="auto">
          <a:xfrm>
            <a:off x="9228138"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8" name="صورة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45" y="2132856"/>
            <a:ext cx="4661284" cy="3773955"/>
          </a:xfrm>
          <a:prstGeom prst="rect">
            <a:avLst/>
          </a:prstGeom>
        </p:spPr>
      </p:pic>
      <p:sp>
        <p:nvSpPr>
          <p:cNvPr id="9" name="مربع نص 8"/>
          <p:cNvSpPr txBox="1"/>
          <p:nvPr/>
        </p:nvSpPr>
        <p:spPr>
          <a:xfrm>
            <a:off x="0" y="1484784"/>
            <a:ext cx="8964487" cy="4401205"/>
          </a:xfrm>
          <a:prstGeom prst="rect">
            <a:avLst/>
          </a:prstGeom>
          <a:noFill/>
        </p:spPr>
        <p:txBody>
          <a:bodyPr wrap="square" rtlCol="1">
            <a:spAutoFit/>
          </a:bodyPr>
          <a:lstStyle/>
          <a:p>
            <a:pPr marL="341313" indent="-341313"/>
            <a:r>
              <a:rPr lang="ar-JO" sz="2800" u="sng" dirty="0" smtClean="0">
                <a:solidFill>
                  <a:srgbClr val="FF0000"/>
                </a:solidFill>
                <a:latin typeface="abo2sadam" pitchFamily="2" charset="-78"/>
                <a:cs typeface="abo2sadam" pitchFamily="2" charset="-78"/>
              </a:rPr>
              <a:t>مميزاتها</a:t>
            </a:r>
            <a:r>
              <a:rPr lang="ar-JO" sz="2800" b="1" u="sng" dirty="0" smtClean="0">
                <a:solidFill>
                  <a:srgbClr val="FF0000"/>
                </a:solidFill>
                <a:latin typeface="abo2sadam" pitchFamily="2" charset="-78"/>
                <a:cs typeface="abo2sadam" pitchFamily="2" charset="-78"/>
              </a:rPr>
              <a:t>: </a:t>
            </a:r>
            <a:endParaRPr lang="ar-JO" sz="2800" dirty="0" smtClean="0">
              <a:latin typeface="abo2sadam" pitchFamily="2" charset="-78"/>
              <a:cs typeface="abo2sadam" pitchFamily="2" charset="-78"/>
            </a:endParaRPr>
          </a:p>
          <a:p>
            <a:r>
              <a:rPr lang="ar-JO" sz="2800" dirty="0" smtClean="0">
                <a:latin typeface="abo2sadam" pitchFamily="2" charset="-78"/>
                <a:cs typeface="abo2sadam" pitchFamily="2" charset="-78"/>
              </a:rPr>
              <a:t>1- تكلفتها منخفضة.</a:t>
            </a:r>
          </a:p>
          <a:p>
            <a:r>
              <a:rPr lang="ar-JO" sz="2800" dirty="0" smtClean="0">
                <a:latin typeface="abo2sadam" pitchFamily="2" charset="-78"/>
                <a:cs typeface="abo2sadam" pitchFamily="2" charset="-78"/>
              </a:rPr>
              <a:t>2- تركيبها سهل . </a:t>
            </a:r>
            <a:endParaRPr lang="ar-JO" sz="1600" dirty="0">
              <a:solidFill>
                <a:srgbClr val="FF0000"/>
              </a:solidFill>
              <a:latin typeface="abo2sadam" pitchFamily="2" charset="-78"/>
              <a:cs typeface="abo2sadam" pitchFamily="2" charset="-78"/>
            </a:endParaRPr>
          </a:p>
          <a:p>
            <a:pPr marL="341313" indent="-341313">
              <a:tabLst>
                <a:tab pos="5146675" algn="l"/>
              </a:tabLst>
            </a:pPr>
            <a:r>
              <a:rPr lang="ar-JO" sz="2800" u="sng" dirty="0" smtClean="0">
                <a:solidFill>
                  <a:srgbClr val="00B050"/>
                </a:solidFill>
                <a:latin typeface="abo2sadam" pitchFamily="2" charset="-78"/>
                <a:cs typeface="abo2sadam" pitchFamily="2" charset="-78"/>
              </a:rPr>
              <a:t>أبرز سلبياتها :</a:t>
            </a:r>
          </a:p>
          <a:p>
            <a:pPr marL="341313" indent="-341313"/>
            <a:r>
              <a:rPr lang="ar-JO" sz="2800" dirty="0" smtClean="0">
                <a:latin typeface="abo2sadam" pitchFamily="2" charset="-78"/>
                <a:cs typeface="abo2sadam" pitchFamily="2" charset="-78"/>
              </a:rPr>
              <a:t>1- قدرتها ضعيفة على حماية </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المعلومات وأمنها.</a:t>
            </a:r>
          </a:p>
          <a:p>
            <a:pPr marL="341313" indent="-341313"/>
            <a:r>
              <a:rPr lang="ar-JO" sz="2800" dirty="0" smtClean="0">
                <a:latin typeface="abo2sadam" pitchFamily="2" charset="-78"/>
                <a:cs typeface="abo2sadam" pitchFamily="2" charset="-78"/>
              </a:rPr>
              <a:t>2- عدم وجود خادم في الشبكة </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يمنع نمو حجمها في المستقبل</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إذ ان عدد أجهزتها قليل لا</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يتجاوز العشرة .</a:t>
            </a:r>
            <a:endParaRPr lang="en-US" sz="2800" dirty="0">
              <a:latin typeface="abo2sadam" pitchFamily="2" charset="-78"/>
              <a:cs typeface="abo2sadam" pitchFamily="2" charset="-78"/>
            </a:endParaRPr>
          </a:p>
        </p:txBody>
      </p:sp>
    </p:spTree>
    <p:extLst>
      <p:ext uri="{BB962C8B-B14F-4D97-AF65-F5344CB8AC3E}">
        <p14:creationId xmlns:p14="http://schemas.microsoft.com/office/powerpoint/2010/main" val="4179886502"/>
      </p:ext>
    </p:extLst>
  </p:cSld>
  <p:clrMapOvr>
    <a:masterClrMapping/>
  </p:clrMapOvr>
  <mc:AlternateContent xmlns:mc="http://schemas.openxmlformats.org/markup-compatibility/2006" xmlns:p14="http://schemas.microsoft.com/office/powerpoint/2010/main">
    <mc:Choice Requires="p14">
      <p:transition spd="slow" p14:dur="1600" advClick="0">
        <p14:prism dir="d"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animEffect transition="in" filter="barn(inVertical)">
                                      <p:cBhvr>
                                        <p:cTn id="30" dur="500"/>
                                        <p:tgtEl>
                                          <p:spTgt spid="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barn(inVertical)">
                                      <p:cBhvr>
                                        <p:cTn id="35" dur="500"/>
                                        <p:tgtEl>
                                          <p:spTgt spid="9">
                                            <p:txEl>
                                              <p:pRg st="6" end="6"/>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9">
                                            <p:txEl>
                                              <p:pRg st="7" end="7"/>
                                            </p:txEl>
                                          </p:spTgt>
                                        </p:tgtEl>
                                        <p:attrNameLst>
                                          <p:attrName>style.visibility</p:attrName>
                                        </p:attrNameLst>
                                      </p:cBhvr>
                                      <p:to>
                                        <p:strVal val="visible"/>
                                      </p:to>
                                    </p:set>
                                    <p:animEffect transition="in" filter="barn(inVertical)">
                                      <p:cBhvr>
                                        <p:cTn id="38" dur="500"/>
                                        <p:tgtEl>
                                          <p:spTgt spid="9">
                                            <p:txEl>
                                              <p:pRg st="7" end="7"/>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animEffect transition="in" filter="barn(inVertical)">
                                      <p:cBhvr>
                                        <p:cTn id="41" dur="500"/>
                                        <p:tgtEl>
                                          <p:spTgt spid="9">
                                            <p:txEl>
                                              <p:pRg st="8" end="8"/>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9">
                                            <p:txEl>
                                              <p:pRg st="9" end="9"/>
                                            </p:txEl>
                                          </p:spTgt>
                                        </p:tgtEl>
                                        <p:attrNameLst>
                                          <p:attrName>style.visibility</p:attrName>
                                        </p:attrNameLst>
                                      </p:cBhvr>
                                      <p:to>
                                        <p:strVal val="visible"/>
                                      </p:to>
                                    </p:set>
                                    <p:animEffect transition="in" filter="barn(inVertical)">
                                      <p:cBhvr>
                                        <p:cTn id="44"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sp>
        <p:nvSpPr>
          <p:cNvPr id="3" name="مستطيل 2"/>
          <p:cNvSpPr/>
          <p:nvPr/>
        </p:nvSpPr>
        <p:spPr>
          <a:xfrm>
            <a:off x="291822" y="1268760"/>
            <a:ext cx="8560356" cy="36317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11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50800" dist="39000" dir="5460000" algn="tl">
                    <a:srgbClr val="000000">
                      <a:alpha val="38000"/>
                    </a:srgbClr>
                  </a:outerShdw>
                </a:effectLst>
                <a:latin typeface="abo2sadam" pitchFamily="2" charset="-78"/>
                <a:cs typeface="abo2sadam" pitchFamily="2" charset="-78"/>
              </a:rPr>
              <a:t>نماذج ربط</a:t>
            </a:r>
          </a:p>
          <a:p>
            <a:pPr algn="ctr"/>
            <a:r>
              <a:rPr lang="ar-JO" sz="11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50800" dist="39000" dir="5460000" algn="tl">
                    <a:srgbClr val="000000">
                      <a:alpha val="38000"/>
                    </a:srgbClr>
                  </a:outerShdw>
                </a:effectLst>
                <a:latin typeface="abo2sadam" pitchFamily="2" charset="-78"/>
                <a:cs typeface="abo2sadam" pitchFamily="2" charset="-78"/>
              </a:rPr>
              <a:t> الشبكات المحلية</a:t>
            </a:r>
            <a:endParaRPr lang="ar-SA" sz="11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50800" dist="39000" dir="5460000" algn="tl">
                  <a:srgbClr val="000000">
                    <a:alpha val="38000"/>
                  </a:srgbClr>
                </a:outerShdw>
              </a:effectLst>
              <a:latin typeface="abo2sadam" pitchFamily="2" charset="-78"/>
              <a:cs typeface="abo2sadam" pitchFamily="2" charset="-78"/>
            </a:endParaRPr>
          </a:p>
        </p:txBody>
      </p:sp>
    </p:spTree>
    <p:extLst>
      <p:ext uri="{BB962C8B-B14F-4D97-AF65-F5344CB8AC3E}">
        <p14:creationId xmlns:p14="http://schemas.microsoft.com/office/powerpoint/2010/main" val="1958571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540567" y="260648"/>
            <a:ext cx="9495588" cy="1754326"/>
          </a:xfrm>
          <a:prstGeom prst="rect">
            <a:avLst/>
          </a:prstGeom>
          <a:noFill/>
        </p:spPr>
        <p:txBody>
          <a:bodyPr wrap="square" rtlCol="1">
            <a:spAutoFit/>
          </a:bodyPr>
          <a:lstStyle/>
          <a:p>
            <a:pPr marL="341313" indent="-341313"/>
            <a:r>
              <a:rPr lang="ar-JO" sz="3600" u="sng" dirty="0" smtClean="0">
                <a:solidFill>
                  <a:srgbClr val="FF0000"/>
                </a:solidFill>
                <a:latin typeface="abo2sadam" pitchFamily="2" charset="-78"/>
                <a:cs typeface="abo2sadam" pitchFamily="2" charset="-78"/>
              </a:rPr>
              <a:t>نموذج الربط</a:t>
            </a:r>
            <a:r>
              <a:rPr lang="ar-JO" sz="3600" b="1" u="sng" dirty="0" smtClean="0">
                <a:solidFill>
                  <a:srgbClr val="FF0000"/>
                </a:solidFill>
                <a:latin typeface="abo2sadam" pitchFamily="2" charset="-78"/>
                <a:cs typeface="abo2sadam" pitchFamily="2" charset="-78"/>
              </a:rPr>
              <a:t> : </a:t>
            </a:r>
            <a:r>
              <a:rPr lang="ar-JO" sz="3600" dirty="0" smtClean="0">
                <a:latin typeface="abo2sadam" pitchFamily="2" charset="-78"/>
                <a:cs typeface="abo2sadam" pitchFamily="2" charset="-78"/>
              </a:rPr>
              <a:t>هي الطريقة التنظيمية التي توصل بها    </a:t>
            </a:r>
          </a:p>
          <a:p>
            <a:pPr marL="341313" indent="-341313"/>
            <a:r>
              <a:rPr lang="ar-JO" sz="3600" dirty="0">
                <a:latin typeface="abo2sadam" pitchFamily="2" charset="-78"/>
                <a:cs typeface="abo2sadam" pitchFamily="2" charset="-78"/>
              </a:rPr>
              <a:t> </a:t>
            </a:r>
            <a:r>
              <a:rPr lang="ar-JO" sz="3600" dirty="0" smtClean="0">
                <a:latin typeface="abo2sadam" pitchFamily="2" charset="-78"/>
                <a:cs typeface="abo2sadam" pitchFamily="2" charset="-78"/>
              </a:rPr>
              <a:t>                الحواسيب ومعدات أخرى معها بوساطة </a:t>
            </a:r>
          </a:p>
          <a:p>
            <a:pPr marL="341313" indent="-341313"/>
            <a:r>
              <a:rPr lang="ar-JO" sz="3600" dirty="0">
                <a:latin typeface="abo2sadam" pitchFamily="2" charset="-78"/>
                <a:cs typeface="abo2sadam" pitchFamily="2" charset="-78"/>
              </a:rPr>
              <a:t> </a:t>
            </a:r>
            <a:r>
              <a:rPr lang="ar-JO" sz="3600" dirty="0" smtClean="0">
                <a:latin typeface="abo2sadam" pitchFamily="2" charset="-78"/>
                <a:cs typeface="abo2sadam" pitchFamily="2" charset="-78"/>
              </a:rPr>
              <a:t>                خطوط الاتصال.</a:t>
            </a:r>
            <a:endParaRPr lang="en-US" sz="3600" dirty="0">
              <a:solidFill>
                <a:srgbClr val="FF0000"/>
              </a:solidFill>
              <a:latin typeface="abo2sadam" pitchFamily="2" charset="-78"/>
              <a:cs typeface="abo2sadam" pitchFamily="2" charset="-78"/>
            </a:endParaRPr>
          </a:p>
        </p:txBody>
      </p:sp>
      <p:cxnSp>
        <p:nvCxnSpPr>
          <p:cNvPr id="4" name="رابط كسهم مستقيم 3"/>
          <p:cNvCxnSpPr/>
          <p:nvPr/>
        </p:nvCxnSpPr>
        <p:spPr>
          <a:xfrm>
            <a:off x="4550256" y="2964258"/>
            <a:ext cx="3168352" cy="968798"/>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 name="مستطيل 2"/>
          <p:cNvSpPr/>
          <p:nvPr/>
        </p:nvSpPr>
        <p:spPr>
          <a:xfrm>
            <a:off x="3017352" y="2152744"/>
            <a:ext cx="3161443" cy="769441"/>
          </a:xfrm>
          <a:prstGeom prst="rect">
            <a:avLst/>
          </a:prstGeom>
          <a:noFill/>
        </p:spPr>
        <p:txBody>
          <a:bodyPr wrap="none" lIns="91440" tIns="45720" rIns="91440" bIns="45720">
            <a:spAutoFit/>
          </a:bodyPr>
          <a:lstStyle/>
          <a:p>
            <a:pPr algn="ctr"/>
            <a:r>
              <a:rPr lang="ar-JO" sz="4400" b="1" u="sng"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bo2sadam" pitchFamily="2" charset="-78"/>
                <a:cs typeface="abo2sadam" pitchFamily="2" charset="-78"/>
              </a:rPr>
              <a:t>أهم نماذج الربط</a:t>
            </a:r>
            <a:endParaRPr lang="ar-SA" sz="4400" b="1" u="sng"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bo2sadam" pitchFamily="2" charset="-78"/>
              <a:cs typeface="abo2sadam" pitchFamily="2" charset="-78"/>
            </a:endParaRPr>
          </a:p>
        </p:txBody>
      </p:sp>
      <p:cxnSp>
        <p:nvCxnSpPr>
          <p:cNvPr id="6" name="رابط كسهم مستقيم 5"/>
          <p:cNvCxnSpPr/>
          <p:nvPr/>
        </p:nvCxnSpPr>
        <p:spPr>
          <a:xfrm flipH="1">
            <a:off x="1403648" y="2964258"/>
            <a:ext cx="3168352" cy="968798"/>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8" name="رابط كسهم مستقيم 7"/>
          <p:cNvCxnSpPr/>
          <p:nvPr/>
        </p:nvCxnSpPr>
        <p:spPr>
          <a:xfrm>
            <a:off x="4598074" y="2964258"/>
            <a:ext cx="1702118" cy="968798"/>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6" name="رابط كسهم مستقيم 15"/>
          <p:cNvCxnSpPr/>
          <p:nvPr/>
        </p:nvCxnSpPr>
        <p:spPr>
          <a:xfrm flipH="1">
            <a:off x="2895955" y="2976541"/>
            <a:ext cx="1702118" cy="968798"/>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7" name="رابط كسهم مستقيم 16"/>
          <p:cNvCxnSpPr/>
          <p:nvPr/>
        </p:nvCxnSpPr>
        <p:spPr>
          <a:xfrm>
            <a:off x="4572000" y="2996952"/>
            <a:ext cx="0" cy="948387"/>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9" name="مستطيل 18"/>
          <p:cNvSpPr/>
          <p:nvPr/>
        </p:nvSpPr>
        <p:spPr>
          <a:xfrm>
            <a:off x="7398549" y="3945339"/>
            <a:ext cx="1277914" cy="1077218"/>
          </a:xfrm>
          <a:prstGeom prst="rect">
            <a:avLst/>
          </a:prstGeom>
          <a:noFill/>
        </p:spPr>
        <p:txBody>
          <a:bodyPr wrap="none" lIns="91440" tIns="45720" rIns="91440" bIns="45720">
            <a:spAutoFit/>
          </a:bodyPr>
          <a:lstStyle/>
          <a:p>
            <a:pPr algn="ctr"/>
            <a:r>
              <a:rPr lang="ar-JO"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rPr>
              <a:t>النموذج </a:t>
            </a:r>
          </a:p>
          <a:p>
            <a:pPr algn="ctr"/>
            <a:r>
              <a:rPr lang="ar-JO"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rPr>
              <a:t>الخطي</a:t>
            </a:r>
            <a:endParaRPr lang="ar-SA"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endParaRPr>
          </a:p>
        </p:txBody>
      </p:sp>
      <p:sp>
        <p:nvSpPr>
          <p:cNvPr id="21" name="مستطيل 20"/>
          <p:cNvSpPr/>
          <p:nvPr/>
        </p:nvSpPr>
        <p:spPr>
          <a:xfrm>
            <a:off x="5724128" y="3957775"/>
            <a:ext cx="1277914" cy="1077218"/>
          </a:xfrm>
          <a:prstGeom prst="rect">
            <a:avLst/>
          </a:prstGeom>
          <a:noFill/>
        </p:spPr>
        <p:txBody>
          <a:bodyPr wrap="none" lIns="91440" tIns="45720" rIns="91440" bIns="45720">
            <a:spAutoFit/>
          </a:bodyPr>
          <a:lstStyle/>
          <a:p>
            <a:pPr algn="ctr"/>
            <a:r>
              <a:rPr lang="ar-JO"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rPr>
              <a:t>النموذج </a:t>
            </a:r>
          </a:p>
          <a:p>
            <a:pPr algn="ctr"/>
            <a:r>
              <a:rPr lang="ar-JO"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rPr>
              <a:t>الحلقي</a:t>
            </a:r>
            <a:endParaRPr lang="ar-SA"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endParaRPr>
          </a:p>
        </p:txBody>
      </p:sp>
      <p:sp>
        <p:nvSpPr>
          <p:cNvPr id="22" name="مستطيل 21"/>
          <p:cNvSpPr/>
          <p:nvPr/>
        </p:nvSpPr>
        <p:spPr>
          <a:xfrm>
            <a:off x="2378395" y="3970211"/>
            <a:ext cx="1277914" cy="1077218"/>
          </a:xfrm>
          <a:prstGeom prst="rect">
            <a:avLst/>
          </a:prstGeom>
          <a:noFill/>
        </p:spPr>
        <p:txBody>
          <a:bodyPr wrap="none" lIns="91440" tIns="45720" rIns="91440" bIns="45720">
            <a:spAutoFit/>
          </a:bodyPr>
          <a:lstStyle/>
          <a:p>
            <a:pPr algn="ctr"/>
            <a:r>
              <a:rPr lang="ar-JO"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rPr>
              <a:t>النموذج </a:t>
            </a:r>
          </a:p>
          <a:p>
            <a:pPr algn="ctr"/>
            <a:r>
              <a:rPr lang="ar-JO"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rPr>
              <a:t>الشبكي</a:t>
            </a:r>
            <a:endParaRPr lang="ar-SA"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endParaRPr>
          </a:p>
        </p:txBody>
      </p:sp>
      <p:sp>
        <p:nvSpPr>
          <p:cNvPr id="23" name="مستطيل 22"/>
          <p:cNvSpPr/>
          <p:nvPr/>
        </p:nvSpPr>
        <p:spPr>
          <a:xfrm>
            <a:off x="703974" y="3982647"/>
            <a:ext cx="1277914" cy="1077218"/>
          </a:xfrm>
          <a:prstGeom prst="rect">
            <a:avLst/>
          </a:prstGeom>
          <a:noFill/>
        </p:spPr>
        <p:txBody>
          <a:bodyPr wrap="none" lIns="91440" tIns="45720" rIns="91440" bIns="45720">
            <a:spAutoFit/>
          </a:bodyPr>
          <a:lstStyle/>
          <a:p>
            <a:pPr algn="ctr"/>
            <a:r>
              <a:rPr lang="ar-JO"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rPr>
              <a:t>النموذج </a:t>
            </a:r>
          </a:p>
          <a:p>
            <a:pPr algn="ctr"/>
            <a:r>
              <a:rPr lang="ar-JO"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rPr>
              <a:t>المهجن</a:t>
            </a:r>
            <a:endParaRPr lang="ar-SA"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endParaRPr>
          </a:p>
        </p:txBody>
      </p:sp>
      <p:sp>
        <p:nvSpPr>
          <p:cNvPr id="24" name="مستطيل 23"/>
          <p:cNvSpPr/>
          <p:nvPr/>
        </p:nvSpPr>
        <p:spPr>
          <a:xfrm>
            <a:off x="3959117" y="3980334"/>
            <a:ext cx="1277914" cy="1077218"/>
          </a:xfrm>
          <a:prstGeom prst="rect">
            <a:avLst/>
          </a:prstGeom>
          <a:noFill/>
        </p:spPr>
        <p:txBody>
          <a:bodyPr wrap="none" lIns="91440" tIns="45720" rIns="91440" bIns="45720">
            <a:spAutoFit/>
          </a:bodyPr>
          <a:lstStyle/>
          <a:p>
            <a:pPr algn="ctr"/>
            <a:r>
              <a:rPr lang="ar-JO"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rPr>
              <a:t>النموذج </a:t>
            </a:r>
          </a:p>
          <a:p>
            <a:pPr algn="ctr"/>
            <a:r>
              <a:rPr lang="ar-JO"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rPr>
              <a:t>النجمي</a:t>
            </a:r>
            <a:endParaRPr lang="ar-SA"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bo2sadam" pitchFamily="2" charset="-78"/>
              <a:cs typeface="abo2sadam" pitchFamily="2" charset="-78"/>
            </a:endParaRPr>
          </a:p>
        </p:txBody>
      </p:sp>
      <p:pic>
        <p:nvPicPr>
          <p:cNvPr id="2051" name="Picture 3"/>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61250" y="5047429"/>
            <a:ext cx="1431230" cy="116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10323" y="5022557"/>
            <a:ext cx="1323353" cy="140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24129" y="5022557"/>
            <a:ext cx="1277914" cy="140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9506" y="5015183"/>
            <a:ext cx="1262447" cy="14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318" y="5122452"/>
            <a:ext cx="2233203" cy="1202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687087"/>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par>
                                <p:cTn id="16" presetID="22" presetClass="entr" presetSubtype="1"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wipe(up)">
                                      <p:cBhvr>
                                        <p:cTn id="18" dur="500"/>
                                        <p:tgtEl>
                                          <p:spTgt spid="205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par>
                                <p:cTn id="27" presetID="22" presetClass="entr" presetSubtype="1" fill="hold" nodeType="withEffect">
                                  <p:stCondLst>
                                    <p:cond delay="0"/>
                                  </p:stCondLst>
                                  <p:childTnLst>
                                    <p:set>
                                      <p:cBhvr>
                                        <p:cTn id="28" dur="1" fill="hold">
                                          <p:stCondLst>
                                            <p:cond delay="0"/>
                                          </p:stCondLst>
                                        </p:cTn>
                                        <p:tgtEl>
                                          <p:spTgt spid="2053"/>
                                        </p:tgtEl>
                                        <p:attrNameLst>
                                          <p:attrName>style.visibility</p:attrName>
                                        </p:attrNameLst>
                                      </p:cBhvr>
                                      <p:to>
                                        <p:strVal val="visible"/>
                                      </p:to>
                                    </p:set>
                                    <p:animEffect transition="in" filter="wipe(up)">
                                      <p:cBhvr>
                                        <p:cTn id="29" dur="500"/>
                                        <p:tgtEl>
                                          <p:spTgt spid="205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par>
                                <p:cTn id="38" presetID="22" presetClass="entr" presetSubtype="1" fill="hold" nodeType="withEffect">
                                  <p:stCondLst>
                                    <p:cond delay="0"/>
                                  </p:stCondLst>
                                  <p:childTnLst>
                                    <p:set>
                                      <p:cBhvr>
                                        <p:cTn id="39" dur="1" fill="hold">
                                          <p:stCondLst>
                                            <p:cond delay="0"/>
                                          </p:stCondLst>
                                        </p:cTn>
                                        <p:tgtEl>
                                          <p:spTgt spid="2052"/>
                                        </p:tgtEl>
                                        <p:attrNameLst>
                                          <p:attrName>style.visibility</p:attrName>
                                        </p:attrNameLst>
                                      </p:cBhvr>
                                      <p:to>
                                        <p:strVal val="visible"/>
                                      </p:to>
                                    </p:set>
                                    <p:animEffect transition="in" filter="wipe(up)">
                                      <p:cBhvr>
                                        <p:cTn id="40" dur="500"/>
                                        <p:tgtEl>
                                          <p:spTgt spid="205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up)">
                                      <p:cBhvr>
                                        <p:cTn id="45" dur="500"/>
                                        <p:tgtEl>
                                          <p:spTgt spid="16"/>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par>
                                <p:cTn id="49" presetID="22" presetClass="entr" presetSubtype="1" fill="hold" nodeType="withEffect">
                                  <p:stCondLst>
                                    <p:cond delay="0"/>
                                  </p:stCondLst>
                                  <p:childTnLst>
                                    <p:set>
                                      <p:cBhvr>
                                        <p:cTn id="50" dur="1" fill="hold">
                                          <p:stCondLst>
                                            <p:cond delay="0"/>
                                          </p:stCondLst>
                                        </p:cTn>
                                        <p:tgtEl>
                                          <p:spTgt spid="2054"/>
                                        </p:tgtEl>
                                        <p:attrNameLst>
                                          <p:attrName>style.visibility</p:attrName>
                                        </p:attrNameLst>
                                      </p:cBhvr>
                                      <p:to>
                                        <p:strVal val="visible"/>
                                      </p:to>
                                    </p:set>
                                    <p:animEffect transition="in" filter="wipe(up)">
                                      <p:cBhvr>
                                        <p:cTn id="51" dur="500"/>
                                        <p:tgtEl>
                                          <p:spTgt spid="205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up)">
                                      <p:cBhvr>
                                        <p:cTn id="56" dur="500"/>
                                        <p:tgtEl>
                                          <p:spTgt spid="6"/>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up)">
                                      <p:cBhvr>
                                        <p:cTn id="59" dur="500"/>
                                        <p:tgtEl>
                                          <p:spTgt spid="23"/>
                                        </p:tgtEl>
                                      </p:cBhvr>
                                    </p:animEffect>
                                  </p:childTnLst>
                                </p:cTn>
                              </p:par>
                              <p:par>
                                <p:cTn id="60" presetID="22" presetClass="entr" presetSubtype="1" fill="hold" nodeType="withEffect">
                                  <p:stCondLst>
                                    <p:cond delay="0"/>
                                  </p:stCondLst>
                                  <p:childTnLst>
                                    <p:set>
                                      <p:cBhvr>
                                        <p:cTn id="61" dur="1" fill="hold">
                                          <p:stCondLst>
                                            <p:cond delay="0"/>
                                          </p:stCondLst>
                                        </p:cTn>
                                        <p:tgtEl>
                                          <p:spTgt spid="2055"/>
                                        </p:tgtEl>
                                        <p:attrNameLst>
                                          <p:attrName>style.visibility</p:attrName>
                                        </p:attrNameLst>
                                      </p:cBhvr>
                                      <p:to>
                                        <p:strVal val="visible"/>
                                      </p:to>
                                    </p:set>
                                    <p:animEffect transition="in" filter="wipe(up)">
                                      <p:cBhvr>
                                        <p:cTn id="62"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1" grpId="0"/>
      <p:bldP spid="22"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195735" y="188640"/>
            <a:ext cx="5370187"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4000" b="1" dirty="0" smtClean="0">
                <a:ln w="11430">
                  <a:solidFill>
                    <a:schemeClr val="tx2">
                      <a:lumMod val="75000"/>
                    </a:schemeClr>
                  </a:solidFill>
                </a:ln>
                <a:solidFill>
                  <a:schemeClr val="accent1"/>
                </a:solidFill>
                <a:effectLst>
                  <a:outerShdw blurRad="50800" dist="39000" dir="5460000" algn="tl">
                    <a:srgbClr val="000000">
                      <a:alpha val="38000"/>
                    </a:srgbClr>
                  </a:outerShdw>
                </a:effectLst>
                <a:latin typeface="abo2sadam" pitchFamily="2" charset="-78"/>
                <a:cs typeface="abo2sadam" pitchFamily="2" charset="-78"/>
              </a:rPr>
              <a:t>النموذج الخطي</a:t>
            </a:r>
          </a:p>
          <a:p>
            <a:pPr algn="ctr"/>
            <a:r>
              <a:rPr lang="en-US" sz="4000" b="1" dirty="0" smtClean="0">
                <a:ln w="11430">
                  <a:solidFill>
                    <a:schemeClr val="tx2">
                      <a:lumMod val="75000"/>
                    </a:schemeClr>
                  </a:solidFill>
                </a:ln>
                <a:solidFill>
                  <a:schemeClr val="accent1"/>
                </a:solidFill>
                <a:effectLst>
                  <a:outerShdw blurRad="50800" dist="39000" dir="5460000" algn="tl">
                    <a:srgbClr val="000000">
                      <a:alpha val="38000"/>
                    </a:srgbClr>
                  </a:outerShdw>
                </a:effectLst>
                <a:latin typeface="abo2sadam" pitchFamily="2" charset="-78"/>
                <a:cs typeface="abo2sadam" pitchFamily="2" charset="-78"/>
              </a:rPr>
              <a:t>Bus Topology</a:t>
            </a:r>
            <a:endParaRPr lang="ar-SA" sz="4000" b="1" dirty="0">
              <a:ln w="11430">
                <a:solidFill>
                  <a:schemeClr val="tx2">
                    <a:lumMod val="75000"/>
                  </a:schemeClr>
                </a:solidFill>
              </a:ln>
              <a:solidFill>
                <a:schemeClr val="accent1"/>
              </a:solidFill>
              <a:effectLst>
                <a:outerShdw blurRad="50800" dist="39000" dir="5460000" algn="tl">
                  <a:srgbClr val="000000">
                    <a:alpha val="38000"/>
                  </a:srgbClr>
                </a:outerShdw>
              </a:effectLst>
              <a:latin typeface="+mj-lt"/>
              <a:cs typeface="+mj-cs"/>
            </a:endParaRPr>
          </a:p>
        </p:txBody>
      </p:sp>
      <p:sp>
        <p:nvSpPr>
          <p:cNvPr id="3" name="مربع نص 2"/>
          <p:cNvSpPr txBox="1"/>
          <p:nvPr/>
        </p:nvSpPr>
        <p:spPr>
          <a:xfrm>
            <a:off x="-70705" y="1754813"/>
            <a:ext cx="8964487" cy="954107"/>
          </a:xfrm>
          <a:prstGeom prst="rect">
            <a:avLst/>
          </a:prstGeom>
          <a:noFill/>
        </p:spPr>
        <p:txBody>
          <a:bodyPr wrap="square" rtlCol="1">
            <a:spAutoFit/>
          </a:bodyPr>
          <a:lstStyle/>
          <a:p>
            <a:pPr marL="341313" indent="-341313"/>
            <a:r>
              <a:rPr lang="ar-JO" sz="2800" dirty="0" smtClean="0">
                <a:solidFill>
                  <a:srgbClr val="FF0000"/>
                </a:solidFill>
                <a:latin typeface="abo2sadam" pitchFamily="2" charset="-78"/>
                <a:cs typeface="abo2sadam" pitchFamily="2" charset="-78"/>
              </a:rPr>
              <a:t>في هذا النموذج ترتبط جميع أجهزة الحاسوب تسلسلياً بعضها بالبعض الآخر ، بوساطة خط اتصال رئيس يبدأ بنقطة وينتهي بنقطة.</a:t>
            </a:r>
          </a:p>
        </p:txBody>
      </p:sp>
      <p:sp>
        <p:nvSpPr>
          <p:cNvPr id="4" name="مربع نص 3"/>
          <p:cNvSpPr txBox="1"/>
          <p:nvPr/>
        </p:nvSpPr>
        <p:spPr>
          <a:xfrm>
            <a:off x="179513" y="2708920"/>
            <a:ext cx="8964487" cy="1384995"/>
          </a:xfrm>
          <a:prstGeom prst="rect">
            <a:avLst/>
          </a:prstGeom>
          <a:noFill/>
        </p:spPr>
        <p:txBody>
          <a:bodyPr wrap="square" rtlCol="1">
            <a:spAutoFit/>
          </a:bodyPr>
          <a:lstStyle/>
          <a:p>
            <a:pPr marL="341313" indent="-341313" algn="justLow"/>
            <a:r>
              <a:rPr lang="ar-JO" sz="2800" dirty="0" smtClean="0">
                <a:solidFill>
                  <a:srgbClr val="00B050"/>
                </a:solidFill>
                <a:latin typeface="abo2sadam" pitchFamily="2" charset="-78"/>
                <a:cs typeface="abo2sadam" pitchFamily="2" charset="-78"/>
              </a:rPr>
              <a:t>طريقة تبادل البيانات : </a:t>
            </a:r>
            <a:r>
              <a:rPr lang="ar-JO" sz="2800" dirty="0" smtClean="0">
                <a:latin typeface="abo2sadam" pitchFamily="2" charset="-78"/>
                <a:cs typeface="abo2sadam" pitchFamily="2" charset="-78"/>
              </a:rPr>
              <a:t>يرسل الحاسوب المرسل البيانات مع عنوان الحاسوب المرسل إليه، فتتسلمها الحواسيب الأخرى كلها في الشبكة ولكنها لا تستقر إلا في الحاسوب صاحب العنوان.</a:t>
            </a:r>
          </a:p>
        </p:txBody>
      </p:sp>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4276047"/>
            <a:ext cx="7992888" cy="3329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135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195735" y="188640"/>
            <a:ext cx="5370187"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4000" b="1" dirty="0" smtClean="0">
                <a:ln w="11430">
                  <a:solidFill>
                    <a:schemeClr val="tx2">
                      <a:lumMod val="75000"/>
                    </a:schemeClr>
                  </a:solidFill>
                </a:ln>
                <a:solidFill>
                  <a:schemeClr val="accent1"/>
                </a:solidFill>
                <a:effectLst>
                  <a:outerShdw blurRad="50800" dist="39000" dir="5460000" algn="tl">
                    <a:srgbClr val="000000">
                      <a:alpha val="38000"/>
                    </a:srgbClr>
                  </a:outerShdw>
                </a:effectLst>
                <a:latin typeface="abo2sadam" pitchFamily="2" charset="-78"/>
                <a:cs typeface="abo2sadam" pitchFamily="2" charset="-78"/>
              </a:rPr>
              <a:t>النموذج الخطي</a:t>
            </a:r>
          </a:p>
          <a:p>
            <a:pPr algn="ctr"/>
            <a:r>
              <a:rPr lang="en-US" sz="4000" b="1" dirty="0" smtClean="0">
                <a:ln w="11430">
                  <a:solidFill>
                    <a:schemeClr val="tx2">
                      <a:lumMod val="75000"/>
                    </a:schemeClr>
                  </a:solidFill>
                </a:ln>
                <a:solidFill>
                  <a:schemeClr val="accent1"/>
                </a:solidFill>
                <a:effectLst>
                  <a:outerShdw blurRad="50800" dist="39000" dir="5460000" algn="tl">
                    <a:srgbClr val="000000">
                      <a:alpha val="38000"/>
                    </a:srgbClr>
                  </a:outerShdw>
                </a:effectLst>
                <a:latin typeface="abo2sadam" pitchFamily="2" charset="-78"/>
                <a:cs typeface="abo2sadam" pitchFamily="2" charset="-78"/>
              </a:rPr>
              <a:t>Bus Topology</a:t>
            </a:r>
            <a:endParaRPr lang="ar-SA" sz="4000" b="1" dirty="0">
              <a:ln w="11430">
                <a:solidFill>
                  <a:schemeClr val="tx2">
                    <a:lumMod val="75000"/>
                  </a:schemeClr>
                </a:solidFill>
              </a:ln>
              <a:solidFill>
                <a:schemeClr val="accent1"/>
              </a:solidFill>
              <a:effectLst>
                <a:outerShdw blurRad="50800" dist="39000" dir="5460000" algn="tl">
                  <a:srgbClr val="000000">
                    <a:alpha val="38000"/>
                  </a:srgbClr>
                </a:outerShdw>
              </a:effectLst>
              <a:latin typeface="+mj-lt"/>
              <a:cs typeface="+mj-cs"/>
            </a:endParaRPr>
          </a:p>
        </p:txBody>
      </p:sp>
      <p:sp>
        <p:nvSpPr>
          <p:cNvPr id="3" name="مربع نص 2"/>
          <p:cNvSpPr txBox="1"/>
          <p:nvPr/>
        </p:nvSpPr>
        <p:spPr>
          <a:xfrm>
            <a:off x="-70705" y="1827981"/>
            <a:ext cx="8964487" cy="1384995"/>
          </a:xfrm>
          <a:prstGeom prst="rect">
            <a:avLst/>
          </a:prstGeom>
          <a:noFill/>
        </p:spPr>
        <p:txBody>
          <a:bodyPr wrap="square" rtlCol="1">
            <a:spAutoFit/>
          </a:bodyPr>
          <a:lstStyle/>
          <a:p>
            <a:pPr marL="341313" indent="-341313"/>
            <a:r>
              <a:rPr lang="ar-JO" sz="2800" dirty="0" smtClean="0">
                <a:solidFill>
                  <a:srgbClr val="FF0000"/>
                </a:solidFill>
                <a:latin typeface="abo2sadam" pitchFamily="2" charset="-78"/>
                <a:cs typeface="abo2sadam" pitchFamily="2" charset="-78"/>
              </a:rPr>
              <a:t>التصادم </a:t>
            </a:r>
            <a:r>
              <a:rPr lang="en-US" sz="2800" dirty="0" smtClean="0">
                <a:solidFill>
                  <a:srgbClr val="FF0000"/>
                </a:solidFill>
                <a:latin typeface="abo2sadam" pitchFamily="2" charset="-78"/>
                <a:cs typeface="abo2sadam" pitchFamily="2" charset="-78"/>
              </a:rPr>
              <a:t>collision</a:t>
            </a:r>
            <a:r>
              <a:rPr lang="ar-JO" sz="2800" dirty="0" smtClean="0">
                <a:solidFill>
                  <a:srgbClr val="FF0000"/>
                </a:solidFill>
                <a:latin typeface="abo2sadam" pitchFamily="2" charset="-78"/>
                <a:cs typeface="abo2sadam" pitchFamily="2" charset="-78"/>
              </a:rPr>
              <a:t> : </a:t>
            </a:r>
            <a:r>
              <a:rPr lang="ar-JO" sz="2800" dirty="0" smtClean="0">
                <a:latin typeface="abo2sadam" pitchFamily="2" charset="-78"/>
                <a:cs typeface="abo2sadam" pitchFamily="2" charset="-78"/>
              </a:rPr>
              <a:t>إذا أرسل جهازا حاسوب بيانات في الوقت نفسه فسيحدث تصادم ، لذا يجب على كل حاسوب ان ينتظر دوره في إرسال البيانات في الشبكة .</a:t>
            </a:r>
          </a:p>
        </p:txBody>
      </p:sp>
      <p:sp>
        <p:nvSpPr>
          <p:cNvPr id="4" name="مربع نص 3"/>
          <p:cNvSpPr txBox="1"/>
          <p:nvPr/>
        </p:nvSpPr>
        <p:spPr>
          <a:xfrm>
            <a:off x="179513" y="3414479"/>
            <a:ext cx="8964487" cy="2246769"/>
          </a:xfrm>
          <a:prstGeom prst="rect">
            <a:avLst/>
          </a:prstGeom>
          <a:noFill/>
        </p:spPr>
        <p:txBody>
          <a:bodyPr wrap="square" rtlCol="1">
            <a:spAutoFit/>
          </a:bodyPr>
          <a:lstStyle/>
          <a:p>
            <a:pPr marL="341313" indent="-341313"/>
            <a:r>
              <a:rPr lang="ar-JO" sz="2800" dirty="0" smtClean="0">
                <a:solidFill>
                  <a:srgbClr val="00B050"/>
                </a:solidFill>
                <a:latin typeface="abo2sadam" pitchFamily="2" charset="-78"/>
                <a:cs typeface="abo2sadam" pitchFamily="2" charset="-78"/>
              </a:rPr>
              <a:t>مميزاتها: </a:t>
            </a:r>
            <a:r>
              <a:rPr lang="ar-JO" sz="2800" dirty="0" smtClean="0">
                <a:latin typeface="abo2sadam" pitchFamily="2" charset="-78"/>
                <a:cs typeface="abo2sadam" pitchFamily="2" charset="-78"/>
              </a:rPr>
              <a:t> - تعد من أبسط الأنواع</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 سهلة تركيب الأجهزة وإضافتها.</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 انخفاض تكاليفها</a:t>
            </a:r>
          </a:p>
          <a:p>
            <a:pPr marL="341313" indent="-341313"/>
            <a:endParaRPr lang="ar-JO" sz="2800" dirty="0">
              <a:latin typeface="abo2sadam" pitchFamily="2" charset="-78"/>
              <a:cs typeface="abo2sadam" pitchFamily="2" charset="-78"/>
            </a:endParaRPr>
          </a:p>
          <a:p>
            <a:pPr marL="341313" indent="-341313"/>
            <a:r>
              <a:rPr lang="ar-JO" sz="2800" dirty="0" smtClean="0">
                <a:solidFill>
                  <a:schemeClr val="tx2">
                    <a:lumMod val="60000"/>
                    <a:lumOff val="40000"/>
                  </a:schemeClr>
                </a:solidFill>
                <a:latin typeface="abo2sadam" pitchFamily="2" charset="-78"/>
                <a:cs typeface="abo2sadam" pitchFamily="2" charset="-78"/>
              </a:rPr>
              <a:t>سلبياتها : </a:t>
            </a:r>
            <a:r>
              <a:rPr lang="ar-JO" sz="2800" dirty="0" smtClean="0">
                <a:latin typeface="abo2sadam" pitchFamily="2" charset="-78"/>
                <a:cs typeface="abo2sadam" pitchFamily="2" charset="-78"/>
              </a:rPr>
              <a:t>إذا تعطل السلك الرئيس فيها فسوف تتعطل الشبكة كاملة.</a:t>
            </a:r>
          </a:p>
        </p:txBody>
      </p:sp>
    </p:spTree>
    <p:extLst>
      <p:ext uri="{BB962C8B-B14F-4D97-AF65-F5344CB8AC3E}">
        <p14:creationId xmlns:p14="http://schemas.microsoft.com/office/powerpoint/2010/main" val="783928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down)">
                                      <p:cBhvr>
                                        <p:cTn id="16" dur="500"/>
                                        <p:tgtEl>
                                          <p:spTgt spid="4">
                                            <p:txEl>
                                              <p:pRg st="1" end="1"/>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down)">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additive="base">
                                        <p:cTn id="24"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195735" y="188640"/>
            <a:ext cx="5370187"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4000" b="1" dirty="0" smtClean="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effectLst>
                <a:latin typeface="abo2sadam" pitchFamily="2" charset="-78"/>
                <a:cs typeface="abo2sadam" pitchFamily="2" charset="-78"/>
              </a:rPr>
              <a:t>النموذج الحلقي</a:t>
            </a:r>
            <a:endParaRPr lang="ar-JO" sz="4000" b="1"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effectLst>
              <a:latin typeface="abo2sadam" pitchFamily="2" charset="-78"/>
              <a:cs typeface="abo2sadam" pitchFamily="2" charset="-78"/>
            </a:endParaRPr>
          </a:p>
          <a:p>
            <a:pPr algn="ctr"/>
            <a:r>
              <a:rPr lang="en-US" sz="4000" b="1" dirty="0" smtClean="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effectLst>
                <a:latin typeface="abo2sadam" pitchFamily="2" charset="-78"/>
                <a:cs typeface="abo2sadam" pitchFamily="2" charset="-78"/>
              </a:rPr>
              <a:t>Ring Topology</a:t>
            </a:r>
            <a:endParaRPr lang="ar-SA" sz="4000" b="1"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effectLst>
              <a:latin typeface="+mj-lt"/>
              <a:cs typeface="+mj-cs"/>
            </a:endParaRPr>
          </a:p>
        </p:txBody>
      </p:sp>
      <p:sp>
        <p:nvSpPr>
          <p:cNvPr id="3" name="مربع نص 2"/>
          <p:cNvSpPr txBox="1"/>
          <p:nvPr/>
        </p:nvSpPr>
        <p:spPr>
          <a:xfrm>
            <a:off x="-70705" y="1755973"/>
            <a:ext cx="8964487" cy="1384995"/>
          </a:xfrm>
          <a:prstGeom prst="rect">
            <a:avLst/>
          </a:prstGeom>
          <a:noFill/>
        </p:spPr>
        <p:txBody>
          <a:bodyPr wrap="square" rtlCol="1">
            <a:spAutoFit/>
          </a:bodyPr>
          <a:lstStyle/>
          <a:p>
            <a:pPr marL="58738"/>
            <a:r>
              <a:rPr lang="ar-JO" sz="2800" dirty="0" smtClean="0">
                <a:solidFill>
                  <a:srgbClr val="FF0000"/>
                </a:solidFill>
                <a:latin typeface="abo2sadam" pitchFamily="2" charset="-78"/>
                <a:cs typeface="abo2sadam" pitchFamily="2" charset="-78"/>
              </a:rPr>
              <a:t>ترتبط الحواسيب مع بعضها بكابل يبدأ من أحد الأجهزة ويمر بالأجهزة الأخرى ثم يعود إلى الجهاز نفسه الذي بدأ منه</a:t>
            </a:r>
          </a:p>
          <a:p>
            <a:pPr marL="341313" indent="-341313"/>
            <a:r>
              <a:rPr lang="ar-JO" sz="2800" dirty="0" smtClean="0">
                <a:solidFill>
                  <a:srgbClr val="FF0000"/>
                </a:solidFill>
                <a:latin typeface="abo2sadam" pitchFamily="2" charset="-78"/>
                <a:cs typeface="abo2sadam" pitchFamily="2" charset="-78"/>
              </a:rPr>
              <a:t>مكوناً حلقة مغلقة    </a:t>
            </a:r>
          </a:p>
        </p:txBody>
      </p:sp>
      <p:sp>
        <p:nvSpPr>
          <p:cNvPr id="4" name="مربع نص 3"/>
          <p:cNvSpPr txBox="1"/>
          <p:nvPr/>
        </p:nvSpPr>
        <p:spPr>
          <a:xfrm>
            <a:off x="3833261" y="3362473"/>
            <a:ext cx="5329015" cy="2677656"/>
          </a:xfrm>
          <a:prstGeom prst="rect">
            <a:avLst/>
          </a:prstGeom>
          <a:noFill/>
        </p:spPr>
        <p:txBody>
          <a:bodyPr wrap="square" rtlCol="1">
            <a:spAutoFit/>
          </a:bodyPr>
          <a:lstStyle/>
          <a:p>
            <a:pPr marL="341313" indent="-341313"/>
            <a:r>
              <a:rPr lang="ar-JO" sz="2800" dirty="0" smtClean="0">
                <a:solidFill>
                  <a:srgbClr val="00B050"/>
                </a:solidFill>
                <a:latin typeface="abo2sadam" pitchFamily="2" charset="-78"/>
                <a:cs typeface="abo2sadam" pitchFamily="2" charset="-78"/>
              </a:rPr>
              <a:t>طريقة تبادل البيانات : </a:t>
            </a:r>
            <a:r>
              <a:rPr lang="ar-JO" sz="2800" dirty="0" smtClean="0">
                <a:latin typeface="abo2sadam" pitchFamily="2" charset="-78"/>
                <a:cs typeface="abo2sadam" pitchFamily="2" charset="-78"/>
              </a:rPr>
              <a:t>تُنقل البيانات باتجاه واحد فقط من المرسل إلى المستقبل عبر خط الاتصال مروراً بالأجهزة جميعها حيث يقوم كل جهاز تمر عليه البيانات بإعادة إرسالها وتقويتها من جديد إلى ان تصل إلى الجهاز المستقبل.</a:t>
            </a:r>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2896"/>
            <a:ext cx="3890610" cy="4153798"/>
          </a:xfrm>
          <a:prstGeom prst="rect">
            <a:avLst/>
          </a:prstGeom>
        </p:spPr>
      </p:pic>
    </p:spTree>
    <p:extLst>
      <p:ext uri="{BB962C8B-B14F-4D97-AF65-F5344CB8AC3E}">
        <p14:creationId xmlns:p14="http://schemas.microsoft.com/office/powerpoint/2010/main" val="94753336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195735" y="188640"/>
            <a:ext cx="5370187"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4000" b="1" dirty="0" smtClean="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effectLst>
                <a:latin typeface="abo2sadam" pitchFamily="2" charset="-78"/>
                <a:cs typeface="abo2sadam" pitchFamily="2" charset="-78"/>
              </a:rPr>
              <a:t>النموذج الحلقي</a:t>
            </a:r>
          </a:p>
          <a:p>
            <a:pPr algn="ctr"/>
            <a:r>
              <a:rPr lang="en-US" sz="4000" b="1" dirty="0" smtClean="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effectLst>
                <a:latin typeface="abo2sadam" pitchFamily="2" charset="-78"/>
                <a:cs typeface="abo2sadam" pitchFamily="2" charset="-78"/>
              </a:rPr>
              <a:t>Ring Topology</a:t>
            </a:r>
            <a:endParaRPr lang="ar-SA" sz="4000" b="1"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effectLst>
              <a:latin typeface="+mj-lt"/>
              <a:cs typeface="+mj-cs"/>
            </a:endParaRPr>
          </a:p>
        </p:txBody>
      </p:sp>
      <p:sp>
        <p:nvSpPr>
          <p:cNvPr id="4" name="مربع نص 3"/>
          <p:cNvSpPr txBox="1"/>
          <p:nvPr/>
        </p:nvSpPr>
        <p:spPr>
          <a:xfrm>
            <a:off x="72009" y="1772816"/>
            <a:ext cx="8964487" cy="2677656"/>
          </a:xfrm>
          <a:prstGeom prst="rect">
            <a:avLst/>
          </a:prstGeom>
          <a:noFill/>
        </p:spPr>
        <p:txBody>
          <a:bodyPr wrap="square" rtlCol="1">
            <a:spAutoFit/>
          </a:bodyPr>
          <a:lstStyle/>
          <a:p>
            <a:pPr marL="341313" indent="-341313"/>
            <a:r>
              <a:rPr lang="ar-JO" sz="2800" dirty="0" smtClean="0">
                <a:solidFill>
                  <a:srgbClr val="00B050"/>
                </a:solidFill>
                <a:latin typeface="abo2sadam" pitchFamily="2" charset="-78"/>
                <a:cs typeface="abo2sadam" pitchFamily="2" charset="-78"/>
              </a:rPr>
              <a:t>أهم مميزاتها:  -</a:t>
            </a:r>
            <a:r>
              <a:rPr lang="ar-JO" sz="2800" dirty="0" smtClean="0">
                <a:latin typeface="abo2sadam" pitchFamily="2" charset="-78"/>
                <a:cs typeface="abo2sadam" pitchFamily="2" charset="-78"/>
              </a:rPr>
              <a:t> أنها تعاد تقوية الإشارة عند كل جهاز.</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 سهولة تركيبه.</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 انخفاض تكلفته.</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a:t>
            </a:r>
            <a:endParaRPr lang="ar-JO" sz="2800" dirty="0">
              <a:latin typeface="abo2sadam" pitchFamily="2" charset="-78"/>
              <a:cs typeface="abo2sadam" pitchFamily="2" charset="-78"/>
            </a:endParaRPr>
          </a:p>
          <a:p>
            <a:pPr marL="341313" indent="-341313"/>
            <a:r>
              <a:rPr lang="ar-JO" sz="2800" dirty="0" smtClean="0">
                <a:solidFill>
                  <a:schemeClr val="tx2">
                    <a:lumMod val="60000"/>
                    <a:lumOff val="40000"/>
                  </a:schemeClr>
                </a:solidFill>
                <a:latin typeface="abo2sadam" pitchFamily="2" charset="-78"/>
                <a:cs typeface="abo2sadam" pitchFamily="2" charset="-78"/>
              </a:rPr>
              <a:t>سلبياتها : </a:t>
            </a:r>
            <a:r>
              <a:rPr lang="ar-JO" sz="2800" dirty="0" smtClean="0">
                <a:latin typeface="abo2sadam" pitchFamily="2" charset="-78"/>
                <a:cs typeface="abo2sadam" pitchFamily="2" charset="-78"/>
              </a:rPr>
              <a:t>إضافة جهاز في النموذج أو إزالته يؤدي إلى توقف مؤقت عبر </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الشبكة.</a:t>
            </a:r>
          </a:p>
        </p:txBody>
      </p:sp>
    </p:spTree>
    <p:extLst>
      <p:ext uri="{BB962C8B-B14F-4D97-AF65-F5344CB8AC3E}">
        <p14:creationId xmlns:p14="http://schemas.microsoft.com/office/powerpoint/2010/main" val="358526217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 calcmode="lin" valueType="num">
                                      <p:cBhvr>
                                        <p:cTn id="22"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4">
                                            <p:txEl>
                                              <p:pRg st="4" end="4"/>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p:cTn id="27"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467544" y="188640"/>
            <a:ext cx="8352928"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JO"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o2sadam" pitchFamily="2" charset="-78"/>
                <a:cs typeface="abo2sadam" pitchFamily="2" charset="-78"/>
              </a:rPr>
              <a:t>تعريف شبكة الحاسوب</a:t>
            </a:r>
            <a:endParaRPr lang="ar-SA"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o2sadam" pitchFamily="2" charset="-78"/>
              <a:cs typeface="abo2sadam" pitchFamily="2" charset="-78"/>
            </a:endParaRPr>
          </a:p>
        </p:txBody>
      </p:sp>
      <p:pic>
        <p:nvPicPr>
          <p:cNvPr id="2052" name="Picture 4" descr="E:\lllllllll\تجميع لمشروع التخرج 2\صور لمشروع التخرج\20131103125313_47865.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41000" y1="6667" x2="50250" y2="2000"/>
                        <a14:foregroundMark x1="59250" y1="6667" x2="52250" y2="2667"/>
                        <a14:foregroundMark x1="14500" y1="51333" x2="36750" y2="28000"/>
                        <a14:foregroundMark x1="36750" y1="27667" x2="37750" y2="24000"/>
                        <a14:foregroundMark x1="13750" y1="46333" x2="37750" y2="17333"/>
                        <a14:foregroundMark x1="90500" y1="48333" x2="63250" y2="21000"/>
                        <a14:foregroundMark x1="96500" y1="64333" x2="88000" y2="44667"/>
                        <a14:foregroundMark x1="88000" y1="44667" x2="88000" y2="44667"/>
                        <a14:foregroundMark x1="32250" y1="23333" x2="41250" y2="333"/>
                        <a14:foregroundMark x1="26500" y1="29333" x2="37750" y2="333"/>
                        <a14:backgroundMark x1="34500" y1="1333" x2="60250" y2="1333"/>
                        <a14:backgroundMark x1="60250" y1="1333" x2="60250" y2="1333"/>
                        <a14:backgroundMark x1="37000" y1="5000" x2="50500" y2="1333"/>
                        <a14:backgroundMark x1="35750" y1="8667" x2="42500" y2="1333"/>
                        <a14:backgroundMark x1="42500" y1="1333" x2="42500" y2="1333"/>
                        <a14:backgroundMark x1="35500" y1="7667" x2="38250" y2="0"/>
                      </a14:backgroundRemoval>
                    </a14:imgEffect>
                  </a14:imgLayer>
                </a14:imgProps>
              </a:ext>
              <a:ext uri="{28A0092B-C50C-407E-A947-70E740481C1C}">
                <a14:useLocalDpi xmlns:a14="http://schemas.microsoft.com/office/drawing/2010/main" val="0"/>
              </a:ext>
            </a:extLst>
          </a:blip>
          <a:srcRect/>
          <a:stretch>
            <a:fillRect/>
          </a:stretch>
        </p:blipFill>
        <p:spPr bwMode="auto">
          <a:xfrm>
            <a:off x="0" y="3367815"/>
            <a:ext cx="5652120" cy="3881363"/>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p:cNvSpPr/>
          <p:nvPr/>
        </p:nvSpPr>
        <p:spPr>
          <a:xfrm>
            <a:off x="323528" y="1412776"/>
            <a:ext cx="8496944" cy="4832092"/>
          </a:xfrm>
          <a:prstGeom prst="rect">
            <a:avLst/>
          </a:prstGeom>
        </p:spPr>
        <p:txBody>
          <a:bodyPr wrap="square">
            <a:spAutoFit/>
          </a:bodyPr>
          <a:lstStyle/>
          <a:p>
            <a:r>
              <a:rPr lang="ar-JO" sz="4400" dirty="0">
                <a:solidFill>
                  <a:schemeClr val="tx2">
                    <a:lumMod val="60000"/>
                    <a:lumOff val="40000"/>
                  </a:schemeClr>
                </a:solidFill>
                <a:latin typeface="abo2sadam" pitchFamily="2" charset="-78"/>
                <a:cs typeface="abo2sadam" pitchFamily="2" charset="-78"/>
              </a:rPr>
              <a:t>هي مجموعة من الحواسيب المتصلة فيما بينها بواسطة خطوط اتصال لها القدرة على نقل البيانات. الهدف من بنائها هو المشاركة في </a:t>
            </a:r>
            <a:r>
              <a:rPr lang="ar-JO" sz="4400" dirty="0" smtClean="0">
                <a:solidFill>
                  <a:schemeClr val="tx2">
                    <a:lumMod val="60000"/>
                    <a:lumOff val="40000"/>
                  </a:schemeClr>
                </a:solidFill>
                <a:latin typeface="abo2sadam" pitchFamily="2" charset="-78"/>
                <a:cs typeface="abo2sadam" pitchFamily="2" charset="-78"/>
              </a:rPr>
              <a:t>البيانات</a:t>
            </a:r>
          </a:p>
          <a:p>
            <a:r>
              <a:rPr lang="ar-JO" sz="4400" dirty="0" smtClean="0">
                <a:solidFill>
                  <a:schemeClr val="tx2">
                    <a:lumMod val="60000"/>
                    <a:lumOff val="40000"/>
                  </a:schemeClr>
                </a:solidFill>
                <a:latin typeface="abo2sadam" pitchFamily="2" charset="-78"/>
                <a:cs typeface="abo2sadam" pitchFamily="2" charset="-78"/>
              </a:rPr>
              <a:t> </a:t>
            </a:r>
            <a:r>
              <a:rPr lang="ar-JO" sz="4400" dirty="0">
                <a:solidFill>
                  <a:schemeClr val="tx2">
                    <a:lumMod val="60000"/>
                    <a:lumOff val="40000"/>
                  </a:schemeClr>
                </a:solidFill>
                <a:latin typeface="abo2sadam" pitchFamily="2" charset="-78"/>
                <a:cs typeface="abo2sadam" pitchFamily="2" charset="-78"/>
              </a:rPr>
              <a:t>والمعلومات والبرامج </a:t>
            </a:r>
            <a:endParaRPr lang="ar-JO" sz="4400" dirty="0" smtClean="0">
              <a:solidFill>
                <a:schemeClr val="tx2">
                  <a:lumMod val="60000"/>
                  <a:lumOff val="40000"/>
                </a:schemeClr>
              </a:solidFill>
              <a:latin typeface="abo2sadam" pitchFamily="2" charset="-78"/>
              <a:cs typeface="abo2sadam" pitchFamily="2" charset="-78"/>
            </a:endParaRPr>
          </a:p>
          <a:p>
            <a:r>
              <a:rPr lang="ar-JO" sz="4400" dirty="0" smtClean="0">
                <a:solidFill>
                  <a:schemeClr val="tx2">
                    <a:lumMod val="60000"/>
                    <a:lumOff val="40000"/>
                  </a:schemeClr>
                </a:solidFill>
                <a:latin typeface="abo2sadam" pitchFamily="2" charset="-78"/>
                <a:cs typeface="abo2sadam" pitchFamily="2" charset="-78"/>
              </a:rPr>
              <a:t>والمعــــــــــــدات </a:t>
            </a:r>
            <a:r>
              <a:rPr lang="ar-JO" sz="4400" dirty="0">
                <a:solidFill>
                  <a:schemeClr val="tx2">
                    <a:lumMod val="60000"/>
                    <a:lumOff val="40000"/>
                  </a:schemeClr>
                </a:solidFill>
                <a:latin typeface="abo2sadam" pitchFamily="2" charset="-78"/>
                <a:cs typeface="abo2sadam" pitchFamily="2" charset="-78"/>
              </a:rPr>
              <a:t>بين </a:t>
            </a:r>
            <a:endParaRPr lang="ar-JO" sz="4400" dirty="0" smtClean="0">
              <a:solidFill>
                <a:schemeClr val="tx2">
                  <a:lumMod val="60000"/>
                  <a:lumOff val="40000"/>
                </a:schemeClr>
              </a:solidFill>
              <a:latin typeface="abo2sadam" pitchFamily="2" charset="-78"/>
              <a:cs typeface="abo2sadam" pitchFamily="2" charset="-78"/>
            </a:endParaRPr>
          </a:p>
          <a:p>
            <a:r>
              <a:rPr lang="ar-JO" sz="4400" dirty="0" smtClean="0">
                <a:solidFill>
                  <a:schemeClr val="tx2">
                    <a:lumMod val="60000"/>
                    <a:lumOff val="40000"/>
                  </a:schemeClr>
                </a:solidFill>
                <a:latin typeface="abo2sadam" pitchFamily="2" charset="-78"/>
                <a:cs typeface="abo2sadam" pitchFamily="2" charset="-78"/>
              </a:rPr>
              <a:t>الحــــــــــــــــــــواسيب</a:t>
            </a:r>
            <a:r>
              <a:rPr lang="ar-JO" sz="4400" dirty="0">
                <a:solidFill>
                  <a:schemeClr val="tx2">
                    <a:lumMod val="60000"/>
                    <a:lumOff val="40000"/>
                  </a:schemeClr>
                </a:solidFill>
                <a:latin typeface="abo2sadam" pitchFamily="2" charset="-78"/>
                <a:cs typeface="abo2sadam" pitchFamily="2" charset="-78"/>
              </a:rPr>
              <a:t>.</a:t>
            </a:r>
            <a:endParaRPr lang="ar-SA" sz="4400" dirty="0">
              <a:solidFill>
                <a:schemeClr val="tx2">
                  <a:lumMod val="60000"/>
                  <a:lumOff val="40000"/>
                </a:schemeClr>
              </a:solidFill>
              <a:latin typeface="abo2sadam" pitchFamily="2" charset="-78"/>
              <a:cs typeface="abo2sadam" pitchFamily="2" charset="-78"/>
            </a:endParaRPr>
          </a:p>
        </p:txBody>
      </p:sp>
    </p:spTree>
    <p:extLst>
      <p:ext uri="{BB962C8B-B14F-4D97-AF65-F5344CB8AC3E}">
        <p14:creationId xmlns:p14="http://schemas.microsoft.com/office/powerpoint/2010/main" val="1650995747"/>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195735" y="188640"/>
            <a:ext cx="5370187"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النموذج النجمي</a:t>
            </a:r>
          </a:p>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St</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rPr>
              <a:t>a</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r Topology</a:t>
            </a:r>
            <a:endParaRPr lang="ar-SA"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mj-cs"/>
            </a:endParaRPr>
          </a:p>
        </p:txBody>
      </p:sp>
      <p:sp>
        <p:nvSpPr>
          <p:cNvPr id="3" name="مربع نص 2"/>
          <p:cNvSpPr txBox="1"/>
          <p:nvPr/>
        </p:nvSpPr>
        <p:spPr>
          <a:xfrm>
            <a:off x="-70705" y="1755973"/>
            <a:ext cx="9214705" cy="954107"/>
          </a:xfrm>
          <a:prstGeom prst="rect">
            <a:avLst/>
          </a:prstGeom>
          <a:noFill/>
        </p:spPr>
        <p:txBody>
          <a:bodyPr wrap="square" rtlCol="1">
            <a:spAutoFit/>
          </a:bodyPr>
          <a:lstStyle/>
          <a:p>
            <a:pPr marL="58738" algn="justLow"/>
            <a:r>
              <a:rPr lang="ar-JO" sz="2800" dirty="0" smtClean="0">
                <a:solidFill>
                  <a:srgbClr val="FF0000"/>
                </a:solidFill>
                <a:latin typeface="abo2sadam" pitchFamily="2" charset="-78"/>
                <a:cs typeface="abo2sadam" pitchFamily="2" charset="-78"/>
              </a:rPr>
              <a:t>في هذا النموذج توصل الأجهزة كلها بنقطة مركزية تسمى المحول </a:t>
            </a:r>
            <a:r>
              <a:rPr lang="en-US" sz="2800" dirty="0" smtClean="0">
                <a:solidFill>
                  <a:srgbClr val="FF0000"/>
                </a:solidFill>
                <a:latin typeface="abo2sadam" pitchFamily="2" charset="-78"/>
                <a:cs typeface="abo2sadam" pitchFamily="2" charset="-78"/>
              </a:rPr>
              <a:t>Switch</a:t>
            </a:r>
            <a:r>
              <a:rPr lang="ar-JO" sz="2800" dirty="0" smtClean="0">
                <a:solidFill>
                  <a:srgbClr val="FF0000"/>
                </a:solidFill>
                <a:latin typeface="abo2sadam" pitchFamily="2" charset="-78"/>
                <a:cs typeface="abo2sadam" pitchFamily="2" charset="-78"/>
              </a:rPr>
              <a:t> أو المجمع </a:t>
            </a:r>
            <a:r>
              <a:rPr lang="en-US" sz="2800" dirty="0" smtClean="0">
                <a:solidFill>
                  <a:srgbClr val="FF0000"/>
                </a:solidFill>
                <a:latin typeface="abo2sadam" pitchFamily="2" charset="-78"/>
                <a:cs typeface="abo2sadam" pitchFamily="2" charset="-78"/>
              </a:rPr>
              <a:t>Hub</a:t>
            </a:r>
            <a:r>
              <a:rPr lang="ar-JO" sz="2800" dirty="0" smtClean="0">
                <a:solidFill>
                  <a:srgbClr val="FF0000"/>
                </a:solidFill>
                <a:latin typeface="abo2sadam" pitchFamily="2" charset="-78"/>
                <a:cs typeface="abo2sadam" pitchFamily="2" charset="-78"/>
              </a:rPr>
              <a:t> ، وذلك بكابل مستقل لكل جهاز</a:t>
            </a:r>
          </a:p>
        </p:txBody>
      </p:sp>
      <p:sp>
        <p:nvSpPr>
          <p:cNvPr id="4" name="مربع نص 3"/>
          <p:cNvSpPr txBox="1"/>
          <p:nvPr/>
        </p:nvSpPr>
        <p:spPr>
          <a:xfrm>
            <a:off x="5508104" y="2924944"/>
            <a:ext cx="3576416" cy="2677656"/>
          </a:xfrm>
          <a:prstGeom prst="rect">
            <a:avLst/>
          </a:prstGeom>
          <a:noFill/>
        </p:spPr>
        <p:txBody>
          <a:bodyPr wrap="square" rtlCol="1">
            <a:spAutoFit/>
          </a:bodyPr>
          <a:lstStyle/>
          <a:p>
            <a:pPr marL="60325" indent="-1588" algn="justLow"/>
            <a:r>
              <a:rPr lang="ar-JO" sz="2800" dirty="0" smtClean="0">
                <a:solidFill>
                  <a:srgbClr val="00B050"/>
                </a:solidFill>
                <a:latin typeface="abo2sadam" pitchFamily="2" charset="-78"/>
                <a:cs typeface="abo2sadam" pitchFamily="2" charset="-78"/>
              </a:rPr>
              <a:t>طريقة تبادل البيانات : </a:t>
            </a:r>
          </a:p>
          <a:p>
            <a:pPr marL="60325" indent="-1588" algn="justLow"/>
            <a:r>
              <a:rPr lang="ar-JO" sz="2800" dirty="0" smtClean="0">
                <a:latin typeface="abo2sadam" pitchFamily="2" charset="-78"/>
                <a:cs typeface="abo2sadam" pitchFamily="2" charset="-78"/>
              </a:rPr>
              <a:t>تنتقل البيانات في هذا النموذج من الحاسوب المرسل إلى النقطة المركزية </a:t>
            </a:r>
            <a:r>
              <a:rPr lang="en-US" sz="2800" dirty="0" smtClean="0">
                <a:latin typeface="abo2sadam" pitchFamily="2" charset="-78"/>
                <a:cs typeface="abo2sadam" pitchFamily="2" charset="-78"/>
              </a:rPr>
              <a:t>Hub</a:t>
            </a:r>
            <a:r>
              <a:rPr lang="ar-JO" sz="2800" dirty="0" smtClean="0">
                <a:latin typeface="abo2sadam" pitchFamily="2" charset="-78"/>
                <a:cs typeface="abo2sadam" pitchFamily="2" charset="-78"/>
              </a:rPr>
              <a:t> . ومنها إلى بقية الأجهزة على الشبكة.</a:t>
            </a:r>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28" y="2757665"/>
            <a:ext cx="5550364" cy="3887272"/>
          </a:xfrm>
          <a:prstGeom prst="rect">
            <a:avLst/>
          </a:prstGeom>
        </p:spPr>
      </p:pic>
    </p:spTree>
    <p:extLst>
      <p:ext uri="{BB962C8B-B14F-4D97-AF65-F5344CB8AC3E}">
        <p14:creationId xmlns:p14="http://schemas.microsoft.com/office/powerpoint/2010/main" val="2947272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2195735" y="188640"/>
            <a:ext cx="5370187"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النموذج النجمي</a:t>
            </a:r>
          </a:p>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St</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abo2sadam" pitchFamily="2" charset="-78"/>
              </a:rPr>
              <a:t>a</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bo2sadam" pitchFamily="2" charset="-78"/>
                <a:cs typeface="abo2sadam" pitchFamily="2" charset="-78"/>
              </a:rPr>
              <a:t>r Topology</a:t>
            </a:r>
            <a:endParaRPr lang="ar-SA"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cs typeface="+mj-cs"/>
            </a:endParaRPr>
          </a:p>
        </p:txBody>
      </p:sp>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6" y="1512079"/>
            <a:ext cx="2279882" cy="1986936"/>
          </a:xfrm>
          <a:prstGeom prst="rect">
            <a:avLst/>
          </a:prstGeom>
        </p:spPr>
      </p:pic>
      <p:sp>
        <p:nvSpPr>
          <p:cNvPr id="6" name="شريط إلى الأسفل 5"/>
          <p:cNvSpPr/>
          <p:nvPr/>
        </p:nvSpPr>
        <p:spPr>
          <a:xfrm>
            <a:off x="521804" y="3429000"/>
            <a:ext cx="8064896" cy="2448272"/>
          </a:xfrm>
          <a:prstGeom prst="ribbon">
            <a:avLst>
              <a:gd name="adj1" fmla="val 16667"/>
              <a:gd name="adj2" fmla="val 75000"/>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200" b="1" dirty="0" smtClean="0">
                <a:solidFill>
                  <a:srgbClr val="FF0000"/>
                </a:solidFill>
                <a:latin typeface="abo2sadam" pitchFamily="2" charset="-78"/>
                <a:cs typeface="abo2sadam" pitchFamily="2" charset="-78"/>
              </a:rPr>
              <a:t>يعد هذا النموذج هو الأفضل والأكثر انتشاراً لسهولة إدارة الشبكة ومراقبتها وبسبب المركزية في هذا النموذج</a:t>
            </a:r>
            <a:endParaRPr lang="ar-SA" sz="3200" b="1" dirty="0">
              <a:solidFill>
                <a:srgbClr val="FF0000"/>
              </a:solidFill>
              <a:latin typeface="abo2sadam" pitchFamily="2" charset="-78"/>
              <a:cs typeface="abo2sadam" pitchFamily="2" charset="-78"/>
            </a:endParaRPr>
          </a:p>
        </p:txBody>
      </p:sp>
      <p:sp>
        <p:nvSpPr>
          <p:cNvPr id="4" name="مربع نص 3"/>
          <p:cNvSpPr txBox="1"/>
          <p:nvPr/>
        </p:nvSpPr>
        <p:spPr>
          <a:xfrm>
            <a:off x="1692837" y="1700808"/>
            <a:ext cx="7343659" cy="2246769"/>
          </a:xfrm>
          <a:prstGeom prst="rect">
            <a:avLst/>
          </a:prstGeom>
          <a:noFill/>
        </p:spPr>
        <p:txBody>
          <a:bodyPr wrap="square" rtlCol="1">
            <a:spAutoFit/>
          </a:bodyPr>
          <a:lstStyle/>
          <a:p>
            <a:pPr marL="341313" indent="-341313"/>
            <a:r>
              <a:rPr lang="ar-JO" sz="2800" dirty="0" smtClean="0">
                <a:solidFill>
                  <a:srgbClr val="00B050"/>
                </a:solidFill>
                <a:latin typeface="abo2sadam" pitchFamily="2" charset="-78"/>
                <a:cs typeface="abo2sadam" pitchFamily="2" charset="-78"/>
              </a:rPr>
              <a:t>مميزاتها:  </a:t>
            </a:r>
            <a:r>
              <a:rPr lang="ar-JO" sz="2800" dirty="0" smtClean="0">
                <a:latin typeface="abo2sadam" pitchFamily="2" charset="-78"/>
                <a:cs typeface="abo2sadam" pitchFamily="2" charset="-78"/>
              </a:rPr>
              <a:t>- تعطل أي جهاز أو كابل أو إزالته أو إضافته </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لا يعطل أداء الشبكة .</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 إزالة النقطة المركزية هو الذي يعطل الشبكة </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كلها.</a:t>
            </a:r>
          </a:p>
          <a:p>
            <a:pPr marL="341313" indent="-341313"/>
            <a:r>
              <a:rPr lang="ar-JO" sz="2800" dirty="0">
                <a:latin typeface="abo2sadam" pitchFamily="2" charset="-78"/>
                <a:cs typeface="abo2sadam" pitchFamily="2" charset="-78"/>
              </a:rPr>
              <a:t> </a:t>
            </a:r>
            <a:r>
              <a:rPr lang="ar-JO" sz="2800" dirty="0" smtClean="0">
                <a:latin typeface="abo2sadam" pitchFamily="2" charset="-78"/>
                <a:cs typeface="abo2sadam" pitchFamily="2" charset="-78"/>
              </a:rPr>
              <a:t>               </a:t>
            </a:r>
          </a:p>
        </p:txBody>
      </p:sp>
    </p:spTree>
    <p:extLst>
      <p:ext uri="{BB962C8B-B14F-4D97-AF65-F5344CB8AC3E}">
        <p14:creationId xmlns:p14="http://schemas.microsoft.com/office/powerpoint/2010/main" val="20525411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down)">
                                      <p:cBhvr>
                                        <p:cTn id="15" dur="500"/>
                                        <p:tgtEl>
                                          <p:spTgt spid="4">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down)">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195735" y="188640"/>
            <a:ext cx="5370187"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4000" b="1" dirty="0" smtClean="0">
                <a:ln w="11430"/>
                <a:solidFill>
                  <a:srgbClr val="800080"/>
                </a:solidFill>
                <a:effectLst>
                  <a:outerShdw blurRad="50800" dist="39000" dir="5460000" algn="tl">
                    <a:srgbClr val="000000">
                      <a:alpha val="38000"/>
                    </a:srgbClr>
                  </a:outerShdw>
                </a:effectLst>
                <a:latin typeface="abo2sadam" pitchFamily="2" charset="-78"/>
                <a:cs typeface="abo2sadam" pitchFamily="2" charset="-78"/>
              </a:rPr>
              <a:t>النموذج الشبكي</a:t>
            </a:r>
          </a:p>
          <a:p>
            <a:pPr algn="ctr"/>
            <a:r>
              <a:rPr lang="en-US" sz="4000" b="1" dirty="0" smtClean="0">
                <a:ln w="11430"/>
                <a:solidFill>
                  <a:srgbClr val="800080"/>
                </a:solidFill>
                <a:effectLst>
                  <a:outerShdw blurRad="50800" dist="39000" dir="5460000" algn="tl">
                    <a:srgbClr val="000000">
                      <a:alpha val="38000"/>
                    </a:srgbClr>
                  </a:outerShdw>
                </a:effectLst>
                <a:latin typeface="abo2sadam" pitchFamily="2" charset="-78"/>
                <a:cs typeface="abo2sadam" pitchFamily="2" charset="-78"/>
              </a:rPr>
              <a:t>Mesh Topology</a:t>
            </a:r>
            <a:endParaRPr lang="ar-SA" sz="4000" b="1" dirty="0">
              <a:ln w="11430"/>
              <a:solidFill>
                <a:srgbClr val="800080"/>
              </a:solidFill>
              <a:effectLst>
                <a:outerShdw blurRad="50800" dist="39000" dir="5460000" algn="tl">
                  <a:srgbClr val="000000">
                    <a:alpha val="38000"/>
                  </a:srgbClr>
                </a:outerShdw>
              </a:effectLst>
              <a:latin typeface="+mj-lt"/>
              <a:cs typeface="+mj-cs"/>
            </a:endParaRPr>
          </a:p>
        </p:txBody>
      </p:sp>
      <p:sp>
        <p:nvSpPr>
          <p:cNvPr id="4" name="مربع نص 3"/>
          <p:cNvSpPr txBox="1"/>
          <p:nvPr/>
        </p:nvSpPr>
        <p:spPr>
          <a:xfrm>
            <a:off x="4355976" y="3199616"/>
            <a:ext cx="4656536" cy="2677656"/>
          </a:xfrm>
          <a:prstGeom prst="rect">
            <a:avLst/>
          </a:prstGeom>
          <a:noFill/>
        </p:spPr>
        <p:txBody>
          <a:bodyPr wrap="square" rtlCol="1">
            <a:spAutoFit/>
          </a:bodyPr>
          <a:lstStyle/>
          <a:p>
            <a:pPr marL="60325" indent="-1588" algn="justLow"/>
            <a:r>
              <a:rPr lang="ar-JO" sz="2800" dirty="0" smtClean="0">
                <a:solidFill>
                  <a:srgbClr val="00B050"/>
                </a:solidFill>
                <a:latin typeface="abo2sadam" pitchFamily="2" charset="-78"/>
                <a:cs typeface="abo2sadam" pitchFamily="2" charset="-78"/>
              </a:rPr>
              <a:t>طريقة تبادل البيانات : </a:t>
            </a:r>
          </a:p>
          <a:p>
            <a:pPr marL="60325" indent="-1588" algn="justLow"/>
            <a:r>
              <a:rPr lang="ar-JO" sz="2800" dirty="0" smtClean="0">
                <a:latin typeface="abo2sadam" pitchFamily="2" charset="-78"/>
                <a:cs typeface="abo2sadam" pitchFamily="2" charset="-78"/>
              </a:rPr>
              <a:t>يوجد أكثر من مسار للبيانات من الجهاز المرسل إلى الجهاز المستقبل، فإذا حدثت مشكلة في أحد المسارات يكون هناك مسار آخر بديل لإرسال البيانات من خلاله.</a:t>
            </a:r>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654915"/>
            <a:ext cx="4032448" cy="4032448"/>
          </a:xfrm>
          <a:prstGeom prst="rect">
            <a:avLst/>
          </a:prstGeom>
        </p:spPr>
      </p:pic>
      <p:sp>
        <p:nvSpPr>
          <p:cNvPr id="3" name="مربع نص 2"/>
          <p:cNvSpPr txBox="1"/>
          <p:nvPr/>
        </p:nvSpPr>
        <p:spPr>
          <a:xfrm>
            <a:off x="-34193" y="1700808"/>
            <a:ext cx="9214705" cy="1384995"/>
          </a:xfrm>
          <a:prstGeom prst="rect">
            <a:avLst/>
          </a:prstGeom>
          <a:noFill/>
        </p:spPr>
        <p:txBody>
          <a:bodyPr wrap="square" rtlCol="1">
            <a:spAutoFit/>
          </a:bodyPr>
          <a:lstStyle/>
          <a:p>
            <a:pPr marL="58738" algn="justLow"/>
            <a:r>
              <a:rPr lang="ar-JO" sz="2800" dirty="0" smtClean="0">
                <a:solidFill>
                  <a:srgbClr val="FF0000"/>
                </a:solidFill>
                <a:latin typeface="abo2sadam" pitchFamily="2" charset="-78"/>
                <a:cs typeface="abo2sadam" pitchFamily="2" charset="-78"/>
              </a:rPr>
              <a:t>في هذا النموذج يوصل كل جهاز في الشبكة مباشرة بالأجهزة الأخرى جميعها بوساطة كابل مستقل، مما يؤدي إلى ارتفاع تكلفة بناء هذا النموذج، ويعد تركيبه الأكثر تعقيداً من الأنواع الأخرى.</a:t>
            </a:r>
          </a:p>
        </p:txBody>
      </p:sp>
    </p:spTree>
    <p:extLst>
      <p:ext uri="{BB962C8B-B14F-4D97-AF65-F5344CB8AC3E}">
        <p14:creationId xmlns:p14="http://schemas.microsoft.com/office/powerpoint/2010/main" val="3623421726"/>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195735" y="188640"/>
            <a:ext cx="5370187"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4000" b="1" dirty="0" smtClean="0">
                <a:ln w="11430"/>
                <a:solidFill>
                  <a:srgbClr val="006600"/>
                </a:solidFill>
                <a:effectLst>
                  <a:outerShdw blurRad="50800" dist="39000" dir="5460000" algn="tl">
                    <a:srgbClr val="000000">
                      <a:alpha val="38000"/>
                    </a:srgbClr>
                  </a:outerShdw>
                </a:effectLst>
                <a:latin typeface="abo2sadam" pitchFamily="2" charset="-78"/>
                <a:cs typeface="abo2sadam" pitchFamily="2" charset="-78"/>
              </a:rPr>
              <a:t>النموذج المهجن</a:t>
            </a:r>
          </a:p>
          <a:p>
            <a:pPr algn="ctr"/>
            <a:r>
              <a:rPr lang="en-US" sz="4000" b="1" dirty="0" smtClean="0">
                <a:ln w="11430"/>
                <a:solidFill>
                  <a:srgbClr val="006600"/>
                </a:solidFill>
                <a:effectLst>
                  <a:outerShdw blurRad="50800" dist="39000" dir="5460000" algn="tl">
                    <a:srgbClr val="000000">
                      <a:alpha val="38000"/>
                    </a:srgbClr>
                  </a:outerShdw>
                </a:effectLst>
                <a:latin typeface="abo2sadam" pitchFamily="2" charset="-78"/>
                <a:cs typeface="abo2sadam" pitchFamily="2" charset="-78"/>
              </a:rPr>
              <a:t>Hybrid Topology</a:t>
            </a:r>
            <a:endParaRPr lang="ar-SA" sz="4000" b="1" dirty="0">
              <a:ln w="11430"/>
              <a:solidFill>
                <a:srgbClr val="006600"/>
              </a:solidFill>
              <a:effectLst>
                <a:outerShdw blurRad="50800" dist="39000" dir="5460000" algn="tl">
                  <a:srgbClr val="000000">
                    <a:alpha val="38000"/>
                  </a:srgbClr>
                </a:outerShdw>
              </a:effectLst>
              <a:latin typeface="+mj-lt"/>
              <a:cs typeface="+mj-cs"/>
            </a:endParaRPr>
          </a:p>
        </p:txBody>
      </p:sp>
      <p:sp>
        <p:nvSpPr>
          <p:cNvPr id="3" name="مربع نص 2"/>
          <p:cNvSpPr txBox="1"/>
          <p:nvPr/>
        </p:nvSpPr>
        <p:spPr>
          <a:xfrm>
            <a:off x="-34193" y="1700808"/>
            <a:ext cx="9214705" cy="954107"/>
          </a:xfrm>
          <a:prstGeom prst="rect">
            <a:avLst/>
          </a:prstGeom>
          <a:noFill/>
        </p:spPr>
        <p:txBody>
          <a:bodyPr wrap="square" rtlCol="1">
            <a:spAutoFit/>
          </a:bodyPr>
          <a:lstStyle/>
          <a:p>
            <a:pPr marL="58738" algn="justLow"/>
            <a:r>
              <a:rPr lang="ar-JO" sz="2800" dirty="0" smtClean="0">
                <a:solidFill>
                  <a:srgbClr val="FF0000"/>
                </a:solidFill>
                <a:latin typeface="abo2sadam" pitchFamily="2" charset="-78"/>
                <a:cs typeface="abo2sadam" pitchFamily="2" charset="-78"/>
              </a:rPr>
              <a:t>يعتمد هذا النموذج على بناء هندسي مركب من نماذج الربط السابقة للاستفادة من مزايا النماذج كلها في آن واحد.</a:t>
            </a:r>
          </a:p>
        </p:txBody>
      </p:sp>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654915"/>
            <a:ext cx="8424936" cy="3894465"/>
          </a:xfrm>
          <a:prstGeom prst="rect">
            <a:avLst/>
          </a:prstGeom>
        </p:spPr>
      </p:pic>
    </p:spTree>
    <p:extLst>
      <p:ext uri="{BB962C8B-B14F-4D97-AF65-F5344CB8AC3E}">
        <p14:creationId xmlns:p14="http://schemas.microsoft.com/office/powerpoint/2010/main" val="2062421264"/>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New folder\New folder (2)\تحضير حصص\NetWork\computer_network_administ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7199" cy="4797152"/>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p:cNvSpPr txBox="1"/>
          <p:nvPr/>
        </p:nvSpPr>
        <p:spPr>
          <a:xfrm>
            <a:off x="173862" y="4941168"/>
            <a:ext cx="8964487" cy="2062103"/>
          </a:xfrm>
          <a:prstGeom prst="rect">
            <a:avLst/>
          </a:prstGeom>
          <a:noFill/>
        </p:spPr>
        <p:txBody>
          <a:bodyPr wrap="square" rtlCol="1">
            <a:spAutoFit/>
          </a:bodyPr>
          <a:lstStyle/>
          <a:p>
            <a:pPr marL="341313" indent="-341313" algn="justLow"/>
            <a:r>
              <a:rPr lang="ar-JO" sz="3200" b="1" u="sng" dirty="0" smtClean="0">
                <a:solidFill>
                  <a:srgbClr val="C00000"/>
                </a:solidFill>
                <a:latin typeface="abo2sadam" pitchFamily="2" charset="-78"/>
                <a:cs typeface="abo2sadam" pitchFamily="2" charset="-78"/>
              </a:rPr>
              <a:t>الخادم : </a:t>
            </a:r>
            <a:r>
              <a:rPr lang="ar-JO" sz="3200" dirty="0">
                <a:latin typeface="abo2sadam" pitchFamily="2" charset="-78"/>
                <a:cs typeface="abo2sadam" pitchFamily="2" charset="-78"/>
              </a:rPr>
              <a:t>هو </a:t>
            </a:r>
            <a:r>
              <a:rPr lang="ar-JO" sz="3200" dirty="0" smtClean="0">
                <a:latin typeface="abo2sadam" pitchFamily="2" charset="-78"/>
                <a:cs typeface="abo2sadam" pitchFamily="2" charset="-78"/>
              </a:rPr>
              <a:t>جهاز </a:t>
            </a:r>
            <a:r>
              <a:rPr lang="ar-JO" sz="3200" dirty="0">
                <a:latin typeface="abo2sadam" pitchFamily="2" charset="-78"/>
                <a:cs typeface="abo2sadam" pitchFamily="2" charset="-78"/>
              </a:rPr>
              <a:t>حاسوب ذو قدرات عالية في المعالجة والتخزين يقوم بخدمة المستخدمين في مشاركة موارد الشبكة والتحكم بها.</a:t>
            </a:r>
            <a:endParaRPr lang="en-US" sz="3200" dirty="0">
              <a:latin typeface="abo2sadam" pitchFamily="2" charset="-78"/>
              <a:cs typeface="abo2sadam" pitchFamily="2" charset="-78"/>
            </a:endParaRPr>
          </a:p>
          <a:p>
            <a:pPr marL="341313" indent="-341313"/>
            <a:endParaRPr lang="en-US" sz="3200" dirty="0">
              <a:solidFill>
                <a:srgbClr val="C00000"/>
              </a:solidFill>
              <a:latin typeface="abo2sadam" pitchFamily="2" charset="-78"/>
              <a:cs typeface="abo2sadam" pitchFamily="2" charset="-78"/>
            </a:endParaRPr>
          </a:p>
        </p:txBody>
      </p:sp>
      <p:sp>
        <p:nvSpPr>
          <p:cNvPr id="4" name="سهم إلى اليمين 3">
            <a:hlinkClick r:id="rId3" action="ppaction://hlinksldjump"/>
          </p:cNvPr>
          <p:cNvSpPr/>
          <p:nvPr/>
        </p:nvSpPr>
        <p:spPr>
          <a:xfrm>
            <a:off x="4355976" y="6093296"/>
            <a:ext cx="978408" cy="484632"/>
          </a:xfrm>
          <a:prstGeom prst="rightArrow">
            <a:avLst/>
          </a:prstGeom>
          <a:solidFill>
            <a:srgbClr val="FF00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877868907"/>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رسم تخطيطي 7"/>
          <p:cNvGraphicFramePr/>
          <p:nvPr>
            <p:extLst>
              <p:ext uri="{D42A27DB-BD31-4B8C-83A1-F6EECF244321}">
                <p14:modId xmlns:p14="http://schemas.microsoft.com/office/powerpoint/2010/main" val="1964358128"/>
              </p:ext>
            </p:extLst>
          </p:nvPr>
        </p:nvGraphicFramePr>
        <p:xfrm>
          <a:off x="755576" y="260648"/>
          <a:ext cx="7722604" cy="5593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مربع نص 3"/>
          <p:cNvSpPr txBox="1"/>
          <p:nvPr/>
        </p:nvSpPr>
        <p:spPr>
          <a:xfrm>
            <a:off x="3851920" y="260648"/>
            <a:ext cx="1534313" cy="1384995"/>
          </a:xfrm>
          <a:prstGeom prst="rect">
            <a:avLst/>
          </a:prstGeom>
          <a:noFill/>
        </p:spPr>
        <p:txBody>
          <a:bodyPr wrap="square" rtlCol="1">
            <a:spAutoFit/>
          </a:bodyPr>
          <a:lstStyle/>
          <a:p>
            <a:pPr lvl="0" algn="justLow"/>
            <a:r>
              <a:rPr lang="ar-JO" sz="2800" b="1" dirty="0" smtClean="0">
                <a:latin typeface="abo2sadam" pitchFamily="2" charset="-78"/>
                <a:cs typeface="abo2sadam" pitchFamily="2" charset="-78"/>
              </a:rPr>
              <a:t>الاتصال بين </a:t>
            </a:r>
            <a:r>
              <a:rPr lang="ar-JO" sz="2800" b="1" dirty="0">
                <a:latin typeface="abo2sadam" pitchFamily="2" charset="-78"/>
                <a:cs typeface="abo2sadam" pitchFamily="2" charset="-78"/>
              </a:rPr>
              <a:t>الأفراد والجماعات</a:t>
            </a:r>
            <a:endParaRPr lang="ar-SA" sz="2800" b="1" dirty="0">
              <a:latin typeface="abo2sadam" pitchFamily="2" charset="-78"/>
              <a:cs typeface="abo2sadam" pitchFamily="2" charset="-78"/>
            </a:endParaRPr>
          </a:p>
        </p:txBody>
      </p:sp>
      <p:sp>
        <p:nvSpPr>
          <p:cNvPr id="9" name="مربع نص 8"/>
          <p:cNvSpPr txBox="1"/>
          <p:nvPr/>
        </p:nvSpPr>
        <p:spPr>
          <a:xfrm>
            <a:off x="5796136" y="2519030"/>
            <a:ext cx="1584176" cy="954107"/>
          </a:xfrm>
          <a:prstGeom prst="rect">
            <a:avLst/>
          </a:prstGeom>
          <a:noFill/>
        </p:spPr>
        <p:txBody>
          <a:bodyPr wrap="square" rtlCol="1">
            <a:spAutoFit/>
          </a:bodyPr>
          <a:lstStyle/>
          <a:p>
            <a:pPr lvl="0" algn="ctr"/>
            <a:r>
              <a:rPr lang="ar-JO" sz="2800" b="1" dirty="0">
                <a:latin typeface="abo2sadam" pitchFamily="2" charset="-78"/>
                <a:cs typeface="abo2sadam" pitchFamily="2" charset="-78"/>
              </a:rPr>
              <a:t>مشاركة التطبيقات</a:t>
            </a:r>
            <a:endParaRPr lang="ar-SA" sz="2800" b="1" dirty="0">
              <a:latin typeface="abo2sadam" pitchFamily="2" charset="-78"/>
              <a:cs typeface="abo2sadam" pitchFamily="2" charset="-78"/>
            </a:endParaRPr>
          </a:p>
        </p:txBody>
      </p:sp>
      <p:sp>
        <p:nvSpPr>
          <p:cNvPr id="10" name="مربع نص 9"/>
          <p:cNvSpPr txBox="1"/>
          <p:nvPr/>
        </p:nvSpPr>
        <p:spPr>
          <a:xfrm>
            <a:off x="1835696" y="2436568"/>
            <a:ext cx="1584176" cy="954107"/>
          </a:xfrm>
          <a:prstGeom prst="rect">
            <a:avLst/>
          </a:prstGeom>
          <a:noFill/>
        </p:spPr>
        <p:txBody>
          <a:bodyPr wrap="square" rtlCol="1">
            <a:spAutoFit/>
          </a:bodyPr>
          <a:lstStyle/>
          <a:p>
            <a:pPr lvl="0" algn="ctr"/>
            <a:r>
              <a:rPr lang="ar-JO" sz="2800" b="1" dirty="0">
                <a:latin typeface="abo2sadam" pitchFamily="2" charset="-78"/>
                <a:cs typeface="abo2sadam" pitchFamily="2" charset="-78"/>
              </a:rPr>
              <a:t>مشاركة </a:t>
            </a:r>
            <a:r>
              <a:rPr lang="ar-JO" sz="2800" b="1" dirty="0" smtClean="0">
                <a:latin typeface="abo2sadam" pitchFamily="2" charset="-78"/>
                <a:cs typeface="abo2sadam" pitchFamily="2" charset="-78"/>
              </a:rPr>
              <a:t>الاجهزة</a:t>
            </a:r>
            <a:endParaRPr lang="ar-SA" sz="2800" b="1" dirty="0">
              <a:latin typeface="abo2sadam" pitchFamily="2" charset="-78"/>
              <a:cs typeface="abo2sadam" pitchFamily="2" charset="-78"/>
            </a:endParaRPr>
          </a:p>
        </p:txBody>
      </p:sp>
      <p:sp>
        <p:nvSpPr>
          <p:cNvPr id="11" name="مربع نص 10"/>
          <p:cNvSpPr txBox="1"/>
          <p:nvPr/>
        </p:nvSpPr>
        <p:spPr>
          <a:xfrm>
            <a:off x="3923928" y="4339257"/>
            <a:ext cx="1462305" cy="1384995"/>
          </a:xfrm>
          <a:prstGeom prst="rect">
            <a:avLst/>
          </a:prstGeom>
          <a:noFill/>
        </p:spPr>
        <p:txBody>
          <a:bodyPr wrap="square" rtlCol="1">
            <a:spAutoFit/>
          </a:bodyPr>
          <a:lstStyle/>
          <a:p>
            <a:pPr lvl="0" algn="justLow"/>
            <a:r>
              <a:rPr lang="ar-JO" sz="2800" b="1" dirty="0" smtClean="0">
                <a:latin typeface="abo2sadam" pitchFamily="2" charset="-78"/>
                <a:cs typeface="abo2sadam" pitchFamily="2" charset="-78"/>
              </a:rPr>
              <a:t>تبادل البيانات والملفات</a:t>
            </a:r>
            <a:endParaRPr lang="ar-SA" sz="2800" b="1" dirty="0">
              <a:latin typeface="abo2sadam" pitchFamily="2" charset="-78"/>
              <a:cs typeface="abo2sadam" pitchFamily="2" charset="-78"/>
            </a:endParaRPr>
          </a:p>
        </p:txBody>
      </p:sp>
      <p:sp>
        <p:nvSpPr>
          <p:cNvPr id="12" name="مربع نص 11"/>
          <p:cNvSpPr txBox="1"/>
          <p:nvPr/>
        </p:nvSpPr>
        <p:spPr>
          <a:xfrm>
            <a:off x="3779912" y="2276872"/>
            <a:ext cx="1750337" cy="144655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ar-JO"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o2sadam" pitchFamily="2" charset="-78"/>
                <a:cs typeface="abo2sadam" pitchFamily="2" charset="-78"/>
              </a:rPr>
              <a:t>فوائد الشبكة</a:t>
            </a:r>
            <a:endParaRPr lang="ar-SA"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o2sadam" pitchFamily="2" charset="-78"/>
              <a:cs typeface="abo2sadam" pitchFamily="2" charset="-78"/>
            </a:endParaRPr>
          </a:p>
        </p:txBody>
      </p:sp>
      <p:sp>
        <p:nvSpPr>
          <p:cNvPr id="13" name="مربع نص 1"/>
          <p:cNvSpPr txBox="1"/>
          <p:nvPr/>
        </p:nvSpPr>
        <p:spPr>
          <a:xfrm>
            <a:off x="375940" y="332656"/>
            <a:ext cx="3115940" cy="83820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marL="0" marR="0" algn="justLow" rtl="1">
              <a:spcBef>
                <a:spcPts val="0"/>
              </a:spcBef>
              <a:spcAft>
                <a:spcPts val="0"/>
              </a:spcAft>
            </a:pPr>
            <a:r>
              <a:rPr lang="ar-JO" sz="2800" dirty="0">
                <a:effectLst/>
                <a:latin typeface="Times New Roman"/>
                <a:ea typeface="Calibri"/>
                <a:cs typeface="AL-Hor"/>
              </a:rPr>
              <a:t>باستخدام بعض البرامج مثل البريد الإلكتروني وغيره وبسرعة فائقة وتكلفة زهيدة.</a:t>
            </a:r>
            <a:endParaRPr lang="en-US" sz="2000" dirty="0">
              <a:effectLst/>
              <a:latin typeface="Times New Roman"/>
              <a:ea typeface="Calibri"/>
            </a:endParaRPr>
          </a:p>
        </p:txBody>
      </p:sp>
      <p:sp>
        <p:nvSpPr>
          <p:cNvPr id="14" name="مربع نص 361"/>
          <p:cNvSpPr txBox="1"/>
          <p:nvPr/>
        </p:nvSpPr>
        <p:spPr>
          <a:xfrm>
            <a:off x="7596624" y="1844824"/>
            <a:ext cx="1439872" cy="1533525"/>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marL="0" marR="57150" algn="justLow" rtl="1">
              <a:spcBef>
                <a:spcPts val="0"/>
              </a:spcBef>
              <a:spcAft>
                <a:spcPts val="0"/>
              </a:spcAft>
            </a:pPr>
            <a:r>
              <a:rPr lang="ar-JO" sz="2800" dirty="0">
                <a:latin typeface="Times New Roman"/>
                <a:ea typeface="Calibri"/>
                <a:cs typeface="AL-Hor"/>
              </a:rPr>
              <a:t>بدلاً من تنزيل التطبيق على جميع </a:t>
            </a:r>
            <a:r>
              <a:rPr lang="ar-JO" sz="2800" dirty="0" smtClean="0">
                <a:latin typeface="Times New Roman"/>
                <a:ea typeface="Calibri"/>
                <a:cs typeface="AL-Hor"/>
              </a:rPr>
              <a:t>الأجـهــــــــزة </a:t>
            </a:r>
            <a:endParaRPr lang="en-US" sz="2800" dirty="0">
              <a:latin typeface="Times New Roman"/>
              <a:ea typeface="Calibri"/>
              <a:cs typeface="AL-Hor"/>
            </a:endParaRPr>
          </a:p>
          <a:p>
            <a:pPr marL="0" marR="57150" algn="justLow" rtl="1">
              <a:spcBef>
                <a:spcPts val="0"/>
              </a:spcBef>
              <a:spcAft>
                <a:spcPts val="0"/>
              </a:spcAft>
            </a:pPr>
            <a:r>
              <a:rPr lang="ar-JO" sz="2800" dirty="0">
                <a:latin typeface="Times New Roman"/>
                <a:ea typeface="Calibri"/>
                <a:cs typeface="AL-Hor"/>
              </a:rPr>
              <a:t>يمكن تنزيلها على </a:t>
            </a:r>
            <a:r>
              <a:rPr lang="ar-JO" sz="2800" dirty="0">
                <a:latin typeface="Times New Roman"/>
                <a:ea typeface="Calibri"/>
                <a:cs typeface="AL-Hor"/>
                <a:hlinkClick r:id="rId7" action="ppaction://hlinksldjump"/>
              </a:rPr>
              <a:t>ا</a:t>
            </a:r>
            <a:r>
              <a:rPr lang="ar-JO" sz="2800" b="1" u="sng" dirty="0">
                <a:latin typeface="Times New Roman"/>
                <a:ea typeface="Calibri"/>
                <a:cs typeface="AL-Hor"/>
                <a:hlinkClick r:id="rId7" action="ppaction://hlinksldjump"/>
              </a:rPr>
              <a:t>لخادم</a:t>
            </a:r>
            <a:r>
              <a:rPr lang="ar-JO" sz="2800" b="1" u="sng" dirty="0">
                <a:latin typeface="Times New Roman"/>
                <a:ea typeface="Calibri"/>
                <a:cs typeface="AL-Hor"/>
              </a:rPr>
              <a:t> </a:t>
            </a:r>
            <a:r>
              <a:rPr lang="ar-JO" sz="2800" dirty="0">
                <a:latin typeface="Times New Roman"/>
                <a:ea typeface="Calibri"/>
                <a:cs typeface="AL-Hor"/>
              </a:rPr>
              <a:t>فقط.</a:t>
            </a:r>
            <a:endParaRPr lang="en-US" sz="2800" dirty="0">
              <a:latin typeface="Times New Roman"/>
              <a:ea typeface="Calibri"/>
              <a:cs typeface="AL-Hor"/>
            </a:endParaRPr>
          </a:p>
        </p:txBody>
      </p:sp>
      <p:sp>
        <p:nvSpPr>
          <p:cNvPr id="15" name="مربع نص 361"/>
          <p:cNvSpPr txBox="1"/>
          <p:nvPr/>
        </p:nvSpPr>
        <p:spPr>
          <a:xfrm>
            <a:off x="179512" y="1844824"/>
            <a:ext cx="1439872" cy="1533525"/>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justLow"/>
            <a:r>
              <a:rPr lang="ar-JO" sz="2800" dirty="0">
                <a:latin typeface="Times New Roman"/>
                <a:ea typeface="Calibri"/>
                <a:cs typeface="AL-Hor"/>
              </a:rPr>
              <a:t>مثل مشاركة الطابعة والماسح الضوئي ووسائط التخزين ، مما يؤدي إلى خفض التكلفة.</a:t>
            </a:r>
            <a:endParaRPr lang="en-US" sz="2800" dirty="0">
              <a:latin typeface="Times New Roman"/>
              <a:ea typeface="Calibri"/>
              <a:cs typeface="AL-Hor"/>
            </a:endParaRPr>
          </a:p>
          <a:p>
            <a:pPr marL="0" marR="57150" algn="justLow" rtl="1">
              <a:spcBef>
                <a:spcPts val="0"/>
              </a:spcBef>
              <a:spcAft>
                <a:spcPts val="0"/>
              </a:spcAft>
            </a:pPr>
            <a:endParaRPr lang="en-US" sz="2800" dirty="0">
              <a:latin typeface="Times New Roman"/>
              <a:ea typeface="Calibri"/>
              <a:cs typeface="AL-Hor"/>
            </a:endParaRPr>
          </a:p>
        </p:txBody>
      </p:sp>
      <p:sp>
        <p:nvSpPr>
          <p:cNvPr id="16" name="مربع نص 1"/>
          <p:cNvSpPr txBox="1"/>
          <p:nvPr/>
        </p:nvSpPr>
        <p:spPr>
          <a:xfrm>
            <a:off x="5419814" y="5192522"/>
            <a:ext cx="3456384" cy="1063460"/>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algn="ctr"/>
            <a:r>
              <a:rPr lang="ar-JO" sz="2800" dirty="0">
                <a:latin typeface="Times New Roman"/>
                <a:ea typeface="Calibri"/>
                <a:cs typeface="AL-Hor"/>
              </a:rPr>
              <a:t>توفر الشبكة إمكانية تبادل الملفات والبيانات بسهولة فائقة وسرعة عالية.</a:t>
            </a:r>
            <a:endParaRPr lang="en-US" sz="2800" dirty="0">
              <a:latin typeface="Times New Roman"/>
              <a:ea typeface="Calibri"/>
              <a:cs typeface="AL-Hor"/>
            </a:endParaRPr>
          </a:p>
        </p:txBody>
      </p:sp>
      <p:sp>
        <p:nvSpPr>
          <p:cNvPr id="17" name="سهم إلى اليسار 16">
            <a:hlinkClick r:id="" action="ppaction://hlinkshowjump?jump=nextslide"/>
          </p:cNvPr>
          <p:cNvSpPr/>
          <p:nvPr/>
        </p:nvSpPr>
        <p:spPr>
          <a:xfrm>
            <a:off x="196004" y="6255545"/>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64790063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fltVal val="0"/>
                                          </p:val>
                                        </p:tav>
                                        <p:tav tm="100000">
                                          <p:val>
                                            <p:strVal val="#ppt_w"/>
                                          </p:val>
                                        </p:tav>
                                      </p:tavLst>
                                    </p:anim>
                                    <p:anim calcmode="lin" valueType="num">
                                      <p:cBhvr>
                                        <p:cTn id="38" dur="1000" fill="hold"/>
                                        <p:tgtEl>
                                          <p:spTgt spid="14"/>
                                        </p:tgtEl>
                                        <p:attrNameLst>
                                          <p:attrName>ppt_h</p:attrName>
                                        </p:attrNameLst>
                                      </p:cBhvr>
                                      <p:tavLst>
                                        <p:tav tm="0">
                                          <p:val>
                                            <p:fltVal val="0"/>
                                          </p:val>
                                        </p:tav>
                                        <p:tav tm="100000">
                                          <p:val>
                                            <p:strVal val="#ppt_h"/>
                                          </p:val>
                                        </p:tav>
                                      </p:tavLst>
                                    </p:anim>
                                    <p:anim calcmode="lin" valueType="num">
                                      <p:cBhvr>
                                        <p:cTn id="39" dur="1000" fill="hold"/>
                                        <p:tgtEl>
                                          <p:spTgt spid="14"/>
                                        </p:tgtEl>
                                        <p:attrNameLst>
                                          <p:attrName>style.rotation</p:attrName>
                                        </p:attrNameLst>
                                      </p:cBhvr>
                                      <p:tavLst>
                                        <p:tav tm="0">
                                          <p:val>
                                            <p:fltVal val="90"/>
                                          </p:val>
                                        </p:tav>
                                        <p:tav tm="100000">
                                          <p:val>
                                            <p:fltVal val="0"/>
                                          </p:val>
                                        </p:tav>
                                      </p:tavLst>
                                    </p:anim>
                                    <p:animEffect transition="in" filter="fade">
                                      <p:cBhvr>
                                        <p:cTn id="40" dur="1000"/>
                                        <p:tgtEl>
                                          <p:spTgt spid="14"/>
                                        </p:tgtEl>
                                      </p:cBhvr>
                                    </p:animEffec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ppt_w</p:attrName>
                                        </p:attrNameLst>
                                      </p:cBhvr>
                                      <p:tavLst>
                                        <p:tav tm="0">
                                          <p:val>
                                            <p:fltVal val="0"/>
                                          </p:val>
                                        </p:tav>
                                        <p:tav tm="100000">
                                          <p:val>
                                            <p:strVal val="#ppt_w"/>
                                          </p:val>
                                        </p:tav>
                                      </p:tavLst>
                                    </p:anim>
                                    <p:anim calcmode="lin" valueType="num">
                                      <p:cBhvr>
                                        <p:cTn id="47" dur="1000" fill="hold"/>
                                        <p:tgtEl>
                                          <p:spTgt spid="15"/>
                                        </p:tgtEl>
                                        <p:attrNameLst>
                                          <p:attrName>ppt_h</p:attrName>
                                        </p:attrNameLst>
                                      </p:cBhvr>
                                      <p:tavLst>
                                        <p:tav tm="0">
                                          <p:val>
                                            <p:fltVal val="0"/>
                                          </p:val>
                                        </p:tav>
                                        <p:tav tm="100000">
                                          <p:val>
                                            <p:strVal val="#ppt_h"/>
                                          </p:val>
                                        </p:tav>
                                      </p:tavLst>
                                    </p:anim>
                                    <p:anim calcmode="lin" valueType="num">
                                      <p:cBhvr>
                                        <p:cTn id="48" dur="1000" fill="hold"/>
                                        <p:tgtEl>
                                          <p:spTgt spid="15"/>
                                        </p:tgtEl>
                                        <p:attrNameLst>
                                          <p:attrName>style.rotation</p:attrName>
                                        </p:attrNameLst>
                                      </p:cBhvr>
                                      <p:tavLst>
                                        <p:tav tm="0">
                                          <p:val>
                                            <p:fltVal val="90"/>
                                          </p:val>
                                        </p:tav>
                                        <p:tav tm="100000">
                                          <p:val>
                                            <p:fltVal val="0"/>
                                          </p:val>
                                        </p:tav>
                                      </p:tavLst>
                                    </p:anim>
                                    <p:animEffect transition="in" filter="fade">
                                      <p:cBhvr>
                                        <p:cTn id="49" dur="1000"/>
                                        <p:tgtEl>
                                          <p:spTgt spid="15"/>
                                        </p:tgtEl>
                                      </p:cBhvr>
                                    </p:animEffec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ppt_w</p:attrName>
                                        </p:attrNameLst>
                                      </p:cBhvr>
                                      <p:tavLst>
                                        <p:tav tm="0">
                                          <p:val>
                                            <p:fltVal val="0"/>
                                          </p:val>
                                        </p:tav>
                                        <p:tav tm="100000">
                                          <p:val>
                                            <p:strVal val="#ppt_w"/>
                                          </p:val>
                                        </p:tav>
                                      </p:tavLst>
                                    </p:anim>
                                    <p:anim calcmode="lin" valueType="num">
                                      <p:cBhvr>
                                        <p:cTn id="56" dur="1000" fill="hold"/>
                                        <p:tgtEl>
                                          <p:spTgt spid="16"/>
                                        </p:tgtEl>
                                        <p:attrNameLst>
                                          <p:attrName>ppt_h</p:attrName>
                                        </p:attrNameLst>
                                      </p:cBhvr>
                                      <p:tavLst>
                                        <p:tav tm="0">
                                          <p:val>
                                            <p:fltVal val="0"/>
                                          </p:val>
                                        </p:tav>
                                        <p:tav tm="100000">
                                          <p:val>
                                            <p:strVal val="#ppt_h"/>
                                          </p:val>
                                        </p:tav>
                                      </p:tavLst>
                                    </p:anim>
                                    <p:anim calcmode="lin" valueType="num">
                                      <p:cBhvr>
                                        <p:cTn id="57" dur="1000" fill="hold"/>
                                        <p:tgtEl>
                                          <p:spTgt spid="16"/>
                                        </p:tgtEl>
                                        <p:attrNameLst>
                                          <p:attrName>style.rotation</p:attrName>
                                        </p:attrNameLst>
                                      </p:cBhvr>
                                      <p:tavLst>
                                        <p:tav tm="0">
                                          <p:val>
                                            <p:fltVal val="90"/>
                                          </p:val>
                                        </p:tav>
                                        <p:tav tm="100000">
                                          <p:val>
                                            <p:fltVal val="0"/>
                                          </p:val>
                                        </p:tav>
                                      </p:tavLst>
                                    </p:anim>
                                    <p:animEffect transition="in" filter="fade">
                                      <p:cBhvr>
                                        <p:cTn id="58" dur="1000"/>
                                        <p:tgtEl>
                                          <p:spTgt spid="16"/>
                                        </p:tgtEl>
                                      </p:cBhvr>
                                    </p:animEffect>
                                  </p:childTnLst>
                                </p:cTn>
                              </p:par>
                            </p:childTnLst>
                          </p:cTn>
                        </p:par>
                      </p:childTnLst>
                    </p:cTn>
                  </p:par>
                </p:childTnLst>
              </p:cTn>
              <p:nextCondLst>
                <p:cond evt="onClick" delay="0">
                  <p:tgtEl>
                    <p:spTgt spid="11"/>
                  </p:tgtEl>
                </p:cond>
              </p:nextCondLst>
            </p:seq>
          </p:childTnLst>
        </p:cTn>
      </p:par>
    </p:tnLst>
    <p:bldLst>
      <p:bldP spid="4" grpId="0"/>
      <p:bldP spid="9" grpId="0"/>
      <p:bldP spid="10" grpId="0"/>
      <p:bldP spid="11"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487562" y="1"/>
            <a:ext cx="8352928" cy="110799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JO"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o2sadam" pitchFamily="2" charset="-78"/>
                <a:cs typeface="abo2sadam" pitchFamily="2" charset="-78"/>
              </a:rPr>
              <a:t>التراسل</a:t>
            </a:r>
            <a:endParaRPr lang="ar-SA"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o2sadam" pitchFamily="2" charset="-78"/>
              <a:cs typeface="abo2sadam" pitchFamily="2" charset="-78"/>
            </a:endParaRPr>
          </a:p>
        </p:txBody>
      </p:sp>
      <p:pic>
        <p:nvPicPr>
          <p:cNvPr id="4098" name="Picture 2" descr="D:\New folder\New folder (2)\تحضير حصص\NetWork\file-sharin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333" y1="45161" x2="15000" y2="80242"/>
                        <a14:foregroundMark x1="15000" y1="80242" x2="15000" y2="80242"/>
                        <a14:foregroundMark x1="17667" y1="40726" x2="17667" y2="40726"/>
                        <a14:foregroundMark x1="15333" y1="35887" x2="35000" y2="21371"/>
                        <a14:foregroundMark x1="21333" y1="23790" x2="27333" y2="22984"/>
                        <a14:foregroundMark x1="30333" y1="16935" x2="54333" y2="4032"/>
                        <a14:foregroundMark x1="60667" y1="7258" x2="78333" y2="14516"/>
                        <a14:foregroundMark x1="81000" y1="20161" x2="93000" y2="39113"/>
                        <a14:foregroundMark x1="15333" y1="36694" x2="37667" y2="8468"/>
                        <a14:foregroundMark x1="37667" y1="8468" x2="37667" y2="8468"/>
                        <a14:foregroundMark x1="27667" y1="16129" x2="36333" y2="7661"/>
                        <a14:foregroundMark x1="15000" y1="36694" x2="30667" y2="7661"/>
                        <a14:foregroundMark x1="4000" y1="37500" x2="70667" y2="3226"/>
                        <a14:foregroundMark x1="2333" y1="35484" x2="17333" y2="0"/>
                        <a14:foregroundMark x1="74000" y1="2419" x2="99667" y2="22984"/>
                        <a14:foregroundMark x1="15000" y1="61290" x2="63667" y2="27823"/>
                        <a14:foregroundMark x1="59333" y1="31452" x2="80000" y2="49597"/>
                      </a14:backgroundRemoval>
                    </a14:imgEffect>
                  </a14:imgLayer>
                </a14:imgProps>
              </a:ext>
              <a:ext uri="{28A0092B-C50C-407E-A947-70E740481C1C}">
                <a14:useLocalDpi xmlns:a14="http://schemas.microsoft.com/office/drawing/2010/main" val="0"/>
              </a:ext>
            </a:extLst>
          </a:blip>
          <a:srcRect/>
          <a:stretch>
            <a:fillRect/>
          </a:stretch>
        </p:blipFill>
        <p:spPr bwMode="auto">
          <a:xfrm>
            <a:off x="7518" y="1340768"/>
            <a:ext cx="3274824" cy="1457734"/>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p:cNvSpPr txBox="1"/>
          <p:nvPr/>
        </p:nvSpPr>
        <p:spPr>
          <a:xfrm>
            <a:off x="2922559" y="1337214"/>
            <a:ext cx="6048670" cy="1200329"/>
          </a:xfrm>
          <a:prstGeom prst="rect">
            <a:avLst/>
          </a:prstGeom>
          <a:noFill/>
        </p:spPr>
        <p:txBody>
          <a:bodyPr wrap="square" rtlCol="1">
            <a:spAutoFit/>
          </a:bodyPr>
          <a:lstStyle/>
          <a:p>
            <a:pPr marL="341313" indent="-341313"/>
            <a:r>
              <a:rPr lang="ar-JO" sz="3600" dirty="0" smtClean="0">
                <a:latin typeface="abo2sadam" pitchFamily="2" charset="-78"/>
                <a:cs typeface="abo2sadam" pitchFamily="2" charset="-78"/>
              </a:rPr>
              <a:t> </a:t>
            </a:r>
            <a:r>
              <a:rPr lang="ar-JO" sz="3600" dirty="0">
                <a:ea typeface="Calibri"/>
                <a:cs typeface="abo2sadam"/>
              </a:rPr>
              <a:t>هي عملية تبادل للبيانات بين أجهزة الحاسوب المختلفة ضمن </a:t>
            </a:r>
            <a:r>
              <a:rPr lang="ar-JO" sz="3600" dirty="0" smtClean="0">
                <a:ea typeface="Calibri"/>
                <a:cs typeface="abo2sadam"/>
              </a:rPr>
              <a:t>الشبكة.</a:t>
            </a:r>
            <a:endParaRPr lang="en-US" sz="3600" dirty="0">
              <a:latin typeface="abo2sadam" pitchFamily="2" charset="-78"/>
              <a:cs typeface="abo2sadam" pitchFamily="2" charset="-78"/>
            </a:endParaRPr>
          </a:p>
        </p:txBody>
      </p:sp>
      <p:sp>
        <p:nvSpPr>
          <p:cNvPr id="10" name="مستطيل 9"/>
          <p:cNvSpPr/>
          <p:nvPr/>
        </p:nvSpPr>
        <p:spPr>
          <a:xfrm>
            <a:off x="6519569" y="4012829"/>
            <a:ext cx="1915270" cy="1509976"/>
          </a:xfrm>
          <a:prstGeom prst="rect">
            <a:avLst/>
          </a:prstGeom>
          <a:solidFill>
            <a:srgbClr val="FF43FF"/>
          </a:solidFill>
          <a:ln w="19050">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t" anchorCtr="0" forceAA="0" compatLnSpc="1">
            <a:prstTxWarp prst="textNoShape">
              <a:avLst/>
            </a:prstTxWarp>
            <a:noAutofit/>
          </a:bodyPr>
          <a:lstStyle/>
          <a:p>
            <a:pPr marL="0" marR="0" algn="just" rtl="1">
              <a:spcBef>
                <a:spcPts val="0"/>
              </a:spcBef>
              <a:spcAft>
                <a:spcPts val="0"/>
              </a:spcAft>
            </a:pPr>
            <a:r>
              <a:rPr lang="ar-JO" sz="500" b="1" dirty="0">
                <a:solidFill>
                  <a:srgbClr val="000000"/>
                </a:solidFill>
                <a:effectLst/>
                <a:latin typeface="Times New Roman"/>
                <a:ea typeface="Calibri"/>
              </a:rPr>
              <a:t> </a:t>
            </a:r>
            <a:endParaRPr lang="en-US" sz="1400" dirty="0">
              <a:effectLst/>
              <a:latin typeface="Times New Roman"/>
              <a:ea typeface="Calibri"/>
            </a:endParaRPr>
          </a:p>
          <a:p>
            <a:pPr marL="0" marR="0" algn="ctr" rtl="1">
              <a:spcBef>
                <a:spcPts val="0"/>
              </a:spcBef>
              <a:spcAft>
                <a:spcPts val="0"/>
              </a:spcAft>
            </a:pPr>
            <a:r>
              <a:rPr lang="ar-JO" sz="1400" b="1" dirty="0">
                <a:solidFill>
                  <a:srgbClr val="000000"/>
                </a:solidFill>
                <a:effectLst/>
                <a:latin typeface="Times New Roman"/>
                <a:ea typeface="Calibri"/>
              </a:rPr>
              <a:t> </a:t>
            </a:r>
            <a:endParaRPr lang="en-US" sz="1400" dirty="0">
              <a:effectLst/>
              <a:latin typeface="Times New Roman"/>
              <a:ea typeface="Calibri"/>
            </a:endParaRPr>
          </a:p>
          <a:p>
            <a:pPr marL="0" marR="0" algn="ctr" rtl="1">
              <a:spcBef>
                <a:spcPts val="0"/>
              </a:spcBef>
              <a:spcAft>
                <a:spcPts val="0"/>
              </a:spcAft>
            </a:pPr>
            <a:r>
              <a:rPr lang="ar-JO" sz="4400" b="1" dirty="0">
                <a:solidFill>
                  <a:schemeClr val="bg1"/>
                </a:solidFill>
                <a:effectLst/>
                <a:latin typeface="Times New Roman"/>
                <a:ea typeface="Calibri"/>
                <a:cs typeface="abo2sadam"/>
              </a:rPr>
              <a:t>المرسل</a:t>
            </a:r>
            <a:endParaRPr lang="en-US" sz="1400" dirty="0">
              <a:solidFill>
                <a:schemeClr val="bg1"/>
              </a:solidFill>
              <a:effectLst/>
              <a:latin typeface="Times New Roman"/>
              <a:ea typeface="Calibri"/>
            </a:endParaRPr>
          </a:p>
          <a:p>
            <a:pPr marL="0" marR="0" algn="ctr">
              <a:spcBef>
                <a:spcPts val="0"/>
              </a:spcBef>
              <a:spcAft>
                <a:spcPts val="0"/>
              </a:spcAft>
            </a:pPr>
            <a:r>
              <a:rPr lang="en-US" sz="1400" b="1" dirty="0">
                <a:solidFill>
                  <a:srgbClr val="000000"/>
                </a:solidFill>
                <a:effectLst/>
                <a:latin typeface="Times New Roman"/>
                <a:ea typeface="Calibri"/>
              </a:rPr>
              <a:t> </a:t>
            </a:r>
            <a:endParaRPr lang="en-US" sz="1400" dirty="0">
              <a:effectLst/>
              <a:latin typeface="Times New Roman"/>
              <a:ea typeface="Calibri"/>
            </a:endParaRPr>
          </a:p>
          <a:p>
            <a:pPr marL="0" marR="0" algn="ctr">
              <a:spcBef>
                <a:spcPts val="0"/>
              </a:spcBef>
              <a:spcAft>
                <a:spcPts val="0"/>
              </a:spcAft>
            </a:pPr>
            <a:r>
              <a:rPr lang="en-US" sz="1400" b="1" dirty="0">
                <a:solidFill>
                  <a:srgbClr val="000000"/>
                </a:solidFill>
                <a:effectLst/>
                <a:latin typeface="Times New Roman"/>
                <a:ea typeface="Calibri"/>
              </a:rPr>
              <a:t> </a:t>
            </a:r>
            <a:endParaRPr lang="en-US" sz="1400" dirty="0">
              <a:effectLst/>
              <a:latin typeface="Times New Roman"/>
              <a:ea typeface="Calibri"/>
            </a:endParaRPr>
          </a:p>
        </p:txBody>
      </p:sp>
      <p:sp>
        <p:nvSpPr>
          <p:cNvPr id="11" name="مستطيل 10"/>
          <p:cNvSpPr/>
          <p:nvPr/>
        </p:nvSpPr>
        <p:spPr>
          <a:xfrm>
            <a:off x="461969" y="4012829"/>
            <a:ext cx="1915270" cy="1509976"/>
          </a:xfrm>
          <a:prstGeom prst="rect">
            <a:avLst/>
          </a:prstGeom>
          <a:solidFill>
            <a:srgbClr val="00B050"/>
          </a:solidFill>
          <a:ln w="19050" cap="flat" cmpd="sng" algn="ctr">
            <a:solidFill>
              <a:sysClr val="windowText" lastClr="000000"/>
            </a:solidFill>
            <a:prstDash val="solid"/>
          </a:ln>
          <a:effectLst/>
          <a:scene3d>
            <a:camera prst="orthographicFront"/>
            <a:lightRig rig="threePt" dir="t"/>
          </a:scene3d>
          <a:sp3d>
            <a:bevelT w="165100" prst="coolSlant"/>
          </a:sp3d>
        </p:spPr>
        <p:txBody>
          <a:bodyPr rot="0" spcFirstLastPara="0" vert="horz" wrap="square" lIns="91440" tIns="45720" rIns="91440" bIns="45720" numCol="1" spcCol="0" rtlCol="1" fromWordArt="0" anchor="ctr" anchorCtr="0" forceAA="0" compatLnSpc="1">
            <a:prstTxWarp prst="textNoShape">
              <a:avLst/>
            </a:prstTxWarp>
            <a:noAutofit/>
          </a:bodyPr>
          <a:lstStyle/>
          <a:p>
            <a:pPr marL="0" marR="0" algn="ctr" rtl="1">
              <a:spcBef>
                <a:spcPts val="0"/>
              </a:spcBef>
              <a:spcAft>
                <a:spcPts val="0"/>
              </a:spcAft>
            </a:pPr>
            <a:r>
              <a:rPr lang="ar-JO" sz="3600" b="1" dirty="0">
                <a:solidFill>
                  <a:schemeClr val="bg1"/>
                </a:solidFill>
                <a:effectLst/>
                <a:latin typeface="Times New Roman"/>
                <a:ea typeface="Calibri"/>
                <a:cs typeface="abo2sadam"/>
              </a:rPr>
              <a:t>المستقبل</a:t>
            </a:r>
            <a:endParaRPr lang="en-US" sz="2000" dirty="0">
              <a:solidFill>
                <a:schemeClr val="bg1"/>
              </a:solidFill>
              <a:effectLst/>
              <a:latin typeface="Times New Roman"/>
              <a:ea typeface="Calibri"/>
            </a:endParaRPr>
          </a:p>
          <a:p>
            <a:pPr marL="0" marR="0" algn="ctr">
              <a:spcBef>
                <a:spcPts val="0"/>
              </a:spcBef>
              <a:spcAft>
                <a:spcPts val="0"/>
              </a:spcAft>
            </a:pPr>
            <a:r>
              <a:rPr lang="en-US" sz="1400" dirty="0">
                <a:effectLst/>
                <a:latin typeface="Times New Roman"/>
                <a:ea typeface="Calibri"/>
              </a:rPr>
              <a:t> </a:t>
            </a:r>
          </a:p>
        </p:txBody>
      </p:sp>
      <p:cxnSp>
        <p:nvCxnSpPr>
          <p:cNvPr id="12" name="رابط كسهم مستقيم 11"/>
          <p:cNvCxnSpPr/>
          <p:nvPr/>
        </p:nvCxnSpPr>
        <p:spPr>
          <a:xfrm flipH="1">
            <a:off x="2396329" y="4358583"/>
            <a:ext cx="4134552"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مستطيل 12"/>
          <p:cNvSpPr/>
          <p:nvPr/>
        </p:nvSpPr>
        <p:spPr>
          <a:xfrm>
            <a:off x="3397445" y="4084861"/>
            <a:ext cx="2249682" cy="464608"/>
          </a:xfrm>
          <a:prstGeom prst="rect">
            <a:avLst/>
          </a:prstGeom>
          <a:solidFill>
            <a:srgbClr val="FF0000"/>
          </a:solidFill>
          <a:ln w="19050">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marL="0" marR="0" algn="ctr" rtl="1">
              <a:spcBef>
                <a:spcPts val="0"/>
              </a:spcBef>
              <a:spcAft>
                <a:spcPts val="0"/>
              </a:spcAft>
            </a:pPr>
            <a:endParaRPr lang="ar-JO" sz="1600" b="1" dirty="0" smtClean="0">
              <a:solidFill>
                <a:srgbClr val="000000"/>
              </a:solidFill>
              <a:effectLst/>
              <a:latin typeface="Times New Roman"/>
              <a:ea typeface="Calibri"/>
              <a:cs typeface="abo2sadam"/>
            </a:endParaRPr>
          </a:p>
          <a:p>
            <a:pPr marL="0" marR="0" algn="ctr" rtl="1">
              <a:spcBef>
                <a:spcPts val="0"/>
              </a:spcBef>
              <a:spcAft>
                <a:spcPts val="0"/>
              </a:spcAft>
            </a:pPr>
            <a:r>
              <a:rPr lang="ar-JO" sz="2800" b="1" dirty="0" smtClean="0">
                <a:solidFill>
                  <a:schemeClr val="bg1"/>
                </a:solidFill>
                <a:effectLst/>
                <a:latin typeface="Times New Roman"/>
                <a:ea typeface="Calibri"/>
                <a:cs typeface="abo2sadam"/>
              </a:rPr>
              <a:t>الرسالة</a:t>
            </a:r>
            <a:endParaRPr lang="en-US" sz="2000" dirty="0">
              <a:solidFill>
                <a:schemeClr val="bg1"/>
              </a:solidFill>
              <a:effectLst/>
              <a:latin typeface="Times New Roman"/>
              <a:ea typeface="Calibri"/>
            </a:endParaRPr>
          </a:p>
          <a:p>
            <a:pPr marL="0" marR="0" algn="ctr">
              <a:spcBef>
                <a:spcPts val="0"/>
              </a:spcBef>
              <a:spcAft>
                <a:spcPts val="0"/>
              </a:spcAft>
            </a:pPr>
            <a:r>
              <a:rPr lang="en-GB" sz="1400" dirty="0">
                <a:effectLst/>
                <a:latin typeface="Times New Roman"/>
                <a:ea typeface="Calibri"/>
              </a:rPr>
              <a:t> </a:t>
            </a:r>
            <a:endParaRPr lang="en-US" sz="1400" dirty="0">
              <a:effectLst/>
              <a:latin typeface="Times New Roman"/>
              <a:ea typeface="Calibri"/>
            </a:endParaRPr>
          </a:p>
        </p:txBody>
      </p:sp>
      <p:cxnSp>
        <p:nvCxnSpPr>
          <p:cNvPr id="14" name="رابط مستقيم 13"/>
          <p:cNvCxnSpPr/>
          <p:nvPr/>
        </p:nvCxnSpPr>
        <p:spPr>
          <a:xfrm>
            <a:off x="2379360" y="5006874"/>
            <a:ext cx="4134552"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 name="سهم بشكل U 14"/>
          <p:cNvSpPr/>
          <p:nvPr/>
        </p:nvSpPr>
        <p:spPr>
          <a:xfrm flipV="1">
            <a:off x="1293405" y="5525505"/>
            <a:ext cx="6521039" cy="542043"/>
          </a:xfrm>
          <a:prstGeom prst="uturnArrow">
            <a:avLst>
              <a:gd name="adj1" fmla="val 25000"/>
              <a:gd name="adj2" fmla="val 25000"/>
              <a:gd name="adj3" fmla="val 25000"/>
              <a:gd name="adj4" fmla="val 43750"/>
              <a:gd name="adj5" fmla="val 97619"/>
            </a:avLst>
          </a:prstGeom>
          <a:solidFill>
            <a:srgbClr val="2C69B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ar-SA"/>
          </a:p>
        </p:txBody>
      </p:sp>
      <p:sp>
        <p:nvSpPr>
          <p:cNvPr id="16" name="مربع نص 376"/>
          <p:cNvSpPr txBox="1"/>
          <p:nvPr/>
        </p:nvSpPr>
        <p:spPr>
          <a:xfrm>
            <a:off x="3567125" y="5064499"/>
            <a:ext cx="2249682" cy="464608"/>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marL="0" marR="0" algn="ctr" rtl="1">
              <a:spcBef>
                <a:spcPts val="0"/>
              </a:spcBef>
              <a:spcAft>
                <a:spcPts val="0"/>
              </a:spcAft>
            </a:pPr>
            <a:r>
              <a:rPr lang="ar-JO" sz="2800" b="1" dirty="0">
                <a:solidFill>
                  <a:schemeClr val="accent6">
                    <a:lumMod val="75000"/>
                  </a:schemeClr>
                </a:solidFill>
                <a:effectLst/>
                <a:latin typeface="Times New Roman"/>
                <a:ea typeface="Calibri"/>
                <a:cs typeface="abo2sadam"/>
              </a:rPr>
              <a:t>قناة الاتصال</a:t>
            </a:r>
            <a:endParaRPr lang="en-US" sz="2000" dirty="0">
              <a:solidFill>
                <a:schemeClr val="accent6">
                  <a:lumMod val="75000"/>
                </a:schemeClr>
              </a:solidFill>
              <a:effectLst/>
              <a:latin typeface="Times New Roman"/>
              <a:ea typeface="Calibri"/>
            </a:endParaRPr>
          </a:p>
        </p:txBody>
      </p:sp>
      <p:sp>
        <p:nvSpPr>
          <p:cNvPr id="17" name="مربع نص 377"/>
          <p:cNvSpPr txBox="1"/>
          <p:nvPr/>
        </p:nvSpPr>
        <p:spPr>
          <a:xfrm>
            <a:off x="3685902" y="6058544"/>
            <a:ext cx="2249682" cy="464608"/>
          </a:xfrm>
          <a:prstGeom prst="rect">
            <a:avLst/>
          </a:prstGeom>
          <a:noFill/>
          <a:ln w="6350">
            <a:noFill/>
          </a:ln>
          <a:effectLst/>
        </p:spPr>
        <p:txBody>
          <a:bodyPr rot="0" spcFirstLastPara="0" vert="horz" wrap="square" lIns="91440" tIns="45720" rIns="91440" bIns="45720" numCol="1" spcCol="0" rtlCol="1" fromWordArt="0" anchor="t" anchorCtr="0" forceAA="0" compatLnSpc="1">
            <a:prstTxWarp prst="textNoShape">
              <a:avLst/>
            </a:prstTxWarp>
            <a:noAutofit/>
          </a:bodyPr>
          <a:lstStyle/>
          <a:p>
            <a:pPr marL="0" marR="0" algn="ctr" rtl="1">
              <a:spcBef>
                <a:spcPts val="0"/>
              </a:spcBef>
              <a:spcAft>
                <a:spcPts val="0"/>
              </a:spcAft>
            </a:pPr>
            <a:r>
              <a:rPr lang="ar-JO" sz="2800" b="1" dirty="0">
                <a:solidFill>
                  <a:srgbClr val="002060"/>
                </a:solidFill>
                <a:effectLst/>
                <a:latin typeface="Times New Roman"/>
                <a:ea typeface="Calibri"/>
                <a:cs typeface="abo2sadam"/>
              </a:rPr>
              <a:t>التغذية الراجعة</a:t>
            </a:r>
            <a:endParaRPr lang="en-US" sz="2000" dirty="0">
              <a:solidFill>
                <a:srgbClr val="002060"/>
              </a:solidFill>
              <a:effectLst/>
              <a:latin typeface="Times New Roman"/>
              <a:ea typeface="Calibri"/>
            </a:endParaRPr>
          </a:p>
        </p:txBody>
      </p:sp>
      <p:sp>
        <p:nvSpPr>
          <p:cNvPr id="19" name="مستطيل 18"/>
          <p:cNvSpPr/>
          <p:nvPr/>
        </p:nvSpPr>
        <p:spPr>
          <a:xfrm>
            <a:off x="628052" y="2856310"/>
            <a:ext cx="7976396" cy="923330"/>
          </a:xfrm>
          <a:prstGeom prst="rect">
            <a:avLst/>
          </a:prstGeom>
          <a:noFill/>
        </p:spPr>
        <p:txBody>
          <a:bodyPr wrap="square" lIns="91440" tIns="45720" rIns="91440" bIns="45720">
            <a:spAutoFit/>
          </a:bodyPr>
          <a:lstStyle/>
          <a:p>
            <a:pPr algn="ctr"/>
            <a:r>
              <a:rPr lang="ar-JO"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bo2sadam" pitchFamily="2" charset="-78"/>
                <a:cs typeface="abo2sadam" pitchFamily="2" charset="-78"/>
              </a:rPr>
              <a:t>عناصر التراسل</a:t>
            </a:r>
            <a:endParaRPr lang="ar-SA"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bo2sadam" pitchFamily="2" charset="-78"/>
              <a:cs typeface="abo2sadam" pitchFamily="2" charset="-78"/>
            </a:endParaRPr>
          </a:p>
        </p:txBody>
      </p:sp>
      <p:sp>
        <p:nvSpPr>
          <p:cNvPr id="5" name="وسيلة شرح مستطيلة مستديرة الزوايا 4"/>
          <p:cNvSpPr/>
          <p:nvPr/>
        </p:nvSpPr>
        <p:spPr>
          <a:xfrm>
            <a:off x="5697495" y="524626"/>
            <a:ext cx="3193363" cy="3225641"/>
          </a:xfrm>
          <a:prstGeom prst="wedgeRoundRectCallout">
            <a:avLst>
              <a:gd name="adj1" fmla="val 9758"/>
              <a:gd name="adj2" fmla="val 654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endParaRPr lang="ar-JO" b="1" dirty="0" smtClean="0">
              <a:solidFill>
                <a:schemeClr val="tx1"/>
              </a:solidFill>
            </a:endParaRPr>
          </a:p>
          <a:p>
            <a:pPr algn="justLow"/>
            <a:r>
              <a:rPr lang="ar-JO" sz="2800" b="1" dirty="0" smtClean="0">
                <a:solidFill>
                  <a:srgbClr val="D60093"/>
                </a:solidFill>
              </a:rPr>
              <a:t>المرسل </a:t>
            </a:r>
            <a:r>
              <a:rPr lang="en-US" sz="2800" b="1" dirty="0">
                <a:solidFill>
                  <a:srgbClr val="D60093"/>
                </a:solidFill>
              </a:rPr>
              <a:t>(Sender)</a:t>
            </a:r>
            <a:r>
              <a:rPr lang="ar-JO" sz="2800" b="1" dirty="0">
                <a:solidFill>
                  <a:srgbClr val="D60093"/>
                </a:solidFill>
              </a:rPr>
              <a:t>:</a:t>
            </a:r>
            <a:r>
              <a:rPr lang="ar-JO" sz="2800" dirty="0">
                <a:solidFill>
                  <a:schemeClr val="tx1"/>
                </a:solidFill>
              </a:rPr>
              <a:t> جهاز الحاسوب الذي يقوم بإرسال البيانات والمعلومات إلى الأجهزة الأخرى داخل الشبكة، </a:t>
            </a:r>
            <a:r>
              <a:rPr lang="ar-JO" sz="2800" u="sng" dirty="0">
                <a:solidFill>
                  <a:schemeClr val="tx2"/>
                </a:solidFill>
              </a:rPr>
              <a:t>ويسمى أيضاً بالمصدر </a:t>
            </a:r>
            <a:r>
              <a:rPr lang="en-US" sz="2800" u="sng" dirty="0">
                <a:solidFill>
                  <a:schemeClr val="tx2"/>
                </a:solidFill>
              </a:rPr>
              <a:t>(Source)</a:t>
            </a:r>
            <a:endParaRPr lang="en-US" sz="2800" dirty="0">
              <a:solidFill>
                <a:schemeClr val="tx2"/>
              </a:solidFill>
            </a:endParaRPr>
          </a:p>
          <a:p>
            <a:pPr algn="ctr"/>
            <a:endParaRPr lang="ar-SA" dirty="0">
              <a:solidFill>
                <a:schemeClr val="tx1"/>
              </a:solidFill>
            </a:endParaRPr>
          </a:p>
        </p:txBody>
      </p:sp>
      <p:sp>
        <p:nvSpPr>
          <p:cNvPr id="21" name="وسيلة شرح مستطيلة مستديرة الزوايا 20"/>
          <p:cNvSpPr/>
          <p:nvPr/>
        </p:nvSpPr>
        <p:spPr>
          <a:xfrm>
            <a:off x="107504" y="837730"/>
            <a:ext cx="3282342" cy="3023318"/>
          </a:xfrm>
          <a:prstGeom prst="wedgeRoundRectCallout">
            <a:avLst>
              <a:gd name="adj1" fmla="val 9758"/>
              <a:gd name="adj2" fmla="val 654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endParaRPr lang="ar-JO" b="1" dirty="0" smtClean="0">
              <a:solidFill>
                <a:schemeClr val="tx1"/>
              </a:solidFill>
            </a:endParaRPr>
          </a:p>
          <a:p>
            <a:pPr algn="justLow"/>
            <a:r>
              <a:rPr lang="ar-JO" sz="2800" b="1" dirty="0">
                <a:solidFill>
                  <a:srgbClr val="00B050"/>
                </a:solidFill>
              </a:rPr>
              <a:t>المستقبل </a:t>
            </a:r>
            <a:r>
              <a:rPr lang="en-US" sz="2800" b="1" dirty="0">
                <a:solidFill>
                  <a:srgbClr val="00B050"/>
                </a:solidFill>
              </a:rPr>
              <a:t>(Receiver) </a:t>
            </a:r>
            <a:r>
              <a:rPr lang="ar-JO" sz="2800" b="1" dirty="0">
                <a:solidFill>
                  <a:srgbClr val="00B050"/>
                </a:solidFill>
              </a:rPr>
              <a:t>: </a:t>
            </a:r>
            <a:r>
              <a:rPr lang="ar-JO" sz="2800" dirty="0">
                <a:solidFill>
                  <a:schemeClr val="tx1"/>
                </a:solidFill>
              </a:rPr>
              <a:t>جهاز الحاسوب الذي يقوم باستقبال البيانات والمعلومات المرسلة من الأجهزة الأخرى داخل الشبكة.</a:t>
            </a:r>
            <a:endParaRPr lang="en-US" sz="2800" dirty="0">
              <a:solidFill>
                <a:schemeClr val="tx1"/>
              </a:solidFill>
            </a:endParaRPr>
          </a:p>
          <a:p>
            <a:pPr algn="justLow"/>
            <a:endParaRPr lang="ar-SA" dirty="0">
              <a:solidFill>
                <a:schemeClr val="tx1"/>
              </a:solidFill>
            </a:endParaRPr>
          </a:p>
        </p:txBody>
      </p:sp>
      <p:sp>
        <p:nvSpPr>
          <p:cNvPr id="22" name="وسيلة شرح مستطيلة مستديرة الزوايا 21"/>
          <p:cNvSpPr/>
          <p:nvPr/>
        </p:nvSpPr>
        <p:spPr>
          <a:xfrm>
            <a:off x="2881115" y="404664"/>
            <a:ext cx="3282342" cy="3273814"/>
          </a:xfrm>
          <a:prstGeom prst="wedgeRoundRectCallout">
            <a:avLst>
              <a:gd name="adj1" fmla="val 9758"/>
              <a:gd name="adj2" fmla="val 654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endParaRPr lang="ar-JO" b="1" dirty="0" smtClean="0">
              <a:solidFill>
                <a:schemeClr val="tx1"/>
              </a:solidFill>
            </a:endParaRPr>
          </a:p>
          <a:p>
            <a:pPr algn="justLow"/>
            <a:endParaRPr lang="ar-JO" sz="1600" b="1" dirty="0" smtClean="0">
              <a:solidFill>
                <a:schemeClr val="tx1"/>
              </a:solidFill>
            </a:endParaRPr>
          </a:p>
          <a:p>
            <a:pPr algn="justLow"/>
            <a:r>
              <a:rPr lang="ar-JO" sz="2800" b="1" dirty="0">
                <a:solidFill>
                  <a:srgbClr val="FF0000"/>
                </a:solidFill>
              </a:rPr>
              <a:t>الرسالة </a:t>
            </a:r>
            <a:r>
              <a:rPr lang="en-US" sz="2800" b="1" dirty="0">
                <a:solidFill>
                  <a:srgbClr val="FF0000"/>
                </a:solidFill>
              </a:rPr>
              <a:t>(Message) </a:t>
            </a:r>
            <a:r>
              <a:rPr lang="ar-JO" sz="2800" b="1" dirty="0">
                <a:solidFill>
                  <a:srgbClr val="FF0000"/>
                </a:solidFill>
              </a:rPr>
              <a:t>: </a:t>
            </a:r>
            <a:r>
              <a:rPr lang="ar-JO" sz="2800" dirty="0">
                <a:solidFill>
                  <a:schemeClr val="tx1"/>
                </a:solidFill>
              </a:rPr>
              <a:t>المعلومات او البيانات التي سيتم ارسالها، وهي تتكون من نصوص أو أرقام أو صور أو أصوات أو فيديو أو مزيج منها.</a:t>
            </a:r>
            <a:endParaRPr lang="en-US" sz="2800" dirty="0">
              <a:solidFill>
                <a:schemeClr val="tx1"/>
              </a:solidFill>
            </a:endParaRPr>
          </a:p>
          <a:p>
            <a:pPr algn="justLow"/>
            <a:endParaRPr lang="ar-SA" dirty="0">
              <a:solidFill>
                <a:schemeClr val="tx1"/>
              </a:solidFill>
            </a:endParaRPr>
          </a:p>
        </p:txBody>
      </p:sp>
      <p:sp>
        <p:nvSpPr>
          <p:cNvPr id="23" name="وسيلة شرح مستطيلة مستديرة الزوايا 22"/>
          <p:cNvSpPr/>
          <p:nvPr/>
        </p:nvSpPr>
        <p:spPr>
          <a:xfrm>
            <a:off x="2643436" y="1916832"/>
            <a:ext cx="3606400" cy="2612091"/>
          </a:xfrm>
          <a:prstGeom prst="wedgeRoundRectCallout">
            <a:avLst>
              <a:gd name="adj1" fmla="val 9758"/>
              <a:gd name="adj2" fmla="val 654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JO" sz="2800" b="1" dirty="0">
                <a:solidFill>
                  <a:schemeClr val="accent6">
                    <a:lumMod val="75000"/>
                  </a:schemeClr>
                </a:solidFill>
              </a:rPr>
              <a:t>قناة الاتصال </a:t>
            </a:r>
            <a:r>
              <a:rPr lang="en-US" sz="2800" b="1" dirty="0">
                <a:solidFill>
                  <a:schemeClr val="accent6">
                    <a:lumMod val="75000"/>
                  </a:schemeClr>
                </a:solidFill>
              </a:rPr>
              <a:t>(Channel) </a:t>
            </a:r>
            <a:r>
              <a:rPr lang="ar-JO" sz="2800" b="1" dirty="0">
                <a:solidFill>
                  <a:schemeClr val="accent6">
                    <a:lumMod val="75000"/>
                  </a:schemeClr>
                </a:solidFill>
              </a:rPr>
              <a:t>: </a:t>
            </a:r>
            <a:r>
              <a:rPr lang="ar-JO" sz="2800" dirty="0">
                <a:solidFill>
                  <a:schemeClr val="tx1"/>
                </a:solidFill>
              </a:rPr>
              <a:t>الوسط أو الطريق الذي يتم من خلاله نقل البيانات بين أجهزة الحاسوب المختلفة في الشبكة.</a:t>
            </a:r>
            <a:endParaRPr lang="ar-SA" sz="2800" dirty="0">
              <a:solidFill>
                <a:schemeClr val="tx1"/>
              </a:solidFill>
            </a:endParaRPr>
          </a:p>
        </p:txBody>
      </p:sp>
      <p:sp>
        <p:nvSpPr>
          <p:cNvPr id="24" name="وسيلة شرح مستطيلة مستديرة الزوايا 23"/>
          <p:cNvSpPr/>
          <p:nvPr/>
        </p:nvSpPr>
        <p:spPr>
          <a:xfrm>
            <a:off x="2922559" y="3222877"/>
            <a:ext cx="3243969" cy="2366363"/>
          </a:xfrm>
          <a:prstGeom prst="wedgeRoundRectCallout">
            <a:avLst>
              <a:gd name="adj1" fmla="val 9758"/>
              <a:gd name="adj2" fmla="val 654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ar-JO" sz="2800" b="1" dirty="0">
                <a:solidFill>
                  <a:schemeClr val="accent1">
                    <a:lumMod val="75000"/>
                  </a:schemeClr>
                </a:solidFill>
              </a:rPr>
              <a:t>التغذية الراجعة </a:t>
            </a:r>
            <a:r>
              <a:rPr lang="en-US" sz="2800" b="1" dirty="0">
                <a:solidFill>
                  <a:schemeClr val="accent1">
                    <a:lumMod val="75000"/>
                  </a:schemeClr>
                </a:solidFill>
              </a:rPr>
              <a:t>(Feedback)</a:t>
            </a:r>
            <a:r>
              <a:rPr lang="ar-JO" sz="2800" b="1" dirty="0">
                <a:solidFill>
                  <a:schemeClr val="accent1">
                    <a:lumMod val="75000"/>
                  </a:schemeClr>
                </a:solidFill>
              </a:rPr>
              <a:t> :</a:t>
            </a:r>
            <a:r>
              <a:rPr lang="ar-JO" sz="2800" dirty="0">
                <a:solidFill>
                  <a:schemeClr val="accent1">
                    <a:lumMod val="75000"/>
                  </a:schemeClr>
                </a:solidFill>
              </a:rPr>
              <a:t> </a:t>
            </a:r>
            <a:r>
              <a:rPr lang="ar-JO" sz="2800" dirty="0">
                <a:solidFill>
                  <a:schemeClr val="tx1"/>
                </a:solidFill>
              </a:rPr>
              <a:t>الإشعار الذي يوضح فيما إذا تم استلام الرسالة أم لم يتم.</a:t>
            </a:r>
            <a:endParaRPr lang="ar-SA" sz="2800" dirty="0">
              <a:solidFill>
                <a:schemeClr val="tx1"/>
              </a:solidFill>
            </a:endParaRPr>
          </a:p>
        </p:txBody>
      </p:sp>
      <p:sp>
        <p:nvSpPr>
          <p:cNvPr id="18" name="سهم إلى اليسار 17">
            <a:hlinkClick r:id="" action="ppaction://hlinkshowjump?jump=nextslide"/>
          </p:cNvPr>
          <p:cNvSpPr/>
          <p:nvPr/>
        </p:nvSpPr>
        <p:spPr>
          <a:xfrm>
            <a:off x="196004" y="6255545"/>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501249751"/>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outVertical)">
                                      <p:cBhvr>
                                        <p:cTn id="12" dur="10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outVertical)">
                                      <p:cBhvr>
                                        <p:cTn id="27" dur="1000"/>
                                        <p:tgtEl>
                                          <p:spTgt spid="14"/>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out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repeatCount="indefinite"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right)">
                                      <p:cBhvr>
                                        <p:cTn id="41" dur="1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repeatCount="indefinite" fill="hold" grpId="0" nodeType="clickEffect">
                                  <p:stCondLst>
                                    <p:cond delay="50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1500"/>
                                        <p:tgtEl>
                                          <p:spTgt spid="15"/>
                                        </p:tgtEl>
                                      </p:cBhvr>
                                    </p:animEffect>
                                  </p:childTnLst>
                                </p:cTn>
                              </p:par>
                            </p:childTnLst>
                          </p:cTn>
                        </p:par>
                        <p:par>
                          <p:cTn id="47" fill="hold">
                            <p:stCondLst>
                              <p:cond delay="2000"/>
                            </p:stCondLst>
                            <p:childTnLst>
                              <p:par>
                                <p:cTn id="48" presetID="22" presetClass="entr" presetSubtype="1"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down)">
                                      <p:cBhvr>
                                        <p:cTn id="56" dur="10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10000"/>
                                  </p:stCondLst>
                                  <p:childTnLst>
                                    <p:animEffect transition="out" filter="fade">
                                      <p:cBhvr>
                                        <p:cTn id="60" dur="1000"/>
                                        <p:tgtEl>
                                          <p:spTgt spid="5"/>
                                        </p:tgtEl>
                                      </p:cBhvr>
                                    </p:animEffect>
                                    <p:set>
                                      <p:cBhvr>
                                        <p:cTn id="6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1"/>
                    </p:tgtEl>
                  </p:cond>
                </p:stCondLst>
                <p:endSync evt="end" delay="0">
                  <p:rtn val="all"/>
                </p:endSync>
                <p:childTnLst>
                  <p:par>
                    <p:cTn id="63" fill="hold">
                      <p:stCondLst>
                        <p:cond delay="0"/>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10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10000"/>
                                  </p:stCondLst>
                                  <p:childTnLst>
                                    <p:animEffect transition="out" filter="fade">
                                      <p:cBhvr>
                                        <p:cTn id="71" dur="1000"/>
                                        <p:tgtEl>
                                          <p:spTgt spid="21"/>
                                        </p:tgtEl>
                                      </p:cBhvr>
                                    </p:animEffect>
                                    <p:set>
                                      <p:cBhvr>
                                        <p:cTn id="72"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wipe(down)">
                                      <p:cBhvr>
                                        <p:cTn id="78" dur="1000"/>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10000"/>
                                  </p:stCondLst>
                                  <p:childTnLst>
                                    <p:animEffect transition="out" filter="fade">
                                      <p:cBhvr>
                                        <p:cTn id="82" dur="1000"/>
                                        <p:tgtEl>
                                          <p:spTgt spid="22"/>
                                        </p:tgtEl>
                                      </p:cBhvr>
                                    </p:animEffect>
                                    <p:set>
                                      <p:cBhvr>
                                        <p:cTn id="8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4" restart="whenNotActive" fill="hold" evtFilter="cancelBubble" nodeType="interactiveSeq">
                <p:stCondLst>
                  <p:cond evt="onClick" delay="0">
                    <p:tgtEl>
                      <p:spTgt spid="14"/>
                    </p:tgtEl>
                  </p:cond>
                </p:stCondLst>
                <p:endSync evt="end" delay="0">
                  <p:rtn val="all"/>
                </p:endSync>
                <p:childTnLst>
                  <p:par>
                    <p:cTn id="85" fill="hold">
                      <p:stCondLst>
                        <p:cond delay="0"/>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down)">
                                      <p:cBhvr>
                                        <p:cTn id="89" dur="1000"/>
                                        <p:tgtEl>
                                          <p:spTgt spid="23"/>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10000"/>
                                  </p:stCondLst>
                                  <p:childTnLst>
                                    <p:animEffect transition="out" filter="fade">
                                      <p:cBhvr>
                                        <p:cTn id="93" dur="1000"/>
                                        <p:tgtEl>
                                          <p:spTgt spid="23"/>
                                        </p:tgtEl>
                                      </p:cBhvr>
                                    </p:animEffect>
                                    <p:set>
                                      <p:cBhvr>
                                        <p:cTn id="9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95" restart="whenNotActive" fill="hold" evtFilter="cancelBubble" nodeType="interactiveSeq">
                <p:stCondLst>
                  <p:cond evt="onClick" delay="0">
                    <p:tgtEl>
                      <p:spTgt spid="15"/>
                    </p:tgtEl>
                  </p:cond>
                </p:stCondLst>
                <p:endSync evt="end" delay="0">
                  <p:rtn val="all"/>
                </p:endSync>
                <p:childTnLst>
                  <p:par>
                    <p:cTn id="96" fill="hold">
                      <p:stCondLst>
                        <p:cond delay="0"/>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ipe(down)">
                                      <p:cBhvr>
                                        <p:cTn id="100" dur="1000"/>
                                        <p:tgtEl>
                                          <p:spTgt spid="24"/>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10000"/>
                                  </p:stCondLst>
                                  <p:childTnLst>
                                    <p:animEffect transition="out" filter="fade">
                                      <p:cBhvr>
                                        <p:cTn id="104" dur="1000"/>
                                        <p:tgtEl>
                                          <p:spTgt spid="24"/>
                                        </p:tgtEl>
                                      </p:cBhvr>
                                    </p:animEffect>
                                    <p:set>
                                      <p:cBhvr>
                                        <p:cTn id="105"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0" grpId="0" animBg="1"/>
      <p:bldP spid="11" grpId="0" animBg="1"/>
      <p:bldP spid="13" grpId="0" animBg="1"/>
      <p:bldP spid="15" grpId="0" animBg="1"/>
      <p:bldP spid="16" grpId="0"/>
      <p:bldP spid="17" grpId="0"/>
      <p:bldP spid="5" grpId="0" animBg="1"/>
      <p:bldP spid="5"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cstate="print">
            <a:extLst>
              <a:ext uri="{28A0092B-C50C-407E-A947-70E740481C1C}">
                <a14:useLocalDpi xmlns:a14="http://schemas.microsoft.com/office/drawing/2010/main" val="0"/>
              </a:ext>
            </a:extLst>
          </a:blip>
          <a:srcRect b="20341"/>
          <a:stretch/>
        </p:blipFill>
        <p:spPr>
          <a:xfrm>
            <a:off x="0" y="1"/>
            <a:ext cx="9144000" cy="6902684"/>
          </a:xfrm>
          <a:prstGeom prst="rect">
            <a:avLst/>
          </a:prstGeom>
        </p:spPr>
      </p:pic>
      <p:sp>
        <p:nvSpPr>
          <p:cNvPr id="6" name="مستطيل 5"/>
          <p:cNvSpPr/>
          <p:nvPr/>
        </p:nvSpPr>
        <p:spPr>
          <a:xfrm>
            <a:off x="467544" y="37073"/>
            <a:ext cx="8352928" cy="101566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JO" sz="6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o2sadam" pitchFamily="2" charset="-78"/>
                <a:cs typeface="abo2sadam" pitchFamily="2" charset="-78"/>
              </a:rPr>
              <a:t>مكونات الشبكة</a:t>
            </a:r>
            <a:endParaRPr lang="ar-SA" sz="6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o2sadam" pitchFamily="2" charset="-78"/>
              <a:cs typeface="abo2sadam" pitchFamily="2" charset="-78"/>
            </a:endParaRPr>
          </a:p>
        </p:txBody>
      </p:sp>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78" b="100000" l="0" r="100000">
                        <a14:foregroundMark x1="45214" y1="10987" x2="27834" y2="35202"/>
                        <a14:foregroundMark x1="27834" y1="35202" x2="27834" y2="35202"/>
                        <a14:foregroundMark x1="37909" y1="42152" x2="39169" y2="27803"/>
                        <a14:foregroundMark x1="39169" y1="27803" x2="39169" y2="27803"/>
                        <a14:foregroundMark x1="35768" y1="41704" x2="42191" y2="41704"/>
                        <a14:foregroundMark x1="42191" y1="41704" x2="42191" y2="41704"/>
                        <a14:foregroundMark x1="28086" y1="13229" x2="30353" y2="41256"/>
                        <a14:foregroundMark x1="30353" y1="41256" x2="30353" y2="41256"/>
                        <a14:foregroundMark x1="30353" y1="15247" x2="30353" y2="27578"/>
                        <a14:foregroundMark x1="30353" y1="27578" x2="30353" y2="27578"/>
                        <a14:foregroundMark x1="69647" y1="8969" x2="52645" y2="40807"/>
                        <a14:foregroundMark x1="52645" y1="40807" x2="52645" y2="40807"/>
                        <a14:foregroundMark x1="52393" y1="15919" x2="55542" y2="27803"/>
                        <a14:foregroundMark x1="54786" y1="15247" x2="55793" y2="20852"/>
                        <a14:foregroundMark x1="55793" y1="20852" x2="55793" y2="20852"/>
                        <a14:foregroundMark x1="57935" y1="13229" x2="53023" y2="14126"/>
                        <a14:foregroundMark x1="53023" y1="14126" x2="53023" y2="14126"/>
                        <a14:foregroundMark x1="60831" y1="41256" x2="65491" y2="30493"/>
                        <a14:foregroundMark x1="29471" y1="13229" x2="32997" y2="13004"/>
                        <a14:foregroundMark x1="80856" y1="43274" x2="80856" y2="13229"/>
                        <a14:foregroundMark x1="79345" y1="42152" x2="78841" y2="12108"/>
                        <a14:foregroundMark x1="78841" y1="12108" x2="78841" y2="12108"/>
                        <a14:foregroundMark x1="89421" y1="42825" x2="84005" y2="9417"/>
                        <a14:foregroundMark x1="16877" y1="41256" x2="9698" y2="39686"/>
                        <a14:foregroundMark x1="4534" y1="43498" x2="3904" y2="12108"/>
                        <a14:foregroundMark x1="5793" y1="15247" x2="5668" y2="33184"/>
                        <a14:foregroundMark x1="4912" y1="43274" x2="5793" y2="70852"/>
                        <a14:foregroundMark x1="12091" y1="60538" x2="13854" y2="86996"/>
                        <a14:foregroundMark x1="2645" y1="84529" x2="5668" y2="76906"/>
                        <a14:foregroundMark x1="2771" y1="71300" x2="3652" y2="81166"/>
                        <a14:foregroundMark x1="12720" y1="86547" x2="12720" y2="79148"/>
                        <a14:foregroundMark x1="5416" y1="42377" x2="32494" y2="63901"/>
                        <a14:foregroundMark x1="32494" y1="64574" x2="32494" y2="80493"/>
                        <a14:foregroundMark x1="32997" y1="80493" x2="52771" y2="87668"/>
                        <a14:foregroundMark x1="52645" y1="89238" x2="80605" y2="86547"/>
                        <a14:foregroundMark x1="81234" y1="84978" x2="80101" y2="37892"/>
                        <a14:foregroundMark x1="59320" y1="40583" x2="67003" y2="42152"/>
                        <a14:foregroundMark x1="54156" y1="43498" x2="51763" y2="67040"/>
                        <a14:foregroundMark x1="57053" y1="74664" x2="67632" y2="65919"/>
                        <a14:foregroundMark x1="50378" y1="86099" x2="54534" y2="63453"/>
                        <a14:foregroundMark x1="54534" y1="63453" x2="54534" y2="63453"/>
                        <a14:foregroundMark x1="42191" y1="83184" x2="52771" y2="66592"/>
                        <a14:foregroundMark x1="38161" y1="77803" x2="48741" y2="68610"/>
                        <a14:foregroundMark x1="36272" y1="69955" x2="47355" y2="67265"/>
                        <a14:foregroundMark x1="37280" y1="70852" x2="28463" y2="37892"/>
                        <a14:foregroundMark x1="38791" y1="67040" x2="53023" y2="54260"/>
                        <a14:foregroundMark x1="53023" y1="54260" x2="53023" y2="54260"/>
                        <a14:foregroundMark x1="37909" y1="63229" x2="53904" y2="48206"/>
                        <a14:foregroundMark x1="53904" y1="48206" x2="53904" y2="48206"/>
                        <a14:foregroundMark x1="85390" y1="40807" x2="93073" y2="41256"/>
                        <a14:foregroundMark x1="53023" y1="85426" x2="80605" y2="82735"/>
                        <a14:foregroundMark x1="79975" y1="85426" x2="78841" y2="41704"/>
                      </a14:backgroundRemoval>
                    </a14:imgEffect>
                  </a14:imgLayer>
                </a14:imgProps>
              </a:ext>
              <a:ext uri="{28A0092B-C50C-407E-A947-70E740481C1C}">
                <a14:useLocalDpi xmlns:a14="http://schemas.microsoft.com/office/drawing/2010/main" val="0"/>
              </a:ext>
            </a:extLst>
          </a:blip>
          <a:srcRect/>
          <a:stretch>
            <a:fillRect/>
          </a:stretch>
        </p:blipFill>
        <p:spPr bwMode="auto">
          <a:xfrm>
            <a:off x="1979712" y="2564904"/>
            <a:ext cx="5976664" cy="3357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مجموعة 8"/>
          <p:cNvGrpSpPr/>
          <p:nvPr/>
        </p:nvGrpSpPr>
        <p:grpSpPr>
          <a:xfrm>
            <a:off x="2771801" y="2132856"/>
            <a:ext cx="4320480" cy="650576"/>
            <a:chOff x="0" y="0"/>
            <a:chExt cx="3499540" cy="542304"/>
          </a:xfrm>
        </p:grpSpPr>
        <p:cxnSp>
          <p:nvCxnSpPr>
            <p:cNvPr id="10" name="رابط مستقيم 9"/>
            <p:cNvCxnSpPr/>
            <p:nvPr/>
          </p:nvCxnSpPr>
          <p:spPr>
            <a:xfrm>
              <a:off x="1883391" y="0"/>
              <a:ext cx="1616149" cy="542304"/>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a:off x="1883391" y="0"/>
              <a:ext cx="457200" cy="542290"/>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flipH="1">
              <a:off x="1201003" y="0"/>
              <a:ext cx="690880" cy="542290"/>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flipH="1">
              <a:off x="0" y="0"/>
              <a:ext cx="1892300" cy="542290"/>
            </a:xfrm>
            <a:prstGeom prst="line">
              <a:avLst/>
            </a:prstGeom>
            <a:noFill/>
            <a:ln w="57150" cap="flat" cmpd="sng" algn="ctr">
              <a:solidFill>
                <a:srgbClr val="FF0000"/>
              </a:solidFill>
              <a:prstDash val="solid"/>
              <a:headEnd type="none" w="med" len="med"/>
              <a:tailEnd type="triangle" w="med" len="med"/>
            </a:ln>
            <a:effectLst/>
          </p:spPr>
        </p:cxnSp>
      </p:grpSp>
      <p:cxnSp>
        <p:nvCxnSpPr>
          <p:cNvPr id="14" name="رابط كسهم مستقيم 13"/>
          <p:cNvCxnSpPr/>
          <p:nvPr/>
        </p:nvCxnSpPr>
        <p:spPr>
          <a:xfrm flipH="1">
            <a:off x="6784308" y="4797152"/>
            <a:ext cx="668012" cy="0"/>
          </a:xfrm>
          <a:prstGeom prst="straightConnector1">
            <a:avLst/>
          </a:prstGeom>
          <a:ln w="57150">
            <a:solidFill>
              <a:srgbClr val="C400C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رابط كسهم مستقيم 14"/>
          <p:cNvCxnSpPr>
            <a:stCxn id="22" idx="0"/>
          </p:cNvCxnSpPr>
          <p:nvPr/>
        </p:nvCxnSpPr>
        <p:spPr>
          <a:xfrm flipH="1" flipV="1">
            <a:off x="5395823" y="5097256"/>
            <a:ext cx="20333" cy="558634"/>
          </a:xfrm>
          <a:prstGeom prst="straightConnector1">
            <a:avLst/>
          </a:prstGeom>
          <a:noFill/>
          <a:ln w="57150" cap="flat" cmpd="sng" algn="ctr">
            <a:solidFill>
              <a:schemeClr val="accent6"/>
            </a:solidFill>
            <a:prstDash val="solid"/>
            <a:headEnd type="none" w="med" len="med"/>
            <a:tailEnd type="triangle" w="med" len="med"/>
          </a:ln>
          <a:effectLst/>
        </p:spPr>
      </p:cxnSp>
      <p:sp>
        <p:nvSpPr>
          <p:cNvPr id="19" name="مربع نص 18">
            <a:hlinkClick r:id="rId5" action="ppaction://hlinksldjump"/>
          </p:cNvPr>
          <p:cNvSpPr txBox="1"/>
          <p:nvPr/>
        </p:nvSpPr>
        <p:spPr>
          <a:xfrm>
            <a:off x="3779912" y="1620089"/>
            <a:ext cx="2736304" cy="584775"/>
          </a:xfrm>
          <a:prstGeom prst="rect">
            <a:avLst/>
          </a:prstGeom>
          <a:solidFill>
            <a:schemeClr val="bg1"/>
          </a:solidFill>
          <a:ln w="28575">
            <a:solidFill>
              <a:srgbClr val="FF0000"/>
            </a:solidFill>
          </a:ln>
        </p:spPr>
        <p:txBody>
          <a:bodyPr wrap="square" rtlCol="1">
            <a:spAutoFit/>
          </a:bodyPr>
          <a:lstStyle/>
          <a:p>
            <a:pPr algn="ctr"/>
            <a:r>
              <a:rPr lang="ar-JO" sz="3200" dirty="0" smtClean="0">
                <a:solidFill>
                  <a:srgbClr val="FF0000"/>
                </a:solidFill>
                <a:latin typeface="abo2sadam" pitchFamily="2" charset="-78"/>
                <a:cs typeface="abo2sadam" pitchFamily="2" charset="-78"/>
              </a:rPr>
              <a:t>أجهزة حاسوب</a:t>
            </a:r>
            <a:endParaRPr lang="ar-SA" sz="3200" dirty="0">
              <a:solidFill>
                <a:srgbClr val="FF0000"/>
              </a:solidFill>
              <a:latin typeface="abo2sadam" pitchFamily="2" charset="-78"/>
              <a:cs typeface="abo2sadam" pitchFamily="2" charset="-78"/>
            </a:endParaRPr>
          </a:p>
        </p:txBody>
      </p:sp>
      <p:sp>
        <p:nvSpPr>
          <p:cNvPr id="21" name="مربع نص 20">
            <a:hlinkClick r:id="rId6" action="ppaction://hlinksldjump"/>
          </p:cNvPr>
          <p:cNvSpPr txBox="1"/>
          <p:nvPr/>
        </p:nvSpPr>
        <p:spPr>
          <a:xfrm>
            <a:off x="7452320" y="4149226"/>
            <a:ext cx="1547664" cy="2062103"/>
          </a:xfrm>
          <a:prstGeom prst="rect">
            <a:avLst/>
          </a:prstGeom>
          <a:solidFill>
            <a:schemeClr val="bg1"/>
          </a:solidFill>
          <a:ln w="28575">
            <a:solidFill>
              <a:srgbClr val="F200F2"/>
            </a:solidFill>
          </a:ln>
        </p:spPr>
        <p:txBody>
          <a:bodyPr wrap="square" rtlCol="1">
            <a:spAutoFit/>
          </a:bodyPr>
          <a:lstStyle/>
          <a:p>
            <a:pPr algn="justLow"/>
            <a:r>
              <a:rPr lang="ar-JO" sz="3200" dirty="0" smtClean="0">
                <a:solidFill>
                  <a:srgbClr val="C400C4"/>
                </a:solidFill>
                <a:latin typeface="abo2sadam" pitchFamily="2" charset="-78"/>
                <a:cs typeface="abo2sadam" pitchFamily="2" charset="-78"/>
              </a:rPr>
              <a:t>خطوط الاتصال بين الحواسيب</a:t>
            </a:r>
            <a:endParaRPr lang="ar-SA" sz="3200" dirty="0">
              <a:solidFill>
                <a:srgbClr val="C400C4"/>
              </a:solidFill>
              <a:latin typeface="abo2sadam" pitchFamily="2" charset="-78"/>
              <a:cs typeface="abo2sadam" pitchFamily="2" charset="-78"/>
            </a:endParaRPr>
          </a:p>
        </p:txBody>
      </p:sp>
      <p:sp>
        <p:nvSpPr>
          <p:cNvPr id="22" name="مربع نص 21">
            <a:hlinkClick r:id="rId7" action="ppaction://hlinksldjump"/>
          </p:cNvPr>
          <p:cNvSpPr txBox="1"/>
          <p:nvPr/>
        </p:nvSpPr>
        <p:spPr>
          <a:xfrm>
            <a:off x="4048004" y="5655890"/>
            <a:ext cx="2736304" cy="584775"/>
          </a:xfrm>
          <a:prstGeom prst="rect">
            <a:avLst/>
          </a:prstGeom>
          <a:solidFill>
            <a:schemeClr val="bg1"/>
          </a:solidFill>
          <a:ln w="28575">
            <a:solidFill>
              <a:schemeClr val="accent6"/>
            </a:solidFill>
          </a:ln>
        </p:spPr>
        <p:txBody>
          <a:bodyPr wrap="square" rtlCol="1">
            <a:spAutoFit/>
          </a:bodyPr>
          <a:lstStyle/>
          <a:p>
            <a:pPr algn="ctr"/>
            <a:r>
              <a:rPr lang="ar-JO" sz="3200" dirty="0" smtClean="0">
                <a:solidFill>
                  <a:schemeClr val="accent6">
                    <a:lumMod val="75000"/>
                  </a:schemeClr>
                </a:solidFill>
                <a:latin typeface="abo2sadam" pitchFamily="2" charset="-78"/>
                <a:cs typeface="abo2sadam" pitchFamily="2" charset="-78"/>
              </a:rPr>
              <a:t>معدات ربط الشبكة</a:t>
            </a:r>
            <a:endParaRPr lang="ar-SA" sz="3200" dirty="0">
              <a:solidFill>
                <a:schemeClr val="accent6">
                  <a:lumMod val="75000"/>
                </a:schemeClr>
              </a:solidFill>
              <a:latin typeface="abo2sadam" pitchFamily="2" charset="-78"/>
              <a:cs typeface="abo2sadam" pitchFamily="2" charset="-78"/>
            </a:endParaRPr>
          </a:p>
        </p:txBody>
      </p:sp>
      <p:grpSp>
        <p:nvGrpSpPr>
          <p:cNvPr id="23" name="مجموعة 22"/>
          <p:cNvGrpSpPr/>
          <p:nvPr/>
        </p:nvGrpSpPr>
        <p:grpSpPr>
          <a:xfrm flipV="1">
            <a:off x="2397978" y="3996121"/>
            <a:ext cx="4278312" cy="1952156"/>
            <a:chOff x="163814" y="-983909"/>
            <a:chExt cx="3465384" cy="1627269"/>
          </a:xfrm>
        </p:grpSpPr>
        <p:cxnSp>
          <p:nvCxnSpPr>
            <p:cNvPr id="24" name="رابط مستقيم 23"/>
            <p:cNvCxnSpPr/>
            <p:nvPr/>
          </p:nvCxnSpPr>
          <p:spPr>
            <a:xfrm>
              <a:off x="583257" y="-983909"/>
              <a:ext cx="3045941" cy="1627269"/>
            </a:xfrm>
            <a:prstGeom prst="line">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رابط مستقيم 24"/>
            <p:cNvCxnSpPr/>
            <p:nvPr/>
          </p:nvCxnSpPr>
          <p:spPr>
            <a:xfrm>
              <a:off x="583257" y="-983909"/>
              <a:ext cx="1757334" cy="1526198"/>
            </a:xfrm>
            <a:prstGeom prst="line">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رابط مستقيم 25"/>
            <p:cNvCxnSpPr/>
            <p:nvPr/>
          </p:nvCxnSpPr>
          <p:spPr>
            <a:xfrm>
              <a:off x="583257" y="-962617"/>
              <a:ext cx="617746" cy="1504906"/>
            </a:xfrm>
            <a:prstGeom prst="line">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رابط مستقيم 26"/>
            <p:cNvCxnSpPr/>
            <p:nvPr/>
          </p:nvCxnSpPr>
          <p:spPr>
            <a:xfrm flipH="1">
              <a:off x="163814" y="-983909"/>
              <a:ext cx="419443" cy="1627269"/>
            </a:xfrm>
            <a:prstGeom prst="line">
              <a:avLst/>
            </a:prstGeom>
            <a:noFill/>
            <a:ln w="57150" cap="flat" cmpd="sng" algn="ctr">
              <a:solidFill>
                <a:srgbClr val="00B050"/>
              </a:solidFill>
              <a:prstDash val="solid"/>
              <a:headEnd type="none" w="med" len="med"/>
              <a:tailEnd type="triangle" w="med" len="med"/>
            </a:ln>
            <a:effectLst/>
          </p:spPr>
        </p:cxnSp>
      </p:grpSp>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767336">
            <a:off x="-203335" y="5315244"/>
            <a:ext cx="2303170" cy="200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مربع نص 37">
            <a:hlinkClick r:id="rId10" action="ppaction://hlinksldjump"/>
          </p:cNvPr>
          <p:cNvSpPr txBox="1"/>
          <p:nvPr/>
        </p:nvSpPr>
        <p:spPr>
          <a:xfrm>
            <a:off x="226596" y="1556856"/>
            <a:ext cx="2329180" cy="584775"/>
          </a:xfrm>
          <a:prstGeom prst="rect">
            <a:avLst/>
          </a:prstGeom>
          <a:solidFill>
            <a:schemeClr val="bg1"/>
          </a:solidFill>
          <a:ln w="28575">
            <a:solidFill>
              <a:schemeClr val="accent1"/>
            </a:solidFill>
          </a:ln>
        </p:spPr>
        <p:txBody>
          <a:bodyPr wrap="square" rtlCol="1">
            <a:spAutoFit/>
          </a:bodyPr>
          <a:lstStyle/>
          <a:p>
            <a:pPr algn="ctr"/>
            <a:r>
              <a:rPr lang="ar-JO" sz="3200" dirty="0" smtClean="0">
                <a:solidFill>
                  <a:schemeClr val="accent1"/>
                </a:solidFill>
                <a:latin typeface="abo2sadam" pitchFamily="2" charset="-78"/>
                <a:cs typeface="abo2sadam" pitchFamily="2" charset="-78"/>
              </a:rPr>
              <a:t>البروتوكول</a:t>
            </a:r>
            <a:endParaRPr lang="ar-SA" sz="3200" dirty="0">
              <a:solidFill>
                <a:schemeClr val="accent1"/>
              </a:solidFill>
              <a:latin typeface="abo2sadam" pitchFamily="2" charset="-78"/>
              <a:cs typeface="abo2sadam" pitchFamily="2" charset="-78"/>
            </a:endParaRPr>
          </a:p>
        </p:txBody>
      </p:sp>
      <p:pic>
        <p:nvPicPr>
          <p:cNvPr id="5125" name="صورة 51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3212" y="2194266"/>
            <a:ext cx="1447924" cy="1454388"/>
          </a:xfrm>
          <a:prstGeom prst="rect">
            <a:avLst/>
          </a:prstGeom>
        </p:spPr>
      </p:pic>
      <p:sp>
        <p:nvSpPr>
          <p:cNvPr id="5126" name="مستطيل 5125"/>
          <p:cNvSpPr/>
          <p:nvPr/>
        </p:nvSpPr>
        <p:spPr>
          <a:xfrm>
            <a:off x="4843430" y="836712"/>
            <a:ext cx="448650" cy="923330"/>
          </a:xfrm>
          <a:prstGeom prst="rect">
            <a:avLst/>
          </a:prstGeom>
          <a:noFill/>
        </p:spPr>
        <p:txBody>
          <a:bodyPr wrap="square" lIns="91440" tIns="45720" rIns="91440" bIns="45720">
            <a:spAutoFit/>
          </a:bodyPr>
          <a:lstStyle/>
          <a:p>
            <a:pPr algn="ctr"/>
            <a:r>
              <a:rPr lang="ar-JO" sz="5400" b="1" cap="none" spc="0" dirty="0" smtClean="0">
                <a:ln w="28575">
                  <a:solidFill>
                    <a:srgbClr val="FF0000"/>
                  </a:solidFill>
                  <a:prstDash val="solid"/>
                </a:ln>
                <a:noFill/>
                <a:effectLst>
                  <a:outerShdw blurRad="41275" dist="20320" dir="1800000" algn="tl" rotWithShape="0">
                    <a:srgbClr val="000000">
                      <a:alpha val="40000"/>
                    </a:srgbClr>
                  </a:outerShdw>
                </a:effectLst>
              </a:rPr>
              <a:t>1</a:t>
            </a:r>
            <a:endParaRPr lang="ar-SA" sz="5400" b="1" cap="none" spc="0" dirty="0">
              <a:ln w="28575">
                <a:solidFill>
                  <a:srgbClr val="FF0000"/>
                </a:solidFill>
                <a:prstDash val="solid"/>
              </a:ln>
              <a:noFill/>
              <a:effectLst>
                <a:outerShdw blurRad="41275" dist="20320" dir="1800000" algn="tl" rotWithShape="0">
                  <a:srgbClr val="000000">
                    <a:alpha val="40000"/>
                  </a:srgbClr>
                </a:outerShdw>
              </a:effectLst>
            </a:endParaRPr>
          </a:p>
        </p:txBody>
      </p:sp>
      <p:sp>
        <p:nvSpPr>
          <p:cNvPr id="41" name="مستطيل 40"/>
          <p:cNvSpPr/>
          <p:nvPr/>
        </p:nvSpPr>
        <p:spPr>
          <a:xfrm>
            <a:off x="8001827" y="3225896"/>
            <a:ext cx="448650" cy="923330"/>
          </a:xfrm>
          <a:prstGeom prst="rect">
            <a:avLst/>
          </a:prstGeom>
          <a:noFill/>
          <a:ln>
            <a:noFill/>
          </a:ln>
        </p:spPr>
        <p:txBody>
          <a:bodyPr wrap="square" lIns="91440" tIns="45720" rIns="91440" bIns="45720">
            <a:spAutoFit/>
          </a:bodyPr>
          <a:lstStyle/>
          <a:p>
            <a:pPr algn="ctr"/>
            <a:r>
              <a:rPr lang="ar-JO" sz="5400" b="1" cap="none" spc="0" dirty="0" smtClean="0">
                <a:ln w="28575">
                  <a:solidFill>
                    <a:srgbClr val="C400C4"/>
                  </a:solidFill>
                  <a:prstDash val="solid"/>
                </a:ln>
                <a:noFill/>
                <a:effectLst>
                  <a:outerShdw blurRad="41275" dist="20320" dir="1800000" algn="tl" rotWithShape="0">
                    <a:srgbClr val="000000">
                      <a:alpha val="40000"/>
                    </a:srgbClr>
                  </a:outerShdw>
                </a:effectLst>
              </a:rPr>
              <a:t>2</a:t>
            </a:r>
            <a:endParaRPr lang="ar-SA" sz="5400" b="1" cap="none" spc="0" dirty="0">
              <a:ln w="28575">
                <a:solidFill>
                  <a:srgbClr val="C400C4"/>
                </a:solidFill>
                <a:prstDash val="solid"/>
              </a:ln>
              <a:noFill/>
              <a:effectLst>
                <a:outerShdw blurRad="41275" dist="20320" dir="1800000" algn="tl" rotWithShape="0">
                  <a:srgbClr val="000000">
                    <a:alpha val="40000"/>
                  </a:srgbClr>
                </a:outerShdw>
              </a:effectLst>
            </a:endParaRPr>
          </a:p>
        </p:txBody>
      </p:sp>
      <p:sp>
        <p:nvSpPr>
          <p:cNvPr id="42" name="مستطيل 41"/>
          <p:cNvSpPr/>
          <p:nvPr/>
        </p:nvSpPr>
        <p:spPr>
          <a:xfrm>
            <a:off x="5870319" y="4869160"/>
            <a:ext cx="448650" cy="923330"/>
          </a:xfrm>
          <a:prstGeom prst="rect">
            <a:avLst/>
          </a:prstGeom>
          <a:noFill/>
        </p:spPr>
        <p:txBody>
          <a:bodyPr wrap="square" lIns="91440" tIns="45720" rIns="91440" bIns="45720">
            <a:spAutoFit/>
          </a:bodyPr>
          <a:lstStyle/>
          <a:p>
            <a:pPr algn="ctr"/>
            <a:r>
              <a:rPr lang="ar-JO" sz="5400" b="1" cap="none" spc="0" dirty="0" smtClean="0">
                <a:ln w="28575">
                  <a:solidFill>
                    <a:schemeClr val="accent6">
                      <a:lumMod val="75000"/>
                    </a:schemeClr>
                  </a:solidFill>
                  <a:prstDash val="solid"/>
                </a:ln>
                <a:noFill/>
                <a:effectLst>
                  <a:outerShdw blurRad="41275" dist="20320" dir="1800000" algn="tl" rotWithShape="0">
                    <a:srgbClr val="000000">
                      <a:alpha val="40000"/>
                    </a:srgbClr>
                  </a:outerShdw>
                </a:effectLst>
              </a:rPr>
              <a:t>3</a:t>
            </a:r>
            <a:endParaRPr lang="ar-SA" sz="5400" b="1" cap="none" spc="0" dirty="0">
              <a:ln w="28575">
                <a:solidFill>
                  <a:schemeClr val="accent6">
                    <a:lumMod val="75000"/>
                  </a:schemeClr>
                </a:solidFill>
                <a:prstDash val="solid"/>
              </a:ln>
              <a:noFill/>
              <a:effectLst>
                <a:outerShdw blurRad="41275" dist="20320" dir="1800000" algn="tl" rotWithShape="0">
                  <a:srgbClr val="000000">
                    <a:alpha val="40000"/>
                  </a:srgbClr>
                </a:outerShdw>
              </a:effectLst>
            </a:endParaRPr>
          </a:p>
        </p:txBody>
      </p:sp>
      <p:sp>
        <p:nvSpPr>
          <p:cNvPr id="43" name="مستطيل 42"/>
          <p:cNvSpPr/>
          <p:nvPr/>
        </p:nvSpPr>
        <p:spPr>
          <a:xfrm>
            <a:off x="1274775" y="4869160"/>
            <a:ext cx="448650" cy="923330"/>
          </a:xfrm>
          <a:prstGeom prst="rect">
            <a:avLst/>
          </a:prstGeom>
          <a:noFill/>
        </p:spPr>
        <p:txBody>
          <a:bodyPr wrap="square" lIns="91440" tIns="45720" rIns="91440" bIns="45720">
            <a:spAutoFit/>
          </a:bodyPr>
          <a:lstStyle/>
          <a:p>
            <a:pPr algn="ctr"/>
            <a:r>
              <a:rPr lang="ar-JO" sz="5400" b="1" cap="none" spc="0" dirty="0" smtClean="0">
                <a:ln w="28575">
                  <a:solidFill>
                    <a:srgbClr val="00B050"/>
                  </a:solidFill>
                  <a:prstDash val="solid"/>
                </a:ln>
                <a:noFill/>
                <a:effectLst>
                  <a:outerShdw blurRad="41275" dist="20320" dir="1800000" algn="tl" rotWithShape="0">
                    <a:srgbClr val="000000">
                      <a:alpha val="40000"/>
                    </a:srgbClr>
                  </a:outerShdw>
                </a:effectLst>
              </a:rPr>
              <a:t>4</a:t>
            </a:r>
            <a:endParaRPr lang="ar-SA" sz="5400" b="1" cap="none" spc="0" dirty="0">
              <a:ln w="28575">
                <a:solidFill>
                  <a:srgbClr val="00B050"/>
                </a:solidFill>
                <a:prstDash val="solid"/>
              </a:ln>
              <a:noFill/>
              <a:effectLst>
                <a:outerShdw blurRad="41275" dist="20320" dir="1800000" algn="tl" rotWithShape="0">
                  <a:srgbClr val="000000">
                    <a:alpha val="40000"/>
                  </a:srgbClr>
                </a:outerShdw>
              </a:effectLst>
            </a:endParaRPr>
          </a:p>
        </p:txBody>
      </p:sp>
      <p:sp>
        <p:nvSpPr>
          <p:cNvPr id="44" name="مستطيل 43"/>
          <p:cNvSpPr/>
          <p:nvPr/>
        </p:nvSpPr>
        <p:spPr>
          <a:xfrm>
            <a:off x="1099014" y="705470"/>
            <a:ext cx="448650" cy="923330"/>
          </a:xfrm>
          <a:prstGeom prst="rect">
            <a:avLst/>
          </a:prstGeom>
          <a:noFill/>
        </p:spPr>
        <p:txBody>
          <a:bodyPr wrap="square" lIns="91440" tIns="45720" rIns="91440" bIns="45720">
            <a:spAutoFit/>
          </a:bodyPr>
          <a:lstStyle/>
          <a:p>
            <a:pPr algn="ctr"/>
            <a:r>
              <a:rPr lang="ar-JO" sz="5400" b="1" cap="none" spc="0" dirty="0" smtClean="0">
                <a:ln w="28575">
                  <a:solidFill>
                    <a:srgbClr val="2C69B2"/>
                  </a:solidFill>
                  <a:prstDash val="solid"/>
                </a:ln>
                <a:noFill/>
                <a:effectLst>
                  <a:outerShdw blurRad="41275" dist="20320" dir="1800000" algn="tl" rotWithShape="0">
                    <a:srgbClr val="000000">
                      <a:alpha val="40000"/>
                    </a:srgbClr>
                  </a:outerShdw>
                </a:effectLst>
              </a:rPr>
              <a:t>5</a:t>
            </a:r>
            <a:endParaRPr lang="ar-SA" sz="5400" b="1" cap="none" spc="0" dirty="0">
              <a:ln w="28575">
                <a:solidFill>
                  <a:srgbClr val="2C69B2"/>
                </a:solidFill>
                <a:prstDash val="solid"/>
              </a:ln>
              <a:noFill/>
              <a:effectLst>
                <a:outerShdw blurRad="41275" dist="20320" dir="1800000" algn="tl" rotWithShape="0">
                  <a:srgbClr val="000000">
                    <a:alpha val="40000"/>
                  </a:srgbClr>
                </a:outerShdw>
              </a:effectLst>
            </a:endParaRPr>
          </a:p>
        </p:txBody>
      </p:sp>
      <p:sp>
        <p:nvSpPr>
          <p:cNvPr id="34" name="مربع نص 33">
            <a:hlinkClick r:id="rId12" action="ppaction://hlinksldjump"/>
          </p:cNvPr>
          <p:cNvSpPr txBox="1"/>
          <p:nvPr/>
        </p:nvSpPr>
        <p:spPr>
          <a:xfrm>
            <a:off x="395536" y="5626554"/>
            <a:ext cx="2736304" cy="584775"/>
          </a:xfrm>
          <a:prstGeom prst="rect">
            <a:avLst/>
          </a:prstGeom>
          <a:solidFill>
            <a:schemeClr val="bg1"/>
          </a:solidFill>
          <a:ln w="28575">
            <a:solidFill>
              <a:srgbClr val="00B050"/>
            </a:solidFill>
          </a:ln>
        </p:spPr>
        <p:txBody>
          <a:bodyPr wrap="square" rtlCol="1">
            <a:spAutoFit/>
          </a:bodyPr>
          <a:lstStyle/>
          <a:p>
            <a:pPr algn="ctr"/>
            <a:r>
              <a:rPr lang="ar-JO" sz="3200" dirty="0" smtClean="0">
                <a:solidFill>
                  <a:srgbClr val="00B050"/>
                </a:solidFill>
                <a:latin typeface="abo2sadam" pitchFamily="2" charset="-78"/>
                <a:cs typeface="abo2sadam" pitchFamily="2" charset="-78"/>
              </a:rPr>
              <a:t>بطاقات الشبكة</a:t>
            </a:r>
            <a:endParaRPr lang="ar-SA" sz="3200" dirty="0">
              <a:solidFill>
                <a:srgbClr val="00B050"/>
              </a:solidFill>
              <a:latin typeface="abo2sadam" pitchFamily="2" charset="-78"/>
              <a:cs typeface="abo2sadam" pitchFamily="2" charset="-78"/>
            </a:endParaRPr>
          </a:p>
        </p:txBody>
      </p:sp>
    </p:spTree>
    <p:extLst>
      <p:ext uri="{BB962C8B-B14F-4D97-AF65-F5344CB8AC3E}">
        <p14:creationId xmlns:p14="http://schemas.microsoft.com/office/powerpoint/2010/main" val="1197420927"/>
      </p:ext>
    </p:extLst>
  </p:cSld>
  <p:clrMapOvr>
    <a:masterClrMapping/>
  </p:clrMapOvr>
  <mc:AlternateContent xmlns:mc="http://schemas.openxmlformats.org/markup-compatibility/2006" xmlns:p14="http://schemas.microsoft.com/office/powerpoint/2010/main">
    <mc:Choice Requires="p14">
      <p:transition spd="slow" p14:dur="20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126"/>
                                        </p:tgtEl>
                                        <p:attrNameLst>
                                          <p:attrName>style.visibility</p:attrName>
                                        </p:attrNameLst>
                                      </p:cBhvr>
                                      <p:to>
                                        <p:strVal val="visible"/>
                                      </p:to>
                                    </p:set>
                                    <p:animEffect transition="in" filter="fade">
                                      <p:cBhvr>
                                        <p:cTn id="11" dur="1000"/>
                                        <p:tgtEl>
                                          <p:spTgt spid="5126"/>
                                        </p:tgtEl>
                                      </p:cBhvr>
                                    </p:animEffect>
                                    <p:anim calcmode="lin" valueType="num">
                                      <p:cBhvr>
                                        <p:cTn id="12" dur="1000" fill="hold"/>
                                        <p:tgtEl>
                                          <p:spTgt spid="5126"/>
                                        </p:tgtEl>
                                        <p:attrNameLst>
                                          <p:attrName>ppt_x</p:attrName>
                                        </p:attrNameLst>
                                      </p:cBhvr>
                                      <p:tavLst>
                                        <p:tav tm="0">
                                          <p:val>
                                            <p:strVal val="#ppt_x"/>
                                          </p:val>
                                        </p:tav>
                                        <p:tav tm="100000">
                                          <p:val>
                                            <p:strVal val="#ppt_x"/>
                                          </p:val>
                                        </p:tav>
                                      </p:tavLst>
                                    </p:anim>
                                    <p:anim calcmode="lin" valueType="num">
                                      <p:cBhvr>
                                        <p:cTn id="13" dur="1000" fill="hold"/>
                                        <p:tgtEl>
                                          <p:spTgt spid="512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ppt_x</p:attrName>
                                        </p:attrNameLst>
                                      </p:cBhvr>
                                      <p:tavLst>
                                        <p:tav tm="0">
                                          <p:val>
                                            <p:strVal val="#ppt_x"/>
                                          </p:val>
                                        </p:tav>
                                        <p:tav tm="100000">
                                          <p:val>
                                            <p:strVal val="#ppt_x"/>
                                          </p:val>
                                        </p:tav>
                                      </p:tavLst>
                                    </p:anim>
                                    <p:anim calcmode="lin" valueType="num">
                                      <p:cBhvr>
                                        <p:cTn id="45" dur="1000" fill="hold"/>
                                        <p:tgtEl>
                                          <p:spTgt spid="4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down)">
                                      <p:cBhvr>
                                        <p:cTn id="55" dur="500"/>
                                        <p:tgtEl>
                                          <p:spTgt spid="23"/>
                                        </p:tgtEl>
                                      </p:cBhvr>
                                    </p:animEffect>
                                  </p:childTnLst>
                                </p:cTn>
                              </p:par>
                            </p:childTnLst>
                          </p:cTn>
                        </p:par>
                        <p:par>
                          <p:cTn id="56" fill="hold">
                            <p:stCondLst>
                              <p:cond delay="500"/>
                            </p:stCondLst>
                            <p:childTnLst>
                              <p:par>
                                <p:cTn id="57" presetID="42" presetClass="entr" presetSubtype="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anim calcmode="lin" valueType="num">
                                      <p:cBhvr>
                                        <p:cTn id="65" dur="1000" fill="hold"/>
                                        <p:tgtEl>
                                          <p:spTgt spid="34"/>
                                        </p:tgtEl>
                                        <p:attrNameLst>
                                          <p:attrName>ppt_x</p:attrName>
                                        </p:attrNameLst>
                                      </p:cBhvr>
                                      <p:tavLst>
                                        <p:tav tm="0">
                                          <p:val>
                                            <p:strVal val="#ppt_x"/>
                                          </p:val>
                                        </p:tav>
                                        <p:tav tm="100000">
                                          <p:val>
                                            <p:strVal val="#ppt_x"/>
                                          </p:val>
                                        </p:tav>
                                      </p:tavLst>
                                    </p:anim>
                                    <p:anim calcmode="lin" valueType="num">
                                      <p:cBhvr>
                                        <p:cTn id="66" dur="1000" fill="hold"/>
                                        <p:tgtEl>
                                          <p:spTgt spid="34"/>
                                        </p:tgtEl>
                                        <p:attrNameLst>
                                          <p:attrName>ppt_y</p:attrName>
                                        </p:attrNameLst>
                                      </p:cBhvr>
                                      <p:tavLst>
                                        <p:tav tm="0">
                                          <p:val>
                                            <p:strVal val="#ppt_y+.1"/>
                                          </p:val>
                                        </p:tav>
                                        <p:tav tm="100000">
                                          <p:val>
                                            <p:strVal val="#ppt_y"/>
                                          </p:val>
                                        </p:tav>
                                      </p:tavLst>
                                    </p:anim>
                                  </p:childTnLst>
                                </p:cTn>
                              </p:par>
                            </p:childTnLst>
                          </p:cTn>
                        </p:par>
                        <p:par>
                          <p:cTn id="67" fill="hold">
                            <p:stCondLst>
                              <p:cond delay="1500"/>
                            </p:stCondLst>
                            <p:childTnLst>
                              <p:par>
                                <p:cTn id="68" presetID="21" presetClass="entr" presetSubtype="1" fill="hold" nodeType="afterEffect">
                                  <p:stCondLst>
                                    <p:cond delay="0"/>
                                  </p:stCondLst>
                                  <p:childTnLst>
                                    <p:set>
                                      <p:cBhvr>
                                        <p:cTn id="69" dur="1" fill="hold">
                                          <p:stCondLst>
                                            <p:cond delay="0"/>
                                          </p:stCondLst>
                                        </p:cTn>
                                        <p:tgtEl>
                                          <p:spTgt spid="5123"/>
                                        </p:tgtEl>
                                        <p:attrNameLst>
                                          <p:attrName>style.visibility</p:attrName>
                                        </p:attrNameLst>
                                      </p:cBhvr>
                                      <p:to>
                                        <p:strVal val="visible"/>
                                      </p:to>
                                    </p:set>
                                    <p:animEffect transition="in" filter="wheel(1)">
                                      <p:cBhvr>
                                        <p:cTn id="70" dur="1500"/>
                                        <p:tgtEl>
                                          <p:spTgt spid="5123"/>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fade">
                                      <p:cBhvr>
                                        <p:cTn id="75" dur="1000"/>
                                        <p:tgtEl>
                                          <p:spTgt spid="44"/>
                                        </p:tgtEl>
                                      </p:cBhvr>
                                    </p:animEffect>
                                    <p:anim calcmode="lin" valueType="num">
                                      <p:cBhvr>
                                        <p:cTn id="76" dur="1000" fill="hold"/>
                                        <p:tgtEl>
                                          <p:spTgt spid="44"/>
                                        </p:tgtEl>
                                        <p:attrNameLst>
                                          <p:attrName>ppt_x</p:attrName>
                                        </p:attrNameLst>
                                      </p:cBhvr>
                                      <p:tavLst>
                                        <p:tav tm="0">
                                          <p:val>
                                            <p:strVal val="#ppt_x"/>
                                          </p:val>
                                        </p:tav>
                                        <p:tav tm="100000">
                                          <p:val>
                                            <p:strVal val="#ppt_x"/>
                                          </p:val>
                                        </p:tav>
                                      </p:tavLst>
                                    </p:anim>
                                    <p:anim calcmode="lin" valueType="num">
                                      <p:cBhvr>
                                        <p:cTn id="77" dur="1000" fill="hold"/>
                                        <p:tgtEl>
                                          <p:spTgt spid="44"/>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1000"/>
                                        <p:tgtEl>
                                          <p:spTgt spid="38"/>
                                        </p:tgtEl>
                                      </p:cBhvr>
                                    </p:animEffect>
                                    <p:anim calcmode="lin" valueType="num">
                                      <p:cBhvr>
                                        <p:cTn id="81" dur="1000" fill="hold"/>
                                        <p:tgtEl>
                                          <p:spTgt spid="38"/>
                                        </p:tgtEl>
                                        <p:attrNameLst>
                                          <p:attrName>ppt_x</p:attrName>
                                        </p:attrNameLst>
                                      </p:cBhvr>
                                      <p:tavLst>
                                        <p:tav tm="0">
                                          <p:val>
                                            <p:strVal val="#ppt_x"/>
                                          </p:val>
                                        </p:tav>
                                        <p:tav tm="100000">
                                          <p:val>
                                            <p:strVal val="#ppt_x"/>
                                          </p:val>
                                        </p:tav>
                                      </p:tavLst>
                                    </p:anim>
                                    <p:anim calcmode="lin" valueType="num">
                                      <p:cBhvr>
                                        <p:cTn id="82" dur="1000" fill="hold"/>
                                        <p:tgtEl>
                                          <p:spTgt spid="38"/>
                                        </p:tgtEl>
                                        <p:attrNameLst>
                                          <p:attrName>ppt_y</p:attrName>
                                        </p:attrNameLst>
                                      </p:cBhvr>
                                      <p:tavLst>
                                        <p:tav tm="0">
                                          <p:val>
                                            <p:strVal val="#ppt_y+.1"/>
                                          </p:val>
                                        </p:tav>
                                        <p:tav tm="100000">
                                          <p:val>
                                            <p:strVal val="#ppt_y"/>
                                          </p:val>
                                        </p:tav>
                                      </p:tavLst>
                                    </p:anim>
                                  </p:childTnLst>
                                </p:cTn>
                              </p:par>
                            </p:childTnLst>
                          </p:cTn>
                        </p:par>
                        <p:par>
                          <p:cTn id="83" fill="hold">
                            <p:stCondLst>
                              <p:cond delay="1000"/>
                            </p:stCondLst>
                            <p:childTnLst>
                              <p:par>
                                <p:cTn id="84" presetID="21" presetClass="entr" presetSubtype="1" fill="hold" nodeType="afterEffect">
                                  <p:stCondLst>
                                    <p:cond delay="0"/>
                                  </p:stCondLst>
                                  <p:childTnLst>
                                    <p:set>
                                      <p:cBhvr>
                                        <p:cTn id="85" dur="1" fill="hold">
                                          <p:stCondLst>
                                            <p:cond delay="0"/>
                                          </p:stCondLst>
                                        </p:cTn>
                                        <p:tgtEl>
                                          <p:spTgt spid="5125"/>
                                        </p:tgtEl>
                                        <p:attrNameLst>
                                          <p:attrName>style.visibility</p:attrName>
                                        </p:attrNameLst>
                                      </p:cBhvr>
                                      <p:to>
                                        <p:strVal val="visible"/>
                                      </p:to>
                                    </p:set>
                                    <p:animEffect transition="in" filter="wheel(1)">
                                      <p:cBhvr>
                                        <p:cTn id="86" dur="1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38" grpId="0" animBg="1"/>
      <p:bldP spid="5126" grpId="0"/>
      <p:bldP spid="41" grpId="0"/>
      <p:bldP spid="42" grpId="0"/>
      <p:bldP spid="43" grpId="0"/>
      <p:bldP spid="44" grpId="0"/>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صورة 29"/>
          <p:cNvPicPr>
            <a:picLocks noChangeAspect="1"/>
          </p:cNvPicPr>
          <p:nvPr/>
        </p:nvPicPr>
        <p:blipFill rotWithShape="1">
          <a:blip r:embed="rId2" cstate="print">
            <a:extLst>
              <a:ext uri="{28A0092B-C50C-407E-A947-70E740481C1C}">
                <a14:useLocalDpi xmlns:a14="http://schemas.microsoft.com/office/drawing/2010/main" val="0"/>
              </a:ext>
            </a:extLst>
          </a:blip>
          <a:srcRect r="1575" b="20341"/>
          <a:stretch/>
        </p:blipFill>
        <p:spPr>
          <a:xfrm>
            <a:off x="0" y="1"/>
            <a:ext cx="9144000" cy="6902684"/>
          </a:xfrm>
          <a:prstGeom prst="rect">
            <a:avLst/>
          </a:prstGeom>
        </p:spPr>
      </p:pic>
      <p:pic>
        <p:nvPicPr>
          <p:cNvPr id="31"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278" b="100000" l="0" r="100000">
                        <a14:foregroundMark x1="45214" y1="10987" x2="27834" y2="35202"/>
                        <a14:foregroundMark x1="27834" y1="35202" x2="27834" y2="35202"/>
                        <a14:foregroundMark x1="37909" y1="42152" x2="39169" y2="27803"/>
                        <a14:foregroundMark x1="39169" y1="27803" x2="39169" y2="27803"/>
                        <a14:foregroundMark x1="35768" y1="41704" x2="42191" y2="41704"/>
                        <a14:foregroundMark x1="42191" y1="41704" x2="42191" y2="41704"/>
                        <a14:foregroundMark x1="28086" y1="13229" x2="30353" y2="41256"/>
                        <a14:foregroundMark x1="30353" y1="41256" x2="30353" y2="41256"/>
                        <a14:foregroundMark x1="30353" y1="15247" x2="30353" y2="27578"/>
                        <a14:foregroundMark x1="30353" y1="27578" x2="30353" y2="27578"/>
                        <a14:foregroundMark x1="69647" y1="8969" x2="52645" y2="40807"/>
                        <a14:foregroundMark x1="52645" y1="40807" x2="52645" y2="40807"/>
                        <a14:foregroundMark x1="52393" y1="15919" x2="55542" y2="27803"/>
                        <a14:foregroundMark x1="54786" y1="15247" x2="55793" y2="20852"/>
                        <a14:foregroundMark x1="55793" y1="20852" x2="55793" y2="20852"/>
                        <a14:foregroundMark x1="57935" y1="13229" x2="53023" y2="14126"/>
                        <a14:foregroundMark x1="53023" y1="14126" x2="53023" y2="14126"/>
                        <a14:foregroundMark x1="60831" y1="41256" x2="65491" y2="30493"/>
                        <a14:foregroundMark x1="29471" y1="13229" x2="32997" y2="13004"/>
                        <a14:foregroundMark x1="80856" y1="43274" x2="80856" y2="13229"/>
                        <a14:foregroundMark x1="79345" y1="42152" x2="78841" y2="12108"/>
                        <a14:foregroundMark x1="78841" y1="12108" x2="78841" y2="12108"/>
                        <a14:foregroundMark x1="89421" y1="42825" x2="84005" y2="9417"/>
                        <a14:foregroundMark x1="16877" y1="41256" x2="9698" y2="39686"/>
                        <a14:foregroundMark x1="4534" y1="43498" x2="3904" y2="12108"/>
                        <a14:foregroundMark x1="5793" y1="15247" x2="5668" y2="33184"/>
                        <a14:foregroundMark x1="4912" y1="43274" x2="5793" y2="70852"/>
                        <a14:foregroundMark x1="12091" y1="60538" x2="13854" y2="86996"/>
                        <a14:foregroundMark x1="2645" y1="84529" x2="5668" y2="76906"/>
                        <a14:foregroundMark x1="2771" y1="71300" x2="3652" y2="81166"/>
                        <a14:foregroundMark x1="12720" y1="86547" x2="12720" y2="79148"/>
                        <a14:foregroundMark x1="5416" y1="42377" x2="32494" y2="63901"/>
                        <a14:foregroundMark x1="32494" y1="64574" x2="32494" y2="80493"/>
                        <a14:foregroundMark x1="32997" y1="80493" x2="52771" y2="87668"/>
                        <a14:foregroundMark x1="52645" y1="89238" x2="80605" y2="86547"/>
                        <a14:foregroundMark x1="81234" y1="84978" x2="80101" y2="37892"/>
                        <a14:foregroundMark x1="59320" y1="40583" x2="67003" y2="42152"/>
                        <a14:foregroundMark x1="54156" y1="43498" x2="51763" y2="67040"/>
                        <a14:foregroundMark x1="57053" y1="74664" x2="67632" y2="65919"/>
                        <a14:foregroundMark x1="50378" y1="86099" x2="54534" y2="63453"/>
                        <a14:foregroundMark x1="54534" y1="63453" x2="54534" y2="63453"/>
                        <a14:foregroundMark x1="42191" y1="83184" x2="52771" y2="66592"/>
                        <a14:foregroundMark x1="38161" y1="77803" x2="48741" y2="68610"/>
                        <a14:foregroundMark x1="36272" y1="69955" x2="47355" y2="67265"/>
                        <a14:foregroundMark x1="37280" y1="70852" x2="28463" y2="37892"/>
                        <a14:foregroundMark x1="38791" y1="67040" x2="53023" y2="54260"/>
                        <a14:foregroundMark x1="53023" y1="54260" x2="53023" y2="54260"/>
                        <a14:foregroundMark x1="37909" y1="63229" x2="53904" y2="48206"/>
                        <a14:foregroundMark x1="53904" y1="48206" x2="53904" y2="48206"/>
                        <a14:foregroundMark x1="85390" y1="40807" x2="93073" y2="41256"/>
                        <a14:foregroundMark x1="53023" y1="85426" x2="80605" y2="82735"/>
                        <a14:foregroundMark x1="79975" y1="85426" x2="78841" y2="41704"/>
                      </a14:backgroundRemoval>
                    </a14:imgEffect>
                  </a14:imgLayer>
                </a14:imgProps>
              </a:ext>
              <a:ext uri="{28A0092B-C50C-407E-A947-70E740481C1C}">
                <a14:useLocalDpi xmlns:a14="http://schemas.microsoft.com/office/drawing/2010/main" val="0"/>
              </a:ext>
            </a:extLst>
          </a:blip>
          <a:srcRect b="54212"/>
          <a:stretch/>
        </p:blipFill>
        <p:spPr bwMode="auto">
          <a:xfrm>
            <a:off x="329870" y="1772816"/>
            <a:ext cx="8484259" cy="218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مجموعة 3"/>
          <p:cNvGrpSpPr/>
          <p:nvPr/>
        </p:nvGrpSpPr>
        <p:grpSpPr>
          <a:xfrm>
            <a:off x="2339752" y="273422"/>
            <a:ext cx="4096156" cy="923330"/>
            <a:chOff x="2780100" y="273422"/>
            <a:chExt cx="4096156" cy="923330"/>
          </a:xfrm>
        </p:grpSpPr>
        <p:sp>
          <p:nvSpPr>
            <p:cNvPr id="32" name="مربع نص 31"/>
            <p:cNvSpPr txBox="1"/>
            <p:nvPr/>
          </p:nvSpPr>
          <p:spPr>
            <a:xfrm>
              <a:off x="2780100" y="383179"/>
              <a:ext cx="3952139" cy="646331"/>
            </a:xfrm>
            <a:prstGeom prst="rect">
              <a:avLst/>
            </a:prstGeom>
            <a:solidFill>
              <a:schemeClr val="bg1"/>
            </a:solidFill>
            <a:ln w="28575">
              <a:solidFill>
                <a:srgbClr val="FF0000"/>
              </a:solidFill>
            </a:ln>
          </p:spPr>
          <p:txBody>
            <a:bodyPr wrap="square" rtlCol="1">
              <a:spAutoFit/>
            </a:bodyPr>
            <a:lstStyle/>
            <a:p>
              <a:pPr algn="ctr"/>
              <a:r>
                <a:rPr lang="ar-JO" sz="3600" dirty="0" smtClean="0">
                  <a:solidFill>
                    <a:srgbClr val="FF0000"/>
                  </a:solidFill>
                  <a:latin typeface="abo2sadam" pitchFamily="2" charset="-78"/>
                  <a:cs typeface="abo2sadam" pitchFamily="2" charset="-78"/>
                </a:rPr>
                <a:t>أجهزة حاسوب</a:t>
              </a:r>
              <a:endParaRPr lang="ar-SA" sz="3600" dirty="0">
                <a:solidFill>
                  <a:srgbClr val="FF0000"/>
                </a:solidFill>
                <a:latin typeface="abo2sadam" pitchFamily="2" charset="-78"/>
                <a:cs typeface="abo2sadam" pitchFamily="2" charset="-78"/>
              </a:endParaRPr>
            </a:p>
          </p:txBody>
        </p:sp>
        <p:sp>
          <p:nvSpPr>
            <p:cNvPr id="33" name="مستطيل 32"/>
            <p:cNvSpPr/>
            <p:nvPr/>
          </p:nvSpPr>
          <p:spPr>
            <a:xfrm>
              <a:off x="5965699" y="273422"/>
              <a:ext cx="910557" cy="923330"/>
            </a:xfrm>
            <a:prstGeom prst="rect">
              <a:avLst/>
            </a:prstGeom>
            <a:noFill/>
          </p:spPr>
          <p:txBody>
            <a:bodyPr wrap="square" lIns="91440" tIns="45720" rIns="91440" bIns="45720">
              <a:spAutoFit/>
            </a:bodyPr>
            <a:lstStyle/>
            <a:p>
              <a:pPr algn="ctr"/>
              <a:r>
                <a:rPr lang="ar-JO" sz="5400" b="1" cap="none" spc="0" dirty="0" smtClean="0">
                  <a:ln w="28575">
                    <a:solidFill>
                      <a:srgbClr val="FF0000"/>
                    </a:solidFill>
                    <a:prstDash val="solid"/>
                  </a:ln>
                  <a:noFill/>
                  <a:effectLst>
                    <a:outerShdw blurRad="41275" dist="20320" dir="1800000" algn="tl" rotWithShape="0">
                      <a:srgbClr val="000000">
                        <a:alpha val="40000"/>
                      </a:srgbClr>
                    </a:outerShdw>
                  </a:effectLst>
                  <a:latin typeface="abo2sadam" pitchFamily="2" charset="-78"/>
                  <a:cs typeface="AlHurraTxtreg" pitchFamily="2" charset="-78"/>
                </a:rPr>
                <a:t>1</a:t>
              </a:r>
              <a:r>
                <a:rPr lang="ar-JO" sz="5400" b="1" cap="none" spc="0" dirty="0" smtClean="0">
                  <a:ln w="28575">
                    <a:solidFill>
                      <a:srgbClr val="FF0000"/>
                    </a:solidFill>
                    <a:prstDash val="solid"/>
                  </a:ln>
                  <a:noFill/>
                  <a:effectLst>
                    <a:outerShdw blurRad="41275" dist="20320" dir="1800000" algn="tl" rotWithShape="0">
                      <a:srgbClr val="000000">
                        <a:alpha val="40000"/>
                      </a:srgbClr>
                    </a:outerShdw>
                  </a:effectLst>
                  <a:cs typeface="AlHurraTxtreg" pitchFamily="2" charset="-78"/>
                </a:rPr>
                <a:t>-</a:t>
              </a:r>
              <a:endParaRPr lang="ar-SA" sz="5400" b="1" cap="none" spc="0" dirty="0">
                <a:ln w="28575">
                  <a:solidFill>
                    <a:srgbClr val="FF0000"/>
                  </a:solidFill>
                  <a:prstDash val="solid"/>
                </a:ln>
                <a:noFill/>
                <a:effectLst>
                  <a:outerShdw blurRad="41275" dist="20320" dir="1800000" algn="tl" rotWithShape="0">
                    <a:srgbClr val="000000">
                      <a:alpha val="40000"/>
                    </a:srgbClr>
                  </a:outerShdw>
                </a:effectLst>
                <a:cs typeface="AlHurraTxtreg" pitchFamily="2" charset="-78"/>
              </a:endParaRPr>
            </a:p>
          </p:txBody>
        </p:sp>
      </p:grpSp>
      <p:sp>
        <p:nvSpPr>
          <p:cNvPr id="35" name="مربع نص 34"/>
          <p:cNvSpPr txBox="1"/>
          <p:nvPr/>
        </p:nvSpPr>
        <p:spPr>
          <a:xfrm>
            <a:off x="-26033" y="4507176"/>
            <a:ext cx="8964487" cy="707886"/>
          </a:xfrm>
          <a:prstGeom prst="rect">
            <a:avLst/>
          </a:prstGeom>
          <a:noFill/>
        </p:spPr>
        <p:txBody>
          <a:bodyPr wrap="square" rtlCol="1">
            <a:spAutoFit/>
          </a:bodyPr>
          <a:lstStyle/>
          <a:p>
            <a:pPr marL="341313" indent="-341313" algn="ctr"/>
            <a:r>
              <a:rPr lang="ar-JO" sz="4000" dirty="0" smtClean="0">
                <a:solidFill>
                  <a:srgbClr val="2C69B2"/>
                </a:solidFill>
                <a:latin typeface="abo2sadam" pitchFamily="2" charset="-78"/>
                <a:cs typeface="abo2sadam" pitchFamily="2" charset="-78"/>
              </a:rPr>
              <a:t> تتكون الشبكة من جهازي حاسوب فأكثر .</a:t>
            </a:r>
            <a:endParaRPr lang="en-US" sz="4000" dirty="0">
              <a:solidFill>
                <a:srgbClr val="2C69B2"/>
              </a:solidFill>
              <a:latin typeface="abo2sadam" pitchFamily="2" charset="-78"/>
              <a:cs typeface="abo2sadam" pitchFamily="2" charset="-78"/>
            </a:endParaRPr>
          </a:p>
        </p:txBody>
      </p:sp>
      <p:sp>
        <p:nvSpPr>
          <p:cNvPr id="36" name="سهم إلى اليسار 35">
            <a:hlinkClick r:id="" action="ppaction://hlinkshowjump?jump=previousslide"/>
          </p:cNvPr>
          <p:cNvSpPr/>
          <p:nvPr/>
        </p:nvSpPr>
        <p:spPr>
          <a:xfrm flipH="1">
            <a:off x="323528" y="6248211"/>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990748618"/>
      </p:ext>
    </p:extLst>
  </p:cSld>
  <p:clrMapOvr>
    <a:masterClrMapping/>
  </p:clrMapOvr>
  <mc:AlternateContent xmlns:mc="http://schemas.openxmlformats.org/markup-compatibility/2006" xmlns:p14="http://schemas.microsoft.com/office/powerpoint/2010/main">
    <mc:Choice Requires="p14">
      <p:transition spd="slow" p14:dur="20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1+#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16406"/>
            <a:ext cx="8999984"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صورة 29"/>
          <p:cNvPicPr>
            <a:picLocks noChangeAspect="1"/>
          </p:cNvPicPr>
          <p:nvPr/>
        </p:nvPicPr>
        <p:blipFill rotWithShape="1">
          <a:blip r:embed="rId2" cstate="print">
            <a:extLst>
              <a:ext uri="{28A0092B-C50C-407E-A947-70E740481C1C}">
                <a14:useLocalDpi xmlns:a14="http://schemas.microsoft.com/office/drawing/2010/main" val="0"/>
              </a:ext>
            </a:extLst>
          </a:blip>
          <a:srcRect r="1575" b="20341"/>
          <a:stretch/>
        </p:blipFill>
        <p:spPr>
          <a:xfrm>
            <a:off x="0" y="-27384"/>
            <a:ext cx="9144000" cy="6902684"/>
          </a:xfrm>
          <a:prstGeom prst="rect">
            <a:avLst/>
          </a:prstGeom>
          <a:ln>
            <a:noFill/>
          </a:ln>
        </p:spPr>
      </p:pic>
      <p:cxnSp>
        <p:nvCxnSpPr>
          <p:cNvPr id="6" name="رابط مستقيم 5"/>
          <p:cNvCxnSpPr>
            <a:stCxn id="9" idx="2"/>
          </p:cNvCxnSpPr>
          <p:nvPr/>
        </p:nvCxnSpPr>
        <p:spPr>
          <a:xfrm>
            <a:off x="4654906" y="1231115"/>
            <a:ext cx="1393478" cy="133378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flipH="1">
            <a:off x="2771360" y="1169559"/>
            <a:ext cx="1692408" cy="139534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مربع نص 21">
            <a:hlinkClick r:id="rId3" action="ppaction://hlinksldjump"/>
          </p:cNvPr>
          <p:cNvSpPr txBox="1"/>
          <p:nvPr/>
        </p:nvSpPr>
        <p:spPr>
          <a:xfrm>
            <a:off x="1187624" y="2492896"/>
            <a:ext cx="3312368" cy="523220"/>
          </a:xfrm>
          <a:prstGeom prst="rect">
            <a:avLst/>
          </a:prstGeom>
          <a:solidFill>
            <a:schemeClr val="bg1"/>
          </a:solidFill>
          <a:ln w="28575">
            <a:solidFill>
              <a:srgbClr val="00B050"/>
            </a:solidFill>
          </a:ln>
        </p:spPr>
        <p:txBody>
          <a:bodyPr wrap="square" rtlCol="1">
            <a:spAutoFit/>
          </a:bodyPr>
          <a:lstStyle/>
          <a:p>
            <a:pPr algn="ctr"/>
            <a:r>
              <a:rPr lang="ar-JO" sz="2800" dirty="0" smtClean="0">
                <a:solidFill>
                  <a:srgbClr val="00B050"/>
                </a:solidFill>
                <a:latin typeface="abo2sadam" pitchFamily="2" charset="-78"/>
                <a:cs typeface="abo2sadam" pitchFamily="2" charset="-78"/>
              </a:rPr>
              <a:t>وسائط الاتصال اللاسلكية</a:t>
            </a:r>
            <a:endParaRPr lang="ar-SA" sz="2800" dirty="0">
              <a:solidFill>
                <a:srgbClr val="00B050"/>
              </a:solidFill>
              <a:latin typeface="abo2sadam" pitchFamily="2" charset="-78"/>
              <a:cs typeface="abo2sadam" pitchFamily="2" charset="-78"/>
            </a:endParaRPr>
          </a:p>
        </p:txBody>
      </p:sp>
      <p:cxnSp>
        <p:nvCxnSpPr>
          <p:cNvPr id="23" name="رابط مستقيم 22"/>
          <p:cNvCxnSpPr/>
          <p:nvPr/>
        </p:nvCxnSpPr>
        <p:spPr>
          <a:xfrm>
            <a:off x="6372200" y="3005175"/>
            <a:ext cx="846204" cy="69767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رابط مستقيم 24"/>
          <p:cNvCxnSpPr/>
          <p:nvPr/>
        </p:nvCxnSpPr>
        <p:spPr>
          <a:xfrm flipH="1">
            <a:off x="5381980" y="3005175"/>
            <a:ext cx="846204" cy="69767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رابط مستقيم 25"/>
          <p:cNvCxnSpPr>
            <a:endCxn id="29" idx="0"/>
          </p:cNvCxnSpPr>
          <p:nvPr/>
        </p:nvCxnSpPr>
        <p:spPr>
          <a:xfrm>
            <a:off x="6300192" y="3005175"/>
            <a:ext cx="0" cy="121591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مربع نص 19">
            <a:hlinkClick r:id="rId4" action="ppaction://hlinksldjump"/>
          </p:cNvPr>
          <p:cNvSpPr txBox="1"/>
          <p:nvPr/>
        </p:nvSpPr>
        <p:spPr>
          <a:xfrm>
            <a:off x="4716016" y="2492896"/>
            <a:ext cx="3312368" cy="523220"/>
          </a:xfrm>
          <a:prstGeom prst="rect">
            <a:avLst/>
          </a:prstGeom>
          <a:solidFill>
            <a:schemeClr val="bg1"/>
          </a:solidFill>
          <a:ln w="28575">
            <a:solidFill>
              <a:srgbClr val="009999"/>
            </a:solidFill>
          </a:ln>
        </p:spPr>
        <p:txBody>
          <a:bodyPr wrap="square" rtlCol="1">
            <a:spAutoFit/>
          </a:bodyPr>
          <a:lstStyle/>
          <a:p>
            <a:pPr algn="ctr"/>
            <a:r>
              <a:rPr lang="ar-JO" sz="2800" dirty="0" smtClean="0">
                <a:solidFill>
                  <a:srgbClr val="009999"/>
                </a:solidFill>
                <a:latin typeface="abo2sadam" pitchFamily="2" charset="-78"/>
                <a:cs typeface="abo2sadam" pitchFamily="2" charset="-78"/>
              </a:rPr>
              <a:t>وسائط الاتصال السلكية</a:t>
            </a:r>
            <a:endParaRPr lang="ar-SA" sz="2800" dirty="0">
              <a:solidFill>
                <a:srgbClr val="009999"/>
              </a:solidFill>
              <a:latin typeface="abo2sadam" pitchFamily="2" charset="-78"/>
              <a:cs typeface="abo2sadam" pitchFamily="2" charset="-78"/>
            </a:endParaRPr>
          </a:p>
        </p:txBody>
      </p:sp>
      <p:sp>
        <p:nvSpPr>
          <p:cNvPr id="28" name="مربع نص 27"/>
          <p:cNvSpPr txBox="1"/>
          <p:nvPr/>
        </p:nvSpPr>
        <p:spPr>
          <a:xfrm>
            <a:off x="6668328" y="3702847"/>
            <a:ext cx="2475672" cy="830997"/>
          </a:xfrm>
          <a:prstGeom prst="rect">
            <a:avLst/>
          </a:prstGeom>
          <a:noFill/>
          <a:ln w="28575">
            <a:noFill/>
          </a:ln>
        </p:spPr>
        <p:txBody>
          <a:bodyPr wrap="square" rtlCol="1">
            <a:spAutoFit/>
          </a:bodyPr>
          <a:lstStyle/>
          <a:p>
            <a:pPr algn="ctr"/>
            <a:r>
              <a:rPr lang="ar-JO" sz="2400" dirty="0" smtClean="0">
                <a:solidFill>
                  <a:srgbClr val="800080"/>
                </a:solidFill>
                <a:latin typeface="abo2sadam" pitchFamily="2" charset="-78"/>
                <a:cs typeface="abo2sadam" pitchFamily="2" charset="-78"/>
              </a:rPr>
              <a:t>الكابلات المزدوجة المجدولة</a:t>
            </a:r>
            <a:endParaRPr lang="ar-SA" sz="2400" dirty="0">
              <a:solidFill>
                <a:srgbClr val="800080"/>
              </a:solidFill>
              <a:latin typeface="abo2sadam" pitchFamily="2" charset="-78"/>
              <a:cs typeface="abo2sadam" pitchFamily="2" charset="-78"/>
            </a:endParaRPr>
          </a:p>
        </p:txBody>
      </p:sp>
      <p:sp>
        <p:nvSpPr>
          <p:cNvPr id="29" name="مربع نص 28"/>
          <p:cNvSpPr txBox="1"/>
          <p:nvPr/>
        </p:nvSpPr>
        <p:spPr>
          <a:xfrm>
            <a:off x="5062356" y="4221088"/>
            <a:ext cx="2475672" cy="461665"/>
          </a:xfrm>
          <a:prstGeom prst="rect">
            <a:avLst/>
          </a:prstGeom>
          <a:noFill/>
          <a:ln w="28575">
            <a:noFill/>
          </a:ln>
        </p:spPr>
        <p:txBody>
          <a:bodyPr wrap="square" rtlCol="1">
            <a:spAutoFit/>
          </a:bodyPr>
          <a:lstStyle/>
          <a:p>
            <a:pPr algn="ctr"/>
            <a:r>
              <a:rPr lang="ar-JO" sz="2400" dirty="0" smtClean="0">
                <a:solidFill>
                  <a:schemeClr val="accent6">
                    <a:lumMod val="75000"/>
                  </a:schemeClr>
                </a:solidFill>
                <a:latin typeface="abo2sadam" pitchFamily="2" charset="-78"/>
                <a:cs typeface="abo2sadam" pitchFamily="2" charset="-78"/>
              </a:rPr>
              <a:t>الكابلات المحورية</a:t>
            </a:r>
            <a:endParaRPr lang="ar-SA" sz="2400" dirty="0">
              <a:solidFill>
                <a:schemeClr val="accent6">
                  <a:lumMod val="75000"/>
                </a:schemeClr>
              </a:solidFill>
              <a:latin typeface="abo2sadam" pitchFamily="2" charset="-78"/>
              <a:cs typeface="abo2sadam" pitchFamily="2" charset="-78"/>
            </a:endParaRPr>
          </a:p>
        </p:txBody>
      </p:sp>
      <p:sp>
        <p:nvSpPr>
          <p:cNvPr id="34" name="مربع نص 33"/>
          <p:cNvSpPr txBox="1"/>
          <p:nvPr/>
        </p:nvSpPr>
        <p:spPr>
          <a:xfrm>
            <a:off x="3707904" y="3702847"/>
            <a:ext cx="2475672" cy="830997"/>
          </a:xfrm>
          <a:prstGeom prst="rect">
            <a:avLst/>
          </a:prstGeom>
          <a:noFill/>
          <a:ln w="28575">
            <a:noFill/>
          </a:ln>
        </p:spPr>
        <p:txBody>
          <a:bodyPr wrap="square" rtlCol="1">
            <a:spAutoFit/>
          </a:bodyPr>
          <a:lstStyle/>
          <a:p>
            <a:pPr algn="ctr"/>
            <a:r>
              <a:rPr lang="ar-JO" sz="2400" dirty="0" smtClean="0">
                <a:solidFill>
                  <a:schemeClr val="tx2"/>
                </a:solidFill>
                <a:latin typeface="abo2sadam" pitchFamily="2" charset="-78"/>
                <a:cs typeface="abo2sadam" pitchFamily="2" charset="-78"/>
              </a:rPr>
              <a:t>كابلات الألياف الضوئية</a:t>
            </a:r>
            <a:endParaRPr lang="ar-SA" sz="2400" dirty="0">
              <a:solidFill>
                <a:schemeClr val="tx2"/>
              </a:solidFill>
              <a:latin typeface="abo2sadam" pitchFamily="2" charset="-78"/>
              <a:cs typeface="abo2sadam" pitchFamily="2" charset="-78"/>
            </a:endParaRPr>
          </a:p>
        </p:txBody>
      </p:sp>
      <p:cxnSp>
        <p:nvCxnSpPr>
          <p:cNvPr id="36" name="رابط مستقيم 35"/>
          <p:cNvCxnSpPr>
            <a:stCxn id="22" idx="2"/>
          </p:cNvCxnSpPr>
          <p:nvPr/>
        </p:nvCxnSpPr>
        <p:spPr>
          <a:xfrm>
            <a:off x="2843808" y="3016116"/>
            <a:ext cx="2144474" cy="23614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رابط مستقيم 36"/>
          <p:cNvCxnSpPr/>
          <p:nvPr/>
        </p:nvCxnSpPr>
        <p:spPr>
          <a:xfrm flipH="1">
            <a:off x="755576" y="3032662"/>
            <a:ext cx="1962108" cy="234487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رابط مستقيم 37"/>
          <p:cNvCxnSpPr/>
          <p:nvPr/>
        </p:nvCxnSpPr>
        <p:spPr>
          <a:xfrm flipH="1">
            <a:off x="2051720" y="3005174"/>
            <a:ext cx="730288" cy="260319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مربع نص 38"/>
          <p:cNvSpPr txBox="1"/>
          <p:nvPr/>
        </p:nvSpPr>
        <p:spPr>
          <a:xfrm>
            <a:off x="4716016" y="5377540"/>
            <a:ext cx="1089066" cy="830997"/>
          </a:xfrm>
          <a:prstGeom prst="rect">
            <a:avLst/>
          </a:prstGeom>
          <a:noFill/>
          <a:ln w="28575">
            <a:noFill/>
          </a:ln>
        </p:spPr>
        <p:txBody>
          <a:bodyPr wrap="square" rtlCol="1">
            <a:spAutoFit/>
          </a:bodyPr>
          <a:lstStyle/>
          <a:p>
            <a:pPr algn="ctr"/>
            <a:r>
              <a:rPr lang="ar-JO" sz="2400" dirty="0" smtClean="0">
                <a:solidFill>
                  <a:schemeClr val="accent5"/>
                </a:solidFill>
                <a:latin typeface="abo2sadam" pitchFamily="2" charset="-78"/>
                <a:cs typeface="abo2sadam" pitchFamily="2" charset="-78"/>
              </a:rPr>
              <a:t>موجات الراديو</a:t>
            </a:r>
            <a:endParaRPr lang="ar-SA" sz="2400" dirty="0">
              <a:solidFill>
                <a:schemeClr val="accent5"/>
              </a:solidFill>
              <a:latin typeface="abo2sadam" pitchFamily="2" charset="-78"/>
              <a:cs typeface="abo2sadam" pitchFamily="2" charset="-78"/>
            </a:endParaRPr>
          </a:p>
        </p:txBody>
      </p:sp>
      <p:sp>
        <p:nvSpPr>
          <p:cNvPr id="40" name="مربع نص 39"/>
          <p:cNvSpPr txBox="1"/>
          <p:nvPr/>
        </p:nvSpPr>
        <p:spPr>
          <a:xfrm>
            <a:off x="1187624" y="5622339"/>
            <a:ext cx="1643214" cy="830997"/>
          </a:xfrm>
          <a:prstGeom prst="rect">
            <a:avLst/>
          </a:prstGeom>
          <a:noFill/>
          <a:ln w="28575">
            <a:noFill/>
          </a:ln>
        </p:spPr>
        <p:txBody>
          <a:bodyPr wrap="square" rtlCol="1">
            <a:spAutoFit/>
          </a:bodyPr>
          <a:lstStyle/>
          <a:p>
            <a:pPr algn="ctr"/>
            <a:r>
              <a:rPr lang="ar-JO" sz="2400" dirty="0" smtClean="0">
                <a:solidFill>
                  <a:schemeClr val="accent3">
                    <a:lumMod val="75000"/>
                  </a:schemeClr>
                </a:solidFill>
                <a:latin typeface="abo2sadam" pitchFamily="2" charset="-78"/>
                <a:cs typeface="abo2sadam" pitchFamily="2" charset="-78"/>
              </a:rPr>
              <a:t>الأقمار الصناعية</a:t>
            </a:r>
            <a:endParaRPr lang="ar-SA" sz="2400" dirty="0">
              <a:solidFill>
                <a:schemeClr val="accent3">
                  <a:lumMod val="75000"/>
                </a:schemeClr>
              </a:solidFill>
              <a:latin typeface="abo2sadam" pitchFamily="2" charset="-78"/>
              <a:cs typeface="abo2sadam" pitchFamily="2" charset="-78"/>
            </a:endParaRPr>
          </a:p>
        </p:txBody>
      </p:sp>
      <p:sp>
        <p:nvSpPr>
          <p:cNvPr id="41" name="مربع نص 40"/>
          <p:cNvSpPr txBox="1"/>
          <p:nvPr/>
        </p:nvSpPr>
        <p:spPr>
          <a:xfrm>
            <a:off x="2782008" y="5589240"/>
            <a:ext cx="1825852" cy="830997"/>
          </a:xfrm>
          <a:prstGeom prst="rect">
            <a:avLst/>
          </a:prstGeom>
          <a:noFill/>
          <a:ln w="28575">
            <a:noFill/>
          </a:ln>
        </p:spPr>
        <p:txBody>
          <a:bodyPr wrap="square" rtlCol="1">
            <a:spAutoFit/>
          </a:bodyPr>
          <a:lstStyle/>
          <a:p>
            <a:pPr algn="ctr"/>
            <a:r>
              <a:rPr lang="ar-JO" sz="2400" dirty="0" smtClean="0">
                <a:solidFill>
                  <a:srgbClr val="FF43FF"/>
                </a:solidFill>
                <a:latin typeface="abo2sadam" pitchFamily="2" charset="-78"/>
                <a:cs typeface="abo2sadam" pitchFamily="2" charset="-78"/>
              </a:rPr>
              <a:t>الموجات القصيرة جداً</a:t>
            </a:r>
            <a:endParaRPr lang="ar-SA" sz="2400" dirty="0">
              <a:solidFill>
                <a:srgbClr val="FF43FF"/>
              </a:solidFill>
              <a:latin typeface="abo2sadam" pitchFamily="2" charset="-78"/>
              <a:cs typeface="abo2sadam" pitchFamily="2" charset="-78"/>
            </a:endParaRPr>
          </a:p>
        </p:txBody>
      </p:sp>
      <p:cxnSp>
        <p:nvCxnSpPr>
          <p:cNvPr id="46" name="رابط مستقيم 45"/>
          <p:cNvCxnSpPr/>
          <p:nvPr/>
        </p:nvCxnSpPr>
        <p:spPr>
          <a:xfrm>
            <a:off x="2817852" y="3000219"/>
            <a:ext cx="799712" cy="260815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مربع نص 57"/>
          <p:cNvSpPr txBox="1"/>
          <p:nvPr/>
        </p:nvSpPr>
        <p:spPr>
          <a:xfrm>
            <a:off x="0" y="5359240"/>
            <a:ext cx="1643214" cy="830997"/>
          </a:xfrm>
          <a:prstGeom prst="rect">
            <a:avLst/>
          </a:prstGeom>
          <a:noFill/>
          <a:ln w="28575">
            <a:noFill/>
          </a:ln>
        </p:spPr>
        <p:txBody>
          <a:bodyPr wrap="square" rtlCol="1">
            <a:spAutoFit/>
          </a:bodyPr>
          <a:lstStyle/>
          <a:p>
            <a:pPr algn="ctr"/>
            <a:r>
              <a:rPr lang="ar-JO" sz="2400" dirty="0" smtClean="0">
                <a:solidFill>
                  <a:srgbClr val="C00000"/>
                </a:solidFill>
                <a:latin typeface="abo2sadam" pitchFamily="2" charset="-78"/>
                <a:cs typeface="abo2sadam" pitchFamily="2" charset="-78"/>
              </a:rPr>
              <a:t>الأشعة تحت الحمراء</a:t>
            </a:r>
            <a:endParaRPr lang="ar-SA" sz="2400" dirty="0">
              <a:solidFill>
                <a:srgbClr val="C00000"/>
              </a:solidFill>
              <a:latin typeface="abo2sadam" pitchFamily="2" charset="-78"/>
              <a:cs typeface="abo2sadam" pitchFamily="2" charset="-78"/>
            </a:endParaRPr>
          </a:p>
        </p:txBody>
      </p:sp>
      <p:sp>
        <p:nvSpPr>
          <p:cNvPr id="60" name="سهم إلى اليسار 59">
            <a:hlinkClick r:id="rId5" action="ppaction://hlinksldjump"/>
          </p:cNvPr>
          <p:cNvSpPr/>
          <p:nvPr/>
        </p:nvSpPr>
        <p:spPr>
          <a:xfrm flipH="1">
            <a:off x="323528" y="6248211"/>
            <a:ext cx="864096" cy="450520"/>
          </a:xfrm>
          <a:prstGeom prst="lef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2" name="مجموعة 1"/>
          <p:cNvGrpSpPr/>
          <p:nvPr/>
        </p:nvGrpSpPr>
        <p:grpSpPr>
          <a:xfrm>
            <a:off x="1403648" y="493076"/>
            <a:ext cx="6502516" cy="923330"/>
            <a:chOff x="1475656" y="129406"/>
            <a:chExt cx="5904656" cy="923330"/>
          </a:xfrm>
        </p:grpSpPr>
        <p:sp>
          <p:nvSpPr>
            <p:cNvPr id="9" name="مربع نص 8"/>
            <p:cNvSpPr txBox="1"/>
            <p:nvPr/>
          </p:nvSpPr>
          <p:spPr>
            <a:xfrm>
              <a:off x="1475656" y="221114"/>
              <a:ext cx="5904656" cy="646331"/>
            </a:xfrm>
            <a:prstGeom prst="rect">
              <a:avLst/>
            </a:prstGeom>
            <a:solidFill>
              <a:schemeClr val="bg1"/>
            </a:solidFill>
            <a:ln w="28575">
              <a:solidFill>
                <a:srgbClr val="F200F2"/>
              </a:solidFill>
            </a:ln>
          </p:spPr>
          <p:txBody>
            <a:bodyPr wrap="square" rtlCol="1">
              <a:spAutoFit/>
            </a:bodyPr>
            <a:lstStyle/>
            <a:p>
              <a:pPr algn="ctr"/>
              <a:r>
                <a:rPr lang="ar-JO" sz="3600" dirty="0" smtClean="0">
                  <a:solidFill>
                    <a:srgbClr val="C400C4"/>
                  </a:solidFill>
                  <a:latin typeface="abo2sadam" pitchFamily="2" charset="-78"/>
                  <a:cs typeface="abo2sadam" pitchFamily="2" charset="-78"/>
                </a:rPr>
                <a:t>خطوط الاتصال بين الحواسيب</a:t>
              </a:r>
              <a:endParaRPr lang="ar-SA" sz="3600" dirty="0">
                <a:solidFill>
                  <a:srgbClr val="C400C4"/>
                </a:solidFill>
                <a:latin typeface="abo2sadam" pitchFamily="2" charset="-78"/>
                <a:cs typeface="abo2sadam" pitchFamily="2" charset="-78"/>
              </a:endParaRPr>
            </a:p>
          </p:txBody>
        </p:sp>
        <p:sp>
          <p:nvSpPr>
            <p:cNvPr id="10" name="مستطيل 9"/>
            <p:cNvSpPr/>
            <p:nvPr/>
          </p:nvSpPr>
          <p:spPr>
            <a:xfrm>
              <a:off x="6427606" y="129406"/>
              <a:ext cx="880698" cy="923330"/>
            </a:xfrm>
            <a:prstGeom prst="rect">
              <a:avLst/>
            </a:prstGeom>
            <a:noFill/>
            <a:ln>
              <a:noFill/>
            </a:ln>
          </p:spPr>
          <p:txBody>
            <a:bodyPr wrap="square" lIns="91440" tIns="45720" rIns="91440" bIns="45720">
              <a:spAutoFit/>
            </a:bodyPr>
            <a:lstStyle/>
            <a:p>
              <a:pPr algn="ctr"/>
              <a:r>
                <a:rPr lang="ar-JO" sz="5400" b="1" cap="none" spc="0" dirty="0" smtClean="0">
                  <a:ln w="28575">
                    <a:solidFill>
                      <a:srgbClr val="C400C4"/>
                    </a:solidFill>
                    <a:prstDash val="solid"/>
                  </a:ln>
                  <a:noFill/>
                  <a:effectLst>
                    <a:outerShdw blurRad="41275" dist="20320" dir="1800000" algn="tl" rotWithShape="0">
                      <a:srgbClr val="000000">
                        <a:alpha val="40000"/>
                      </a:srgbClr>
                    </a:outerShdw>
                  </a:effectLst>
                  <a:cs typeface="AlHurraTxtreg" pitchFamily="2" charset="-78"/>
                </a:rPr>
                <a:t>2-</a:t>
              </a:r>
              <a:endParaRPr lang="ar-SA" sz="5400" b="1" cap="none" spc="0" dirty="0">
                <a:ln w="28575">
                  <a:solidFill>
                    <a:srgbClr val="C400C4"/>
                  </a:solidFill>
                  <a:prstDash val="solid"/>
                </a:ln>
                <a:noFill/>
                <a:effectLst>
                  <a:outerShdw blurRad="41275" dist="20320" dir="1800000" algn="tl" rotWithShape="0">
                    <a:srgbClr val="000000">
                      <a:alpha val="40000"/>
                    </a:srgbClr>
                  </a:outerShdw>
                </a:effectLst>
                <a:cs typeface="AlHurraTxtreg" pitchFamily="2" charset="-78"/>
              </a:endParaRPr>
            </a:p>
          </p:txBody>
        </p:sp>
      </p:grpSp>
    </p:spTree>
    <p:extLst>
      <p:ext uri="{BB962C8B-B14F-4D97-AF65-F5344CB8AC3E}">
        <p14:creationId xmlns:p14="http://schemas.microsoft.com/office/powerpoint/2010/main" val="2019713102"/>
      </p:ext>
    </p:extLst>
  </p:cSld>
  <p:clrMapOvr>
    <a:masterClrMapping/>
  </p:clrMapOvr>
  <mc:AlternateContent xmlns:mc="http://schemas.openxmlformats.org/markup-compatibility/2006" xmlns:p14="http://schemas.microsoft.com/office/powerpoint/2010/main">
    <mc:Choice Requires="p14">
      <p:transition spd="slow" p14:dur="1500" advClick="0">
        <p14:ripple dir="r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0">
                                            <p:bg/>
                                          </p:spTgt>
                                        </p:tgtEl>
                                        <p:attrNameLst>
                                          <p:attrName>style.visibility</p:attrName>
                                        </p:attrNameLst>
                                      </p:cBhvr>
                                      <p:to>
                                        <p:strVal val="visible"/>
                                      </p:to>
                                    </p:set>
                                    <p:animEffect transition="in" filter="fade">
                                      <p:cBhvr>
                                        <p:cTn id="11" dur="1000"/>
                                        <p:tgtEl>
                                          <p:spTgt spid="20">
                                            <p:bg/>
                                          </p:spTgt>
                                        </p:tgtEl>
                                      </p:cBhvr>
                                    </p:animEffect>
                                    <p:anim calcmode="lin" valueType="num">
                                      <p:cBhvr>
                                        <p:cTn id="12" dur="1000" fill="hold"/>
                                        <p:tgtEl>
                                          <p:spTgt spid="20">
                                            <p:bg/>
                                          </p:spTgt>
                                        </p:tgtEl>
                                        <p:attrNameLst>
                                          <p:attrName>ppt_x</p:attrName>
                                        </p:attrNameLst>
                                      </p:cBhvr>
                                      <p:tavLst>
                                        <p:tav tm="0">
                                          <p:val>
                                            <p:strVal val="#ppt_x"/>
                                          </p:val>
                                        </p:tav>
                                        <p:tav tm="100000">
                                          <p:val>
                                            <p:strVal val="#ppt_x"/>
                                          </p:val>
                                        </p:tav>
                                      </p:tavLst>
                                    </p:anim>
                                    <p:anim calcmode="lin" valueType="num">
                                      <p:cBhvr>
                                        <p:cTn id="13" dur="1000" fill="hold"/>
                                        <p:tgtEl>
                                          <p:spTgt spid="20">
                                            <p:bg/>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fade">
                                      <p:cBhvr>
                                        <p:cTn id="17" dur="1000"/>
                                        <p:tgtEl>
                                          <p:spTgt spid="20">
                                            <p:txEl>
                                              <p:pRg st="0" end="0"/>
                                            </p:txEl>
                                          </p:spTgt>
                                        </p:tgtEl>
                                      </p:cBhvr>
                                    </p:animEffect>
                                    <p:anim calcmode="lin" valueType="num">
                                      <p:cBhvr>
                                        <p:cTn id="1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par>
                          <p:cTn id="24" fill="hold">
                            <p:stCondLst>
                              <p:cond delay="3000"/>
                            </p:stCondLst>
                            <p:childTnLst>
                              <p:par>
                                <p:cTn id="25" presetID="47" presetClass="entr" presetSubtype="0" fill="hold" grpId="0" nodeType="afterEffect">
                                  <p:stCondLst>
                                    <p:cond delay="0"/>
                                  </p:stCondLst>
                                  <p:childTnLst>
                                    <p:set>
                                      <p:cBhvr>
                                        <p:cTn id="26" dur="1" fill="hold">
                                          <p:stCondLst>
                                            <p:cond delay="0"/>
                                          </p:stCondLst>
                                        </p:cTn>
                                        <p:tgtEl>
                                          <p:spTgt spid="22">
                                            <p:bg/>
                                          </p:spTgt>
                                        </p:tgtEl>
                                        <p:attrNameLst>
                                          <p:attrName>style.visibility</p:attrName>
                                        </p:attrNameLst>
                                      </p:cBhvr>
                                      <p:to>
                                        <p:strVal val="visible"/>
                                      </p:to>
                                    </p:set>
                                    <p:animEffect transition="in" filter="fade">
                                      <p:cBhvr>
                                        <p:cTn id="27" dur="1000"/>
                                        <p:tgtEl>
                                          <p:spTgt spid="22">
                                            <p:bg/>
                                          </p:spTgt>
                                        </p:tgtEl>
                                      </p:cBhvr>
                                    </p:animEffect>
                                    <p:anim calcmode="lin" valueType="num">
                                      <p:cBhvr>
                                        <p:cTn id="28" dur="1000" fill="hold"/>
                                        <p:tgtEl>
                                          <p:spTgt spid="22">
                                            <p:bg/>
                                          </p:spTgt>
                                        </p:tgtEl>
                                        <p:attrNameLst>
                                          <p:attrName>ppt_x</p:attrName>
                                        </p:attrNameLst>
                                      </p:cBhvr>
                                      <p:tavLst>
                                        <p:tav tm="0">
                                          <p:val>
                                            <p:strVal val="#ppt_x"/>
                                          </p:val>
                                        </p:tav>
                                        <p:tav tm="100000">
                                          <p:val>
                                            <p:strVal val="#ppt_x"/>
                                          </p:val>
                                        </p:tav>
                                      </p:tavLst>
                                    </p:anim>
                                    <p:anim calcmode="lin" valueType="num">
                                      <p:cBhvr>
                                        <p:cTn id="29" dur="1000" fill="hold"/>
                                        <p:tgtEl>
                                          <p:spTgt spid="22">
                                            <p:bg/>
                                          </p:spTgt>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7" presetClass="entr" presetSubtype="0" fill="hold" grpId="0" nodeType="after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animEffect transition="in" filter="fade">
                                      <p:cBhvr>
                                        <p:cTn id="33" dur="1000"/>
                                        <p:tgtEl>
                                          <p:spTgt spid="22">
                                            <p:txEl>
                                              <p:pRg st="0" end="0"/>
                                            </p:txEl>
                                          </p:spTgt>
                                        </p:tgtEl>
                                      </p:cBhvr>
                                    </p:animEffect>
                                    <p:anim calcmode="lin" valueType="num">
                                      <p:cBhvr>
                                        <p:cTn id="34"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up)">
                                      <p:cBhvr>
                                        <p:cTn id="40" dur="500"/>
                                        <p:tgtEl>
                                          <p:spTgt spid="23"/>
                                        </p:tgtEl>
                                      </p:cBhvr>
                                    </p:animEffect>
                                  </p:childTnLst>
                                </p:cTn>
                              </p:par>
                              <p:par>
                                <p:cTn id="41" presetID="22" presetClass="entr" presetSubtype="1"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500"/>
                                        <p:tgtEl>
                                          <p:spTgt spid="26"/>
                                        </p:tgtEl>
                                      </p:cBhvr>
                                    </p:animEffect>
                                  </p:childTnLst>
                                </p:cTn>
                              </p:par>
                              <p:par>
                                <p:cTn id="44" presetID="22" presetClass="entr" presetSubtype="1"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up)">
                                      <p:cBhvr>
                                        <p:cTn id="46" dur="500"/>
                                        <p:tgtEl>
                                          <p:spTgt spid="25"/>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par>
                          <p:cTn id="51" fill="hold">
                            <p:stCondLst>
                              <p:cond delay="1000"/>
                            </p:stCondLst>
                            <p:childTnLst>
                              <p:par>
                                <p:cTn id="52" presetID="10"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par>
                          <p:cTn id="55" fill="hold">
                            <p:stCondLst>
                              <p:cond delay="2500"/>
                            </p:stCondLst>
                            <p:childTnLst>
                              <p:par>
                                <p:cTn id="56" presetID="10" presetClass="entr" presetSubtype="0" fill="hold" grpId="0" nodeType="afterEffect">
                                  <p:stCondLst>
                                    <p:cond delay="100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up)">
                                      <p:cBhvr>
                                        <p:cTn id="63" dur="500"/>
                                        <p:tgtEl>
                                          <p:spTgt spid="36"/>
                                        </p:tgtEl>
                                      </p:cBhvr>
                                    </p:animEffect>
                                  </p:childTnLst>
                                </p:cTn>
                              </p:par>
                              <p:par>
                                <p:cTn id="64" presetID="22" presetClass="entr" presetSubtype="1" fill="hold" nodeType="with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up)">
                                      <p:cBhvr>
                                        <p:cTn id="66" dur="500"/>
                                        <p:tgtEl>
                                          <p:spTgt spid="46"/>
                                        </p:tgtEl>
                                      </p:cBhvr>
                                    </p:animEffect>
                                  </p:childTnLst>
                                </p:cTn>
                              </p:par>
                              <p:par>
                                <p:cTn id="67" presetID="22" presetClass="entr" presetSubtype="1"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up)">
                                      <p:cBhvr>
                                        <p:cTn id="69" dur="500"/>
                                        <p:tgtEl>
                                          <p:spTgt spid="38"/>
                                        </p:tgtEl>
                                      </p:cBhvr>
                                    </p:animEffect>
                                  </p:childTnLst>
                                </p:cTn>
                              </p:par>
                              <p:par>
                                <p:cTn id="70" presetID="22" presetClass="entr" presetSubtype="1"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up)">
                                      <p:cBhvr>
                                        <p:cTn id="72" dur="500"/>
                                        <p:tgtEl>
                                          <p:spTgt spid="37"/>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childTnLst>
                          </p:cTn>
                        </p:par>
                        <p:par>
                          <p:cTn id="77" fill="hold">
                            <p:stCondLst>
                              <p:cond delay="1000"/>
                            </p:stCondLst>
                            <p:childTnLst>
                              <p:par>
                                <p:cTn id="78" presetID="10" presetClass="entr" presetSubtype="0" fill="hold" grpId="0" nodeType="afterEffect">
                                  <p:stCondLst>
                                    <p:cond delay="100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childTnLst>
                          </p:cTn>
                        </p:par>
                        <p:par>
                          <p:cTn id="81" fill="hold">
                            <p:stCondLst>
                              <p:cond delay="2500"/>
                            </p:stCondLst>
                            <p:childTnLst>
                              <p:par>
                                <p:cTn id="82" presetID="10" presetClass="entr" presetSubtype="0" fill="hold" grpId="0" nodeType="afterEffect">
                                  <p:stCondLst>
                                    <p:cond delay="100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500"/>
                                        <p:tgtEl>
                                          <p:spTgt spid="40"/>
                                        </p:tgtEl>
                                      </p:cBhvr>
                                    </p:animEffect>
                                  </p:childTnLst>
                                </p:cTn>
                              </p:par>
                            </p:childTnLst>
                          </p:cTn>
                        </p:par>
                        <p:par>
                          <p:cTn id="85" fill="hold">
                            <p:stCondLst>
                              <p:cond delay="4000"/>
                            </p:stCondLst>
                            <p:childTnLst>
                              <p:par>
                                <p:cTn id="86" presetID="10" presetClass="entr" presetSubtype="0" fill="hold" grpId="0" nodeType="afterEffect">
                                  <p:stCondLst>
                                    <p:cond delay="1000"/>
                                  </p:stCondLst>
                                  <p:childTnLst>
                                    <p:set>
                                      <p:cBhvr>
                                        <p:cTn id="87" dur="1" fill="hold">
                                          <p:stCondLst>
                                            <p:cond delay="0"/>
                                          </p:stCondLst>
                                        </p:cTn>
                                        <p:tgtEl>
                                          <p:spTgt spid="58"/>
                                        </p:tgtEl>
                                        <p:attrNameLst>
                                          <p:attrName>style.visibility</p:attrName>
                                        </p:attrNameLst>
                                      </p:cBhvr>
                                      <p:to>
                                        <p:strVal val="visible"/>
                                      </p:to>
                                    </p:set>
                                    <p:animEffect transition="in" filter="fade">
                                      <p:cBhvr>
                                        <p:cTn id="8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P spid="20" grpId="0" build="p" animBg="1"/>
      <p:bldP spid="28" grpId="0"/>
      <p:bldP spid="29" grpId="0"/>
      <p:bldP spid="34" grpId="0"/>
      <p:bldP spid="39" grpId="0"/>
      <p:bldP spid="40" grpId="0"/>
      <p:bldP spid="41" grpId="0"/>
      <p:bldP spid="58" grpId="0"/>
    </p:bld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