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18.xml" ContentType="application/vnd.openxmlformats-officedocument.presentationml.notesSlid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0"/>
  </p:notesMasterIdLst>
  <p:sldIdLst>
    <p:sldId id="259" r:id="rId2"/>
    <p:sldId id="264" r:id="rId3"/>
    <p:sldId id="265" r:id="rId4"/>
    <p:sldId id="267" r:id="rId5"/>
    <p:sldId id="266"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Lst>
  <p:sldSz cx="9906000" cy="6858000" type="A4"/>
  <p:notesSz cx="9926638" cy="6797675"/>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308" autoAdjust="0"/>
    <p:restoredTop sz="94660"/>
  </p:normalViewPr>
  <p:slideViewPr>
    <p:cSldViewPr>
      <p:cViewPr>
        <p:scale>
          <a:sx n="73" d="100"/>
          <a:sy n="73" d="100"/>
        </p:scale>
        <p:origin x="-1440" y="-102"/>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313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625095" y="0"/>
            <a:ext cx="4301543" cy="339884"/>
          </a:xfrm>
          <a:prstGeom prst="rect">
            <a:avLst/>
          </a:prstGeom>
        </p:spPr>
        <p:txBody>
          <a:bodyPr vert="horz" lIns="92025" tIns="46013" rIns="92025" bIns="46013" rtlCol="1"/>
          <a:lstStyle>
            <a:lvl1pPr algn="r">
              <a:defRPr sz="1200"/>
            </a:lvl1pPr>
          </a:lstStyle>
          <a:p>
            <a:endParaRPr lang="ar-JO"/>
          </a:p>
        </p:txBody>
      </p:sp>
      <p:sp>
        <p:nvSpPr>
          <p:cNvPr id="3" name="Date Placeholder 2"/>
          <p:cNvSpPr>
            <a:spLocks noGrp="1"/>
          </p:cNvSpPr>
          <p:nvPr>
            <p:ph type="dt" idx="1"/>
          </p:nvPr>
        </p:nvSpPr>
        <p:spPr>
          <a:xfrm>
            <a:off x="2298" y="0"/>
            <a:ext cx="4301543" cy="339884"/>
          </a:xfrm>
          <a:prstGeom prst="rect">
            <a:avLst/>
          </a:prstGeom>
        </p:spPr>
        <p:txBody>
          <a:bodyPr vert="horz" lIns="92025" tIns="46013" rIns="92025" bIns="46013" rtlCol="1"/>
          <a:lstStyle>
            <a:lvl1pPr algn="l">
              <a:defRPr sz="1200"/>
            </a:lvl1pPr>
          </a:lstStyle>
          <a:p>
            <a:fld id="{579BECC3-B8FE-44AD-8A44-9CBDCF6B9AC6}" type="datetimeFigureOut">
              <a:rPr lang="ar-JO" smtClean="0"/>
              <a:pPr/>
              <a:t>03/02/1440</a:t>
            </a:fld>
            <a:endParaRPr lang="ar-JO"/>
          </a:p>
        </p:txBody>
      </p:sp>
      <p:sp>
        <p:nvSpPr>
          <p:cNvPr id="4" name="Slide Image Placeholder 3"/>
          <p:cNvSpPr>
            <a:spLocks noGrp="1" noRot="1" noChangeAspect="1"/>
          </p:cNvSpPr>
          <p:nvPr>
            <p:ph type="sldImg" idx="2"/>
          </p:nvPr>
        </p:nvSpPr>
        <p:spPr>
          <a:xfrm>
            <a:off x="3124200" y="511175"/>
            <a:ext cx="3678238" cy="2547938"/>
          </a:xfrm>
          <a:prstGeom prst="rect">
            <a:avLst/>
          </a:prstGeom>
          <a:noFill/>
          <a:ln w="12700">
            <a:solidFill>
              <a:prstClr val="black"/>
            </a:solidFill>
          </a:ln>
        </p:spPr>
        <p:txBody>
          <a:bodyPr vert="horz" lIns="92025" tIns="46013" rIns="92025" bIns="46013" rtlCol="1" anchor="ctr"/>
          <a:lstStyle/>
          <a:p>
            <a:endParaRPr lang="ar-JO"/>
          </a:p>
        </p:txBody>
      </p:sp>
      <p:sp>
        <p:nvSpPr>
          <p:cNvPr id="5" name="Notes Placeholder 4"/>
          <p:cNvSpPr>
            <a:spLocks noGrp="1"/>
          </p:cNvSpPr>
          <p:nvPr>
            <p:ph type="body" sz="quarter" idx="3"/>
          </p:nvPr>
        </p:nvSpPr>
        <p:spPr>
          <a:xfrm>
            <a:off x="992664" y="3228896"/>
            <a:ext cx="7941310" cy="3058954"/>
          </a:xfrm>
          <a:prstGeom prst="rect">
            <a:avLst/>
          </a:prstGeom>
        </p:spPr>
        <p:txBody>
          <a:bodyPr vert="horz" lIns="92025" tIns="46013" rIns="92025" bIns="46013"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5625095" y="6456611"/>
            <a:ext cx="4301543" cy="339884"/>
          </a:xfrm>
          <a:prstGeom prst="rect">
            <a:avLst/>
          </a:prstGeom>
        </p:spPr>
        <p:txBody>
          <a:bodyPr vert="horz" lIns="92025" tIns="46013" rIns="92025" bIns="46013" rtlCol="1" anchor="b"/>
          <a:lstStyle>
            <a:lvl1pPr algn="r">
              <a:defRPr sz="1200"/>
            </a:lvl1pPr>
          </a:lstStyle>
          <a:p>
            <a:endParaRPr lang="ar-JO"/>
          </a:p>
        </p:txBody>
      </p:sp>
      <p:sp>
        <p:nvSpPr>
          <p:cNvPr id="7" name="Slide Number Placeholder 6"/>
          <p:cNvSpPr>
            <a:spLocks noGrp="1"/>
          </p:cNvSpPr>
          <p:nvPr>
            <p:ph type="sldNum" sz="quarter" idx="5"/>
          </p:nvPr>
        </p:nvSpPr>
        <p:spPr>
          <a:xfrm>
            <a:off x="2298" y="6456611"/>
            <a:ext cx="4301543" cy="339884"/>
          </a:xfrm>
          <a:prstGeom prst="rect">
            <a:avLst/>
          </a:prstGeom>
        </p:spPr>
        <p:txBody>
          <a:bodyPr vert="horz" lIns="92025" tIns="46013" rIns="92025" bIns="46013" rtlCol="1" anchor="b"/>
          <a:lstStyle>
            <a:lvl1pPr algn="l">
              <a:defRPr sz="1200"/>
            </a:lvl1pPr>
          </a:lstStyle>
          <a:p>
            <a:fld id="{AFB6F79F-9FE7-4BBC-886E-1BFBA2C71BC9}" type="slidenum">
              <a:rPr lang="ar-JO" smtClean="0"/>
              <a:pPr/>
              <a:t>‹#›</a:t>
            </a:fld>
            <a:endParaRPr lang="ar-JO"/>
          </a:p>
        </p:txBody>
      </p:sp>
    </p:spTree>
    <p:extLst>
      <p:ext uri="{BB962C8B-B14F-4D97-AF65-F5344CB8AC3E}">
        <p14:creationId xmlns:p14="http://schemas.microsoft.com/office/powerpoint/2010/main" xmlns="" val="41630093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1</a:t>
            </a:fld>
            <a:endParaRPr lang="ar-JO"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10</a:t>
            </a:fld>
            <a:endParaRPr lang="ar-JO"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11</a:t>
            </a:fld>
            <a:endParaRPr lang="ar-JO"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12</a:t>
            </a:fld>
            <a:endParaRPr lang="ar-JO"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13</a:t>
            </a:fld>
            <a:endParaRPr lang="ar-JO"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14</a:t>
            </a:fld>
            <a:endParaRPr lang="ar-JO"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15</a:t>
            </a:fld>
            <a:endParaRPr lang="ar-JO"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16</a:t>
            </a:fld>
            <a:endParaRPr lang="ar-JO"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17</a:t>
            </a:fld>
            <a:endParaRPr lang="ar-JO"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18</a:t>
            </a:fld>
            <a:endParaRPr lang="ar-JO"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2</a:t>
            </a:fld>
            <a:endParaRPr lang="ar-JO"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3</a:t>
            </a:fld>
            <a:endParaRPr lang="ar-JO"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4</a:t>
            </a:fld>
            <a:endParaRPr lang="ar-JO"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5</a:t>
            </a:fld>
            <a:endParaRPr lang="ar-JO"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6</a:t>
            </a:fld>
            <a:endParaRPr lang="ar-JO"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7</a:t>
            </a:fld>
            <a:endParaRPr lang="ar-JO"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8</a:t>
            </a:fld>
            <a:endParaRPr lang="ar-JO"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JO"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5CB15A-A08B-4B7D-9DE9-FB3960CDB995}" type="slidenum">
              <a:rPr lang="ar-JO" smtClean="0"/>
              <a:pPr fontAlgn="base">
                <a:spcBef>
                  <a:spcPct val="0"/>
                </a:spcBef>
                <a:spcAft>
                  <a:spcPct val="0"/>
                </a:spcAft>
                <a:defRPr/>
              </a:pPr>
              <a:t>9</a:t>
            </a:fld>
            <a:endParaRPr lang="ar-JO"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smtClean="0"/>
              <a:t>Click to edit Master title style</a:t>
            </a:r>
            <a:endParaRPr lang="ar-JO"/>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JO"/>
          </a:p>
        </p:txBody>
      </p:sp>
      <p:sp>
        <p:nvSpPr>
          <p:cNvPr id="4" name="Date Placeholder 3"/>
          <p:cNvSpPr>
            <a:spLocks noGrp="1"/>
          </p:cNvSpPr>
          <p:nvPr>
            <p:ph type="dt" sz="half" idx="10"/>
          </p:nvPr>
        </p:nvSpPr>
        <p:spPr/>
        <p:txBody>
          <a:bodyPr/>
          <a:lstStyle/>
          <a:p>
            <a:fld id="{C50E385C-493C-42D5-877C-0452DF219C1F}" type="datetimeFigureOut">
              <a:rPr lang="ar-JO" smtClean="0"/>
              <a:pPr/>
              <a:t>03/02/1440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69D7869-BAF9-433B-A803-7ABC79796DF1}"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C50E385C-493C-42D5-877C-0452DF219C1F}" type="datetimeFigureOut">
              <a:rPr lang="ar-JO" smtClean="0"/>
              <a:pPr/>
              <a:t>03/02/1440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69D7869-BAF9-433B-A803-7ABC79796DF1}"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smtClean="0"/>
              <a:t>Click to edit Master title style</a:t>
            </a:r>
            <a:endParaRPr lang="ar-JO"/>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C50E385C-493C-42D5-877C-0452DF219C1F}" type="datetimeFigureOut">
              <a:rPr lang="ar-JO" smtClean="0"/>
              <a:pPr/>
              <a:t>03/02/1440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69D7869-BAF9-433B-A803-7ABC79796DF1}"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C50E385C-493C-42D5-877C-0452DF219C1F}" type="datetimeFigureOut">
              <a:rPr lang="ar-JO" smtClean="0"/>
              <a:pPr/>
              <a:t>03/02/1440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69D7869-BAF9-433B-A803-7ABC79796DF1}"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r">
              <a:defRPr sz="4000" b="1" cap="all"/>
            </a:lvl1pPr>
          </a:lstStyle>
          <a:p>
            <a:r>
              <a:rPr lang="en-US" smtClean="0"/>
              <a:t>Click to edit Master title style</a:t>
            </a:r>
            <a:endParaRPr lang="ar-JO"/>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0E385C-493C-42D5-877C-0452DF219C1F}" type="datetimeFigureOut">
              <a:rPr lang="ar-JO" smtClean="0"/>
              <a:pPr/>
              <a:t>03/02/1440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69D7869-BAF9-433B-A803-7ABC79796DF1}"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Content Placeholder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Date Placeholder 4"/>
          <p:cNvSpPr>
            <a:spLocks noGrp="1"/>
          </p:cNvSpPr>
          <p:nvPr>
            <p:ph type="dt" sz="half" idx="10"/>
          </p:nvPr>
        </p:nvSpPr>
        <p:spPr/>
        <p:txBody>
          <a:bodyPr/>
          <a:lstStyle/>
          <a:p>
            <a:fld id="{C50E385C-493C-42D5-877C-0452DF219C1F}" type="datetimeFigureOut">
              <a:rPr lang="ar-JO" smtClean="0"/>
              <a:pPr/>
              <a:t>03/02/1440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A69D7869-BAF9-433B-A803-7ABC79796DF1}"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ar-JO"/>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7" name="Date Placeholder 6"/>
          <p:cNvSpPr>
            <a:spLocks noGrp="1"/>
          </p:cNvSpPr>
          <p:nvPr>
            <p:ph type="dt" sz="half" idx="10"/>
          </p:nvPr>
        </p:nvSpPr>
        <p:spPr/>
        <p:txBody>
          <a:bodyPr/>
          <a:lstStyle/>
          <a:p>
            <a:fld id="{C50E385C-493C-42D5-877C-0452DF219C1F}" type="datetimeFigureOut">
              <a:rPr lang="ar-JO" smtClean="0"/>
              <a:pPr/>
              <a:t>03/02/1440</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A69D7869-BAF9-433B-A803-7ABC79796DF1}"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Date Placeholder 2"/>
          <p:cNvSpPr>
            <a:spLocks noGrp="1"/>
          </p:cNvSpPr>
          <p:nvPr>
            <p:ph type="dt" sz="half" idx="10"/>
          </p:nvPr>
        </p:nvSpPr>
        <p:spPr/>
        <p:txBody>
          <a:bodyPr/>
          <a:lstStyle/>
          <a:p>
            <a:fld id="{C50E385C-493C-42D5-877C-0452DF219C1F}" type="datetimeFigureOut">
              <a:rPr lang="ar-JO" smtClean="0"/>
              <a:pPr/>
              <a:t>03/02/1440</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A69D7869-BAF9-433B-A803-7ABC79796DF1}"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0E385C-493C-42D5-877C-0452DF219C1F}" type="datetimeFigureOut">
              <a:rPr lang="ar-JO" smtClean="0"/>
              <a:pPr/>
              <a:t>03/02/1440</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A69D7869-BAF9-433B-A803-7ABC79796DF1}"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r">
              <a:defRPr sz="2000" b="1"/>
            </a:lvl1pPr>
          </a:lstStyle>
          <a:p>
            <a:r>
              <a:rPr lang="en-US" smtClean="0"/>
              <a:t>Click to edit Master title style</a:t>
            </a:r>
            <a:endParaRPr lang="ar-JO"/>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0E385C-493C-42D5-877C-0452DF219C1F}" type="datetimeFigureOut">
              <a:rPr lang="ar-JO" smtClean="0"/>
              <a:pPr/>
              <a:t>03/02/1440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A69D7869-BAF9-433B-A803-7ABC79796DF1}"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r">
              <a:defRPr sz="2000" b="1"/>
            </a:lvl1pPr>
          </a:lstStyle>
          <a:p>
            <a:r>
              <a:rPr lang="en-US" smtClean="0"/>
              <a:t>Click to edit Master title style</a:t>
            </a:r>
            <a:endParaRPr lang="ar-JO"/>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0E385C-493C-42D5-877C-0452DF219C1F}" type="datetimeFigureOut">
              <a:rPr lang="ar-JO" smtClean="0"/>
              <a:pPr/>
              <a:t>03/02/1440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A69D7869-BAF9-433B-A803-7ABC79796DF1}"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1" anchor="ctr">
            <a:normAutofit/>
          </a:bodyPr>
          <a:lstStyle/>
          <a:p>
            <a:r>
              <a:rPr lang="en-US" smtClean="0"/>
              <a:t>Click to edit Master title style</a:t>
            </a:r>
            <a:endParaRPr lang="ar-JO"/>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2"/>
          </p:nvPr>
        </p:nvSpPr>
        <p:spPr>
          <a:xfrm>
            <a:off x="7099300" y="6356351"/>
            <a:ext cx="2311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50E385C-493C-42D5-877C-0452DF219C1F}" type="datetimeFigureOut">
              <a:rPr lang="ar-JO" smtClean="0"/>
              <a:pPr/>
              <a:t>03/02/1440</a:t>
            </a:fld>
            <a:endParaRPr lang="ar-JO"/>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95300" y="6356351"/>
            <a:ext cx="2311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69D7869-BAF9-433B-A803-7ABC79796DF1}"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2896073993"/>
              </p:ext>
            </p:extLst>
          </p:nvPr>
        </p:nvGraphicFramePr>
        <p:xfrm>
          <a:off x="30975" y="1009650"/>
          <a:ext cx="9875025" cy="4389120"/>
        </p:xfrm>
        <a:graphic>
          <a:graphicData uri="http://schemas.openxmlformats.org/drawingml/2006/table">
            <a:tbl>
              <a:tblPr rtl="1"/>
              <a:tblGrid>
                <a:gridCol w="330200"/>
                <a:gridCol w="1712933"/>
                <a:gridCol w="1067983"/>
                <a:gridCol w="882247"/>
                <a:gridCol w="851291"/>
                <a:gridCol w="537970"/>
                <a:gridCol w="3904220"/>
                <a:gridCol w="588181"/>
              </a:tblGrid>
              <a:tr h="251622">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5496">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4439">
                <a:tc>
                  <a:txBody>
                    <a:bodyPr/>
                    <a:lstStyle/>
                    <a:p>
                      <a:endParaRPr lang="ar-JO" sz="1200" dirty="0" smtClean="0"/>
                    </a:p>
                    <a:p>
                      <a:r>
                        <a:rPr lang="ar-JO" sz="1200" dirty="0" smtClean="0"/>
                        <a:t>1</a:t>
                      </a:r>
                    </a:p>
                    <a:p>
                      <a:endParaRPr lang="ar-JO" sz="1200" dirty="0" smtClean="0"/>
                    </a:p>
                    <a:p>
                      <a:r>
                        <a:rPr lang="ar-JO" sz="1200" dirty="0" smtClean="0"/>
                        <a:t>2</a:t>
                      </a:r>
                    </a:p>
                    <a:p>
                      <a:endParaRPr lang="ar-JO" sz="1200" dirty="0" smtClean="0"/>
                    </a:p>
                    <a:p>
                      <a:r>
                        <a:rPr lang="ar-JO" sz="1200" dirty="0" smtClean="0"/>
                        <a:t>3</a:t>
                      </a:r>
                    </a:p>
                    <a:p>
                      <a:endParaRPr lang="ar-JO" sz="1200" dirty="0" smtClean="0"/>
                    </a:p>
                    <a:p>
                      <a:endParaRPr lang="ar-JO" sz="1200" dirty="0" smtClean="0"/>
                    </a:p>
                    <a:p>
                      <a:r>
                        <a:rPr lang="ar-JO" sz="1200" dirty="0" smtClean="0"/>
                        <a:t>4</a:t>
                      </a:r>
                    </a:p>
                    <a:p>
                      <a:endParaRPr lang="ar-JO" sz="1200" dirty="0" smtClean="0"/>
                    </a:p>
                    <a:p>
                      <a:r>
                        <a:rPr lang="ar-JO" sz="1200" dirty="0" smtClean="0"/>
                        <a:t>5</a:t>
                      </a:r>
                    </a:p>
                    <a:p>
                      <a:endParaRPr lang="ar-JO" sz="1200" dirty="0" smtClean="0"/>
                    </a:p>
                    <a:p>
                      <a:endParaRPr lang="ar-JO" sz="1200" dirty="0" smtClean="0"/>
                    </a:p>
                    <a:p>
                      <a:r>
                        <a:rPr lang="ar-JO" sz="1200" dirty="0" smtClean="0"/>
                        <a:t>6</a:t>
                      </a:r>
                    </a:p>
                    <a:p>
                      <a:endParaRPr lang="ar-JO" sz="1200" dirty="0" smtClean="0"/>
                    </a:p>
                    <a:p>
                      <a:endParaRPr lang="ar-JO" sz="1200" dirty="0" smtClean="0"/>
                    </a:p>
                    <a:p>
                      <a:r>
                        <a:rPr lang="ar-JO" sz="1200" dirty="0" smtClean="0"/>
                        <a:t>7</a:t>
                      </a:r>
                    </a:p>
                    <a:p>
                      <a:endParaRPr lang="ar-JO" sz="1200" dirty="0" smtClean="0"/>
                    </a:p>
                    <a:p>
                      <a:r>
                        <a:rPr lang="ar-JO" sz="1200" dirty="0" smtClean="0"/>
                        <a:t>8</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يستمع الى نص الاستماع بانتباه</a:t>
                      </a:r>
                    </a:p>
                    <a:p>
                      <a:endParaRPr lang="ar-JO" sz="1200" baseline="0" dirty="0" smtClean="0"/>
                    </a:p>
                    <a:p>
                      <a:r>
                        <a:rPr lang="ar-JO" sz="1200" baseline="0" dirty="0" smtClean="0"/>
                        <a:t>يجيب على اسئلة الاستماع جيدا</a:t>
                      </a:r>
                    </a:p>
                    <a:p>
                      <a:endParaRPr lang="ar-JO" sz="1200" baseline="0" dirty="0" smtClean="0"/>
                    </a:p>
                    <a:p>
                      <a:r>
                        <a:rPr lang="ar-JO" sz="1200" baseline="0" dirty="0" smtClean="0"/>
                        <a:t>يتعرف مفهوم الاسرة </a:t>
                      </a:r>
                    </a:p>
                    <a:p>
                      <a:endParaRPr lang="ar-JO" sz="1200" baseline="0" dirty="0" smtClean="0"/>
                    </a:p>
                    <a:p>
                      <a:endParaRPr lang="ar-JO" sz="1200" baseline="0" dirty="0" smtClean="0"/>
                    </a:p>
                    <a:p>
                      <a:r>
                        <a:rPr lang="ar-JO" sz="1200" baseline="0" dirty="0" smtClean="0"/>
                        <a:t> يتحدث شفويا عن صور الدرس</a:t>
                      </a:r>
                    </a:p>
                    <a:p>
                      <a:endParaRPr lang="ar-JO" sz="1200" baseline="0" dirty="0" smtClean="0"/>
                    </a:p>
                    <a:p>
                      <a:r>
                        <a:rPr lang="ar-JO" sz="1200" baseline="0" dirty="0" smtClean="0"/>
                        <a:t>يتعرف حرف الالف وصوته واشكاله</a:t>
                      </a:r>
                    </a:p>
                    <a:p>
                      <a:endParaRPr lang="ar-JO" sz="1200" baseline="0" dirty="0" smtClean="0"/>
                    </a:p>
                    <a:p>
                      <a:r>
                        <a:rPr lang="ar-JO" sz="1200" baseline="0" dirty="0" smtClean="0"/>
                        <a:t>يعين الحرف من كلمات تحتويه</a:t>
                      </a:r>
                    </a:p>
                    <a:p>
                      <a:endParaRPr lang="ar-JO" sz="1200" baseline="0" dirty="0" smtClean="0"/>
                    </a:p>
                    <a:p>
                      <a:endParaRPr lang="ar-JO" sz="1200" baseline="0" dirty="0" smtClean="0"/>
                    </a:p>
                    <a:p>
                      <a:r>
                        <a:rPr lang="ar-JO" sz="1200" baseline="0" dirty="0" smtClean="0"/>
                        <a:t>يكتب الحرف كتابة صحيحة وواضحة</a:t>
                      </a:r>
                    </a:p>
                    <a:p>
                      <a:r>
                        <a:rPr lang="ar-JO" sz="1200" baseline="0" dirty="0" smtClean="0"/>
                        <a:t>ان يبدي الطالب الاحترام والحب لأسرته</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p>
                      <a:pPr algn="ctr"/>
                      <a:endParaRPr lang="ar-JO" sz="1200" dirty="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بضبط </a:t>
                      </a:r>
                      <a:r>
                        <a:rPr lang="ar-JO" sz="1200" baseline="0" dirty="0" smtClean="0"/>
                        <a:t>الطلبة </a:t>
                      </a:r>
                      <a:r>
                        <a:rPr lang="ar-JO" sz="1200" baseline="0" dirty="0" err="1" smtClean="0"/>
                        <a:t>وتوجيةه</a:t>
                      </a:r>
                      <a:r>
                        <a:rPr lang="ar-JO" sz="1200" baseline="0" dirty="0" smtClean="0"/>
                        <a:t> الطلبة الى موضوع الدرس</a:t>
                      </a:r>
                      <a:endParaRPr lang="en-US" sz="1200" baseline="0" dirty="0" smtClean="0"/>
                    </a:p>
                    <a:p>
                      <a:r>
                        <a:rPr lang="ar-JO" sz="1200" baseline="0" dirty="0" smtClean="0"/>
                        <a:t>قراءة نص الاستماع على الطلبة جملة جملة واكرر القلراءة مرة اخرى وطرح بعض الاسئلة على الطلبة ومتابعة اجابات الطلبة وتعزيز اجابات </a:t>
                      </a:r>
                      <a:r>
                        <a:rPr lang="ar-JO" sz="1200" baseline="0" dirty="0" smtClean="0"/>
                        <a:t>الطلبة</a:t>
                      </a:r>
                      <a:endParaRPr lang="ar-JO" sz="1200" baseline="0" dirty="0" smtClean="0"/>
                    </a:p>
                    <a:p>
                      <a:r>
                        <a:rPr lang="ar-JO" sz="1200" baseline="0" dirty="0" smtClean="0"/>
                        <a:t>مناقشة مع الطلبة حول مفهوم الاسرة ومكوناتها ووظيفة كل فرد ودوره في الاسرة واترك المجال للحوار مع </a:t>
                      </a:r>
                      <a:r>
                        <a:rPr lang="ar-JO" sz="1200" baseline="0" dirty="0" smtClean="0"/>
                        <a:t>الطلبة</a:t>
                      </a:r>
                      <a:endParaRPr lang="ar-JO" sz="1200" baseline="0" dirty="0" smtClean="0"/>
                    </a:p>
                    <a:p>
                      <a:endParaRPr lang="ar-JO" sz="1200" baseline="0" dirty="0" smtClean="0"/>
                    </a:p>
                    <a:p>
                      <a:r>
                        <a:rPr lang="ar-JO" sz="1200" baseline="0" dirty="0" smtClean="0"/>
                        <a:t>اعرض بطاقات صور الدرس على الطلبة واطلب من الطلبة </a:t>
                      </a:r>
                      <a:r>
                        <a:rPr lang="ar-JO" sz="1200" baseline="0" dirty="0" err="1" smtClean="0"/>
                        <a:t>التعبيرعن</a:t>
                      </a:r>
                      <a:r>
                        <a:rPr lang="ar-JO" sz="1200" baseline="0" dirty="0" smtClean="0"/>
                        <a:t> محتويات الصور شفويا بطريقة صحيحة ومتابعة اجابات الطلبة </a:t>
                      </a:r>
                    </a:p>
                    <a:p>
                      <a:endParaRPr lang="ar-JO" sz="1200" baseline="0" dirty="0" smtClean="0"/>
                    </a:p>
                    <a:p>
                      <a:r>
                        <a:rPr lang="ar-JO" sz="1200" baseline="0" dirty="0" smtClean="0"/>
                        <a:t>اوضح الطلبة حرف الالف والتمييز بين اسمه وصوته واعرض بطاقة للحرف باشكاله (ا-ى)  امام الطلبة وترديد اسمه وصوته  واطلب من الطلبة ترديد كلمات فيها حرف الالف ثم وضع دائرة حول حرف الالف وتمييز الحرف كلمات تحتويه من خلال وضع دائرة حول الحرف ومتابعة الطلبة </a:t>
                      </a:r>
                    </a:p>
                    <a:p>
                      <a:endParaRPr lang="ar-JO" sz="1200" baseline="0" dirty="0" smtClean="0"/>
                    </a:p>
                    <a:p>
                      <a:r>
                        <a:rPr lang="ar-JO" sz="1200" baseline="0" dirty="0" smtClean="0"/>
                        <a:t>اطلب من الطلبة كتابة الحرف في الهواء وتوضيح كتابته على اللوح  ثم اطلب من الطلبة كتابة الحرف على اللوح ثم على الكتاب المدرسي ومتابعة الطلبة وتصويب الاخطاء ان وجدت </a:t>
                      </a:r>
                      <a:endParaRPr lang="ar-JO" sz="1200" dirty="0"/>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30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20</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20</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066120" y="0"/>
            <a:ext cx="1933543" cy="954107"/>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11</a:t>
            </a:r>
            <a:endParaRPr lang="ar-JO" sz="1400" b="1" dirty="0"/>
          </a:p>
          <a:p>
            <a:r>
              <a:rPr lang="ar-JO" sz="1400" b="1" dirty="0"/>
              <a:t> التعلم </a:t>
            </a:r>
            <a:r>
              <a:rPr lang="ar-JO" sz="1400" b="1" dirty="0" smtClean="0"/>
              <a:t>القبلي:عدد افراد الاسرة</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269112" y="228600"/>
            <a:ext cx="6120586"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الوحدة:اسرتي       </a:t>
            </a:r>
            <a:r>
              <a:rPr lang="ar-JO" sz="1400" b="1" dirty="0" smtClean="0">
                <a:latin typeface="Calibri" pitchFamily="34" charset="0"/>
              </a:rPr>
              <a:t>ع</a:t>
            </a:r>
            <a:r>
              <a:rPr lang="ar-JO" sz="1400" b="1" dirty="0" smtClean="0"/>
              <a:t>نوان </a:t>
            </a:r>
            <a:r>
              <a:rPr lang="ar-JO" sz="1400" b="1" dirty="0"/>
              <a:t>الدرس</a:t>
            </a:r>
            <a:r>
              <a:rPr lang="ar-JO" sz="1400" b="1" dirty="0" smtClean="0"/>
              <a:t>: استماع –محادثة –حرف الالف</a:t>
            </a:r>
            <a:endParaRPr lang="ar-JO" sz="1400" b="1" dirty="0"/>
          </a:p>
          <a:p>
            <a:r>
              <a:rPr lang="ar-JO" sz="1400" b="1" dirty="0"/>
              <a:t>                                    التاريخ</a:t>
            </a:r>
            <a:r>
              <a:rPr lang="ar-JO" sz="1400" b="1" dirty="0" smtClean="0"/>
              <a:t>:                     من:     /    /        الى   /       /</a:t>
            </a:r>
            <a:endParaRPr lang="ar-JO" sz="1400" b="1" dirty="0"/>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graphicFrame>
        <p:nvGraphicFramePr>
          <p:cNvPr id="24614" name="Group 38"/>
          <p:cNvGraphicFramePr>
            <a:graphicFrameLocks noGrp="1"/>
          </p:cNvGraphicFramePr>
          <p:nvPr>
            <p:extLst>
              <p:ext uri="{D42A27DB-BD31-4B8C-83A1-F6EECF244321}">
                <p14:modId xmlns:p14="http://schemas.microsoft.com/office/powerpoint/2010/main" xmlns="" val="2232792518"/>
              </p:ext>
            </p:extLst>
          </p:nvPr>
        </p:nvGraphicFramePr>
        <p:xfrm>
          <a:off x="-2" y="5797252"/>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Text Box 37"/>
          <p:cNvSpPr txBox="1">
            <a:spLocks noChangeArrowheads="1"/>
          </p:cNvSpPr>
          <p:nvPr/>
        </p:nvSpPr>
        <p:spPr bwMode="auto">
          <a:xfrm>
            <a:off x="6499270" y="5500702"/>
            <a:ext cx="3406766" cy="1384995"/>
          </a:xfrm>
          <a:prstGeom prst="rect">
            <a:avLst/>
          </a:prstGeom>
          <a:noFill/>
          <a:ln w="9525">
            <a:noFill/>
            <a:miter lim="800000"/>
            <a:headEnd/>
            <a:tailEnd/>
          </a:ln>
        </p:spPr>
        <p:txBody>
          <a:bodyPr wrap="none">
            <a:spAutoFit/>
          </a:bodyPr>
          <a:lstStyle/>
          <a:p>
            <a:pPr algn="r"/>
            <a:r>
              <a:rPr lang="ar-JO" sz="1200" dirty="0">
                <a:latin typeface="Calibri" pitchFamily="34" charset="0"/>
              </a:rPr>
              <a:t>              التامل الذاتي</a:t>
            </a:r>
          </a:p>
          <a:p>
            <a:pPr algn="r"/>
            <a:r>
              <a:rPr lang="ar-JO" sz="1200" dirty="0">
                <a:latin typeface="Calibri" pitchFamily="34" charset="0"/>
              </a:rPr>
              <a:t>اشعر بالرضا عن:......................................................</a:t>
            </a:r>
          </a:p>
          <a:p>
            <a:pPr algn="r"/>
            <a:r>
              <a:rPr lang="ar-JO" sz="1200" dirty="0">
                <a:latin typeface="Calibri" pitchFamily="34" charset="0"/>
              </a:rPr>
              <a:t>تحديات واجهتني:.......................................................</a:t>
            </a:r>
          </a:p>
          <a:p>
            <a:pPr algn="r"/>
            <a:r>
              <a:rPr lang="ar-JO" sz="1200" dirty="0">
                <a:latin typeface="Calibri" pitchFamily="34" charset="0"/>
              </a:rPr>
              <a:t>اقتراحات للتحسين</a:t>
            </a:r>
            <a:r>
              <a:rPr lang="ar-JO" sz="1200" dirty="0" smtClean="0">
                <a:latin typeface="Calibri" pitchFamily="34" charset="0"/>
              </a:rPr>
              <a:t>:.....................................................</a:t>
            </a:r>
          </a:p>
          <a:p>
            <a:pPr algn="r"/>
            <a:endParaRPr lang="ar-JO" sz="1200" dirty="0">
              <a:latin typeface="Calibri" pitchFamily="34" charset="0"/>
            </a:endParaRPr>
          </a:p>
          <a:p>
            <a:pPr algn="r"/>
            <a:r>
              <a:rPr lang="ar-JO" sz="1200" dirty="0" smtClean="0">
                <a:latin typeface="Calibri" pitchFamily="34" charset="0"/>
              </a:rPr>
              <a:t>توقيع المدير......................................</a:t>
            </a:r>
          </a:p>
          <a:p>
            <a:pPr algn="r"/>
            <a:r>
              <a:rPr lang="ar-JO" sz="1200" dirty="0" smtClean="0">
                <a:latin typeface="Calibri" pitchFamily="34" charset="0"/>
              </a:rPr>
              <a:t>توقيع المشرف التربوي</a:t>
            </a:r>
            <a:endParaRPr lang="en-US" sz="1200" dirty="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41843329"/>
              </p:ext>
            </p:extLst>
          </p:nvPr>
        </p:nvGraphicFramePr>
        <p:xfrm>
          <a:off x="30975" y="1009650"/>
          <a:ext cx="9875025" cy="4754880"/>
        </p:xfrm>
        <a:graphic>
          <a:graphicData uri="http://schemas.openxmlformats.org/drawingml/2006/table">
            <a:tbl>
              <a:tblPr rtl="1"/>
              <a:tblGrid>
                <a:gridCol w="385354"/>
                <a:gridCol w="1802674"/>
                <a:gridCol w="944122"/>
                <a:gridCol w="861213"/>
                <a:gridCol w="851291"/>
                <a:gridCol w="537970"/>
                <a:gridCol w="3904220"/>
                <a:gridCol w="588181"/>
              </a:tblGrid>
              <a:tr h="228600">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6550">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8600">
                <a:tc>
                  <a:txBody>
                    <a:bodyPr/>
                    <a:lstStyle/>
                    <a:p>
                      <a:endParaRPr lang="ar-JO" sz="1200" dirty="0" smtClean="0"/>
                    </a:p>
                    <a:p>
                      <a:r>
                        <a:rPr lang="ar-JO" sz="1200" dirty="0" smtClean="0"/>
                        <a:t>1</a:t>
                      </a:r>
                    </a:p>
                    <a:p>
                      <a:endParaRPr lang="ar-JO" sz="1200" dirty="0" smtClean="0"/>
                    </a:p>
                    <a:p>
                      <a:r>
                        <a:rPr lang="ar-JO" sz="1200" dirty="0" smtClean="0"/>
                        <a:t>2</a:t>
                      </a:r>
                    </a:p>
                    <a:p>
                      <a:r>
                        <a:rPr lang="ar-JO" sz="1200" dirty="0" smtClean="0"/>
                        <a:t>3</a:t>
                      </a:r>
                    </a:p>
                    <a:p>
                      <a:r>
                        <a:rPr lang="ar-JO" sz="1200" dirty="0" smtClean="0"/>
                        <a:t>4</a:t>
                      </a:r>
                    </a:p>
                    <a:p>
                      <a:r>
                        <a:rPr lang="ar-JO" sz="1200" dirty="0" smtClean="0"/>
                        <a:t>5</a:t>
                      </a:r>
                    </a:p>
                    <a:p>
                      <a:r>
                        <a:rPr lang="ar-JO" sz="1200" dirty="0" smtClean="0"/>
                        <a:t>6</a:t>
                      </a:r>
                    </a:p>
                    <a:p>
                      <a:r>
                        <a:rPr lang="ar-JO" sz="1200" dirty="0" smtClean="0"/>
                        <a:t>7</a:t>
                      </a:r>
                    </a:p>
                    <a:p>
                      <a:endParaRPr lang="ar-JO" sz="1200" dirty="0" smtClean="0"/>
                    </a:p>
                    <a:p>
                      <a:r>
                        <a:rPr lang="ar-JO" sz="1200" dirty="0" smtClean="0"/>
                        <a:t>8</a:t>
                      </a:r>
                    </a:p>
                    <a:p>
                      <a:endParaRPr lang="ar-JO" sz="1200" dirty="0" smtClean="0"/>
                    </a:p>
                    <a:p>
                      <a:r>
                        <a:rPr lang="ar-JO" sz="1200" dirty="0" smtClean="0"/>
                        <a:t>9</a:t>
                      </a:r>
                    </a:p>
                    <a:p>
                      <a:endParaRPr lang="ar-JO" sz="1200" dirty="0" smtClean="0"/>
                    </a:p>
                    <a:p>
                      <a:r>
                        <a:rPr lang="ar-JO" sz="1200" dirty="0" smtClean="0"/>
                        <a:t>10</a:t>
                      </a:r>
                    </a:p>
                    <a:p>
                      <a:endParaRPr lang="ar-JO" sz="1200" dirty="0" smtClean="0"/>
                    </a:p>
                    <a:p>
                      <a:r>
                        <a:rPr lang="ar-JO" sz="1200" dirty="0" smtClean="0"/>
                        <a:t>11</a:t>
                      </a:r>
                    </a:p>
                    <a:p>
                      <a:r>
                        <a:rPr lang="ar-JO" sz="1200" dirty="0" smtClean="0"/>
                        <a:t>12</a:t>
                      </a:r>
                    </a:p>
                    <a:p>
                      <a:r>
                        <a:rPr lang="ar-JO" sz="1200" dirty="0" smtClean="0"/>
                        <a:t>13</a:t>
                      </a:r>
                    </a:p>
                    <a:p>
                      <a:r>
                        <a:rPr lang="ar-JO" sz="1200" dirty="0" smtClean="0"/>
                        <a:t>14</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يتعرف حرف التاء صوته واشكاله</a:t>
                      </a:r>
                    </a:p>
                    <a:p>
                      <a:r>
                        <a:rPr lang="ar-JO" sz="1200" baseline="0" dirty="0" smtClean="0"/>
                        <a:t>ينطق حرف التاء مع حروف المد</a:t>
                      </a:r>
                    </a:p>
                    <a:p>
                      <a:r>
                        <a:rPr lang="ar-JO" sz="1200" baseline="0" dirty="0" smtClean="0"/>
                        <a:t> يردد كلمات فيها حرف التاء</a:t>
                      </a:r>
                    </a:p>
                    <a:p>
                      <a:r>
                        <a:rPr lang="ar-JO" sz="1200" baseline="0" dirty="0" smtClean="0"/>
                        <a:t>يعين الحرف من كلمات تحتويه</a:t>
                      </a:r>
                    </a:p>
                    <a:p>
                      <a:r>
                        <a:rPr lang="ar-JO" sz="1200" baseline="0" dirty="0" smtClean="0"/>
                        <a:t>يحلل الكلمات الى مقاطع</a:t>
                      </a:r>
                    </a:p>
                    <a:p>
                      <a:r>
                        <a:rPr lang="ar-JO" sz="1200" baseline="0" dirty="0" smtClean="0"/>
                        <a:t>يركب كلمات من المقاطع المعطاة</a:t>
                      </a:r>
                    </a:p>
                    <a:p>
                      <a:r>
                        <a:rPr lang="ar-JO" sz="1200" baseline="0" dirty="0" smtClean="0"/>
                        <a:t>يكتب الحرف كتابة صحيحة وواضحة</a:t>
                      </a:r>
                    </a:p>
                    <a:p>
                      <a:r>
                        <a:rPr lang="ar-JO" sz="1200" baseline="0" dirty="0" smtClean="0"/>
                        <a:t>يكتب شكل الحرف المناسب في الفراغ</a:t>
                      </a:r>
                    </a:p>
                    <a:p>
                      <a:r>
                        <a:rPr lang="ar-JO" sz="1200" baseline="0" dirty="0" smtClean="0"/>
                        <a:t> يرسم الحروف والمقاطع رسما صحيحا</a:t>
                      </a:r>
                    </a:p>
                    <a:p>
                      <a:r>
                        <a:rPr lang="ar-JO" sz="1200" baseline="0" dirty="0" smtClean="0"/>
                        <a:t>يتعرف حرف النون صوته واشكاله </a:t>
                      </a:r>
                    </a:p>
                    <a:p>
                      <a:r>
                        <a:rPr lang="ar-JO" sz="1200" baseline="0" dirty="0" smtClean="0"/>
                        <a:t>يعين الحرف من كلمات تحتويه</a:t>
                      </a:r>
                    </a:p>
                    <a:p>
                      <a:r>
                        <a:rPr lang="ar-JO" sz="1200" baseline="0" dirty="0" smtClean="0"/>
                        <a:t>يحلل الكلمات الى مقاطع</a:t>
                      </a:r>
                    </a:p>
                    <a:p>
                      <a:r>
                        <a:rPr lang="ar-JO" sz="1200" baseline="0" dirty="0" smtClean="0"/>
                        <a:t>يركب كلمات من المقاطع المعطاة</a:t>
                      </a:r>
                    </a:p>
                    <a:p>
                      <a:r>
                        <a:rPr lang="ar-JO" sz="1200" baseline="0" dirty="0" smtClean="0"/>
                        <a:t>يكتب الحرف كتابة صحيحة وواضحة</a:t>
                      </a:r>
                    </a:p>
                    <a:p>
                      <a:endParaRPr lang="ar-JO" sz="1200" baseline="0" dirty="0" smtClean="0"/>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بمراجعة</a:t>
                      </a:r>
                      <a:r>
                        <a:rPr lang="ar-JO" sz="1200" baseline="0" dirty="0" smtClean="0"/>
                        <a:t> الحرف السابق ومناقشة موضوع الدرس</a:t>
                      </a:r>
                    </a:p>
                    <a:p>
                      <a:endParaRPr lang="ar-JO" sz="1200" baseline="0" dirty="0" smtClean="0"/>
                    </a:p>
                    <a:p>
                      <a:r>
                        <a:rPr lang="ar-JO" sz="1200" baseline="0" dirty="0" smtClean="0"/>
                        <a:t>اوضح </a:t>
                      </a:r>
                      <a:r>
                        <a:rPr lang="ar-JO" sz="1200" baseline="0" dirty="0" smtClean="0"/>
                        <a:t>للطلبة </a:t>
                      </a:r>
                      <a:r>
                        <a:rPr lang="ar-JO" sz="1200" baseline="0" dirty="0" smtClean="0"/>
                        <a:t>حرف التاء والتمييز بين اسمه وصوته واعرض بطاقة للحرف باشكاله  امام </a:t>
                      </a:r>
                      <a:r>
                        <a:rPr lang="ar-JO" sz="1200" baseline="0" dirty="0" smtClean="0"/>
                        <a:t>الطلبة </a:t>
                      </a:r>
                      <a:r>
                        <a:rPr lang="ar-JO" sz="1200" baseline="0" dirty="0" smtClean="0"/>
                        <a:t>وترديد اسمه وصوته  واطلب من </a:t>
                      </a:r>
                      <a:r>
                        <a:rPr lang="ar-JO" sz="1200" baseline="0" dirty="0" smtClean="0"/>
                        <a:t>الطلبة  </a:t>
                      </a:r>
                      <a:r>
                        <a:rPr lang="ar-JO" sz="1200" baseline="0" dirty="0" smtClean="0"/>
                        <a:t>ترديد كلمات فيها حرف التاء ثم وضع دائرة حول حرف السين وتمييز الحرف كلمات تحتويه من خلال وضع دائرة حول الحرف ومتابعة </a:t>
                      </a:r>
                      <a:r>
                        <a:rPr lang="ar-JO" sz="1200" baseline="0" dirty="0" smtClean="0"/>
                        <a:t>الطلبة </a:t>
                      </a:r>
                      <a:endParaRPr lang="ar-JO" sz="1200" baseline="0" dirty="0" smtClean="0"/>
                    </a:p>
                    <a:p>
                      <a:r>
                        <a:rPr lang="ar-JO" sz="1200" baseline="0" dirty="0" smtClean="0"/>
                        <a:t>أطلب من </a:t>
                      </a:r>
                      <a:r>
                        <a:rPr lang="ar-JO" sz="1200" baseline="0" dirty="0" smtClean="0"/>
                        <a:t>الطلبة </a:t>
                      </a:r>
                      <a:r>
                        <a:rPr lang="ar-JO" sz="1200" baseline="0" dirty="0" smtClean="0"/>
                        <a:t>تحليل الكلمات في الفراغ بعد توضيح  كيفية التحليل ثم اطلب من </a:t>
                      </a:r>
                      <a:r>
                        <a:rPr lang="ar-JO" sz="1200" baseline="0" dirty="0" smtClean="0"/>
                        <a:t>الطلبة </a:t>
                      </a:r>
                      <a:r>
                        <a:rPr lang="ar-JO" sz="1200" baseline="0" dirty="0" smtClean="0"/>
                        <a:t>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اطلب من </a:t>
                      </a:r>
                      <a:r>
                        <a:rPr lang="ar-JO" sz="1200" baseline="0" dirty="0" smtClean="0"/>
                        <a:t>الطلبة </a:t>
                      </a:r>
                      <a:r>
                        <a:rPr lang="ar-JO" sz="1200" baseline="0" dirty="0" smtClean="0"/>
                        <a:t>كتابة الحرف في الهواء وتوضيح كتابته على اللوح  ثم اطلب من </a:t>
                      </a:r>
                      <a:r>
                        <a:rPr lang="ar-JO" sz="1200" baseline="0" dirty="0" smtClean="0"/>
                        <a:t>الطلبة </a:t>
                      </a:r>
                      <a:r>
                        <a:rPr lang="ar-JO" sz="1200" baseline="0" dirty="0" smtClean="0"/>
                        <a:t>كتابة الحرف على اللوح ثم على اكتاب المدرسي ومتابعة </a:t>
                      </a:r>
                      <a:r>
                        <a:rPr lang="ar-JO" sz="1200" baseline="0" dirty="0" smtClean="0"/>
                        <a:t>الطلبة </a:t>
                      </a:r>
                      <a:r>
                        <a:rPr lang="ar-JO" sz="1200" baseline="0" dirty="0" smtClean="0"/>
                        <a:t>وتصويب الاخطاء ان وجدت </a:t>
                      </a:r>
                    </a:p>
                    <a:p>
                      <a:r>
                        <a:rPr lang="ar-JO" sz="1200" baseline="0" dirty="0" smtClean="0"/>
                        <a:t>اوضح </a:t>
                      </a:r>
                      <a:r>
                        <a:rPr lang="ar-JO" sz="1200" baseline="0" dirty="0" smtClean="0"/>
                        <a:t>للطلبة </a:t>
                      </a:r>
                      <a:r>
                        <a:rPr lang="ar-JO" sz="1200" baseline="0" dirty="0" smtClean="0"/>
                        <a:t>حرف النون والتمييز بين اسمه وصوته واعرض بطاقة للحرف باشكاله  امام </a:t>
                      </a:r>
                      <a:r>
                        <a:rPr lang="ar-JO" sz="1200" baseline="0" dirty="0" smtClean="0"/>
                        <a:t>الطلبة </a:t>
                      </a:r>
                      <a:r>
                        <a:rPr lang="ar-JO" sz="1200" baseline="0" dirty="0" smtClean="0"/>
                        <a:t>وترديد اسمه وصوته  واطلب من </a:t>
                      </a:r>
                      <a:r>
                        <a:rPr lang="ar-JO" sz="1200" baseline="0" dirty="0" smtClean="0"/>
                        <a:t>الطلبة  </a:t>
                      </a:r>
                      <a:r>
                        <a:rPr lang="ar-JO" sz="1200" baseline="0" dirty="0" smtClean="0"/>
                        <a:t>ترديد كلمات فيها حرف النون ثم وضع دائرة حول حرف الميم  وتمييز الحرف كلمات تحتويه من خلال وضع دائرة حول الحرف ومتابعة </a:t>
                      </a:r>
                      <a:r>
                        <a:rPr lang="ar-JO" sz="1200" baseline="0" dirty="0" smtClean="0"/>
                        <a:t>الطلبة </a:t>
                      </a:r>
                      <a:endParaRPr lang="ar-JO" sz="1200" baseline="0" dirty="0" smtClean="0"/>
                    </a:p>
                    <a:p>
                      <a:r>
                        <a:rPr lang="ar-JO" sz="1200" baseline="0" dirty="0" smtClean="0"/>
                        <a:t>أطلب من </a:t>
                      </a:r>
                      <a:r>
                        <a:rPr lang="ar-JO" sz="1200" baseline="0" dirty="0" smtClean="0"/>
                        <a:t>الطلبة </a:t>
                      </a:r>
                      <a:r>
                        <a:rPr lang="ar-JO" sz="1200" baseline="0" dirty="0" smtClean="0"/>
                        <a:t>تحليل الكلمات في  الفراغ بعد توضيح  كيفية التحليلثم اطلب من </a:t>
                      </a:r>
                      <a:r>
                        <a:rPr lang="ar-JO" sz="1200" baseline="0" dirty="0" smtClean="0"/>
                        <a:t>الطلبة </a:t>
                      </a:r>
                      <a:r>
                        <a:rPr lang="ar-JO" sz="1200" baseline="0" dirty="0" smtClean="0"/>
                        <a:t>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اطلب من </a:t>
                      </a:r>
                      <a:r>
                        <a:rPr lang="ar-JO" sz="1200" baseline="0" dirty="0" smtClean="0"/>
                        <a:t>الطلبة </a:t>
                      </a:r>
                      <a:r>
                        <a:rPr lang="ar-JO" sz="1200" baseline="0" dirty="0" smtClean="0"/>
                        <a:t>كتابة الحرف في الهواء وتوضيح كتابته على اللوح  ثم اطلب من </a:t>
                      </a:r>
                      <a:r>
                        <a:rPr lang="ar-JO" sz="1200" baseline="0" dirty="0" smtClean="0"/>
                        <a:t>الطلبة </a:t>
                      </a:r>
                      <a:r>
                        <a:rPr lang="ar-JO" sz="1200" baseline="0" dirty="0" smtClean="0"/>
                        <a:t>كتابة الحرف على اللوح ثم على اكتاب المدرسي ومتابعة </a:t>
                      </a:r>
                      <a:r>
                        <a:rPr lang="ar-JO" sz="1200" baseline="0" dirty="0" smtClean="0"/>
                        <a:t>الطلبة </a:t>
                      </a:r>
                      <a:r>
                        <a:rPr lang="ar-JO" sz="1200" baseline="0" dirty="0" smtClean="0"/>
                        <a:t>وتصويب الاخطاء ان وجدت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30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432800" y="0"/>
            <a:ext cx="1566863" cy="954088"/>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a:t>
            </a:r>
            <a:endParaRPr lang="ar-JO" sz="1400" b="1" dirty="0"/>
          </a:p>
          <a:p>
            <a:r>
              <a:rPr lang="ar-JO" sz="1400" b="1" dirty="0"/>
              <a:t> التعلم </a:t>
            </a:r>
            <a:r>
              <a:rPr lang="ar-JO" sz="1400" b="1" dirty="0" smtClean="0"/>
              <a:t>القبلي:</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1065730" y="228600"/>
            <a:ext cx="6261651"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  النظافة</a:t>
            </a:r>
            <a:r>
              <a:rPr lang="ar-JO" sz="1400" b="1" dirty="0" smtClean="0">
                <a:latin typeface="Calibri" pitchFamily="34" charset="0"/>
              </a:rPr>
              <a:t>             </a:t>
            </a:r>
            <a:r>
              <a:rPr lang="ar-JO" sz="1400" b="1" dirty="0" smtClean="0"/>
              <a:t> عنوان الدرس: حرف التاء – حرف النون</a:t>
            </a:r>
            <a:endParaRPr lang="ar-JO" sz="1400" b="1" dirty="0"/>
          </a:p>
          <a:p>
            <a:r>
              <a:rPr lang="ar-JO" sz="1400" b="1" dirty="0"/>
              <a:t>                                    التاريخ</a:t>
            </a:r>
            <a:r>
              <a:rPr lang="ar-JO" sz="1400" b="1" dirty="0" smtClean="0"/>
              <a:t>:                                  من</a:t>
            </a:r>
            <a:r>
              <a:rPr lang="ar-JO" sz="1400" b="1" dirty="0"/>
              <a:t>:                  الى</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sp>
        <p:nvSpPr>
          <p:cNvPr id="7205" name="Text Box 37"/>
          <p:cNvSpPr txBox="1">
            <a:spLocks noChangeArrowheads="1"/>
          </p:cNvSpPr>
          <p:nvPr/>
        </p:nvSpPr>
        <p:spPr bwMode="auto">
          <a:xfrm>
            <a:off x="6499225" y="5711841"/>
            <a:ext cx="3406775" cy="830262"/>
          </a:xfrm>
          <a:prstGeom prst="rect">
            <a:avLst/>
          </a:prstGeom>
          <a:noFill/>
          <a:ln w="9525">
            <a:noFill/>
            <a:miter lim="800000"/>
            <a:headEnd/>
            <a:tailEnd/>
          </a:ln>
        </p:spPr>
        <p:txBody>
          <a:bodyPr wrap="none">
            <a:spAutoFit/>
          </a:bodyPr>
          <a:lstStyle/>
          <a:p>
            <a:r>
              <a:rPr lang="ar-JO" sz="1200"/>
              <a:t>              التامل الذاتي</a:t>
            </a:r>
          </a:p>
          <a:p>
            <a:r>
              <a:rPr lang="ar-JO" sz="1200"/>
              <a:t>اشعر بالرضا عن:......................................................</a:t>
            </a:r>
          </a:p>
          <a:p>
            <a:r>
              <a:rPr lang="ar-JO" sz="1200"/>
              <a:t>تحديات واجهتني:.......................................................</a:t>
            </a:r>
          </a:p>
          <a:p>
            <a:r>
              <a:rPr lang="ar-JO" sz="1200"/>
              <a:t>اقتراحات للتحسين:.....................................................</a:t>
            </a:r>
            <a:endParaRPr lang="en-US" sz="1200"/>
          </a:p>
        </p:txBody>
      </p:sp>
      <p:graphicFrame>
        <p:nvGraphicFramePr>
          <p:cNvPr id="24614" name="Group 38"/>
          <p:cNvGraphicFramePr>
            <a:graphicFrameLocks noGrp="1"/>
          </p:cNvGraphicFramePr>
          <p:nvPr/>
        </p:nvGraphicFramePr>
        <p:xfrm>
          <a:off x="-2" y="5905500"/>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32" name="Text Box 70"/>
          <p:cNvSpPr txBox="1">
            <a:spLocks noChangeArrowheads="1"/>
          </p:cNvSpPr>
          <p:nvPr/>
        </p:nvSpPr>
        <p:spPr bwMode="auto">
          <a:xfrm>
            <a:off x="4288953" y="6191266"/>
            <a:ext cx="2149948" cy="276999"/>
          </a:xfrm>
          <a:prstGeom prst="rect">
            <a:avLst/>
          </a:prstGeom>
          <a:noFill/>
          <a:ln w="9525">
            <a:noFill/>
            <a:miter lim="800000"/>
            <a:headEnd/>
            <a:tailEnd/>
          </a:ln>
        </p:spPr>
        <p:txBody>
          <a:bodyPr wrap="none">
            <a:spAutoFit/>
          </a:bodyPr>
          <a:lstStyle/>
          <a:p>
            <a:r>
              <a:rPr lang="ar-JO" sz="1200" dirty="0"/>
              <a:t>اعداد </a:t>
            </a:r>
            <a:r>
              <a:rPr lang="ar-JO" sz="1200" dirty="0" smtClean="0"/>
              <a:t>المعلمين: 1.........</a:t>
            </a:r>
            <a:r>
              <a:rPr lang="ar-JO" sz="1200" dirty="0"/>
              <a:t>2</a:t>
            </a:r>
            <a:r>
              <a:rPr lang="ar-JO" sz="1200" dirty="0" smtClean="0"/>
              <a:t>.....</a:t>
            </a:r>
            <a:r>
              <a:rPr lang="ar-JO" sz="1200" dirty="0"/>
              <a:t>3</a:t>
            </a:r>
            <a:r>
              <a:rPr lang="ar-JO" sz="1200" dirty="0" smtClean="0"/>
              <a:t>........</a:t>
            </a:r>
            <a:endParaRPr lang="en-US" sz="1200" dirty="0"/>
          </a:p>
        </p:txBody>
      </p:sp>
    </p:spTree>
    <p:extLst>
      <p:ext uri="{BB962C8B-B14F-4D97-AF65-F5344CB8AC3E}">
        <p14:creationId xmlns:p14="http://schemas.microsoft.com/office/powerpoint/2010/main" xmlns="" val="21197065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773301165"/>
              </p:ext>
            </p:extLst>
          </p:nvPr>
        </p:nvGraphicFramePr>
        <p:xfrm>
          <a:off x="30975" y="1009650"/>
          <a:ext cx="9875025" cy="4344519"/>
        </p:xfrm>
        <a:graphic>
          <a:graphicData uri="http://schemas.openxmlformats.org/drawingml/2006/table">
            <a:tbl>
              <a:tblPr rtl="1"/>
              <a:tblGrid>
                <a:gridCol w="330200"/>
                <a:gridCol w="1712933"/>
                <a:gridCol w="1067983"/>
                <a:gridCol w="882247"/>
                <a:gridCol w="851291"/>
                <a:gridCol w="537970"/>
                <a:gridCol w="3904220"/>
                <a:gridCol w="588181"/>
              </a:tblGrid>
              <a:tr h="251622">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5496">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4439">
                <a:tc>
                  <a:txBody>
                    <a:bodyPr/>
                    <a:lstStyle/>
                    <a:p>
                      <a:endParaRPr lang="ar-JO" sz="1200" dirty="0" smtClean="0"/>
                    </a:p>
                    <a:p>
                      <a:endParaRPr lang="ar-JO" sz="1200" dirty="0" smtClean="0"/>
                    </a:p>
                    <a:p>
                      <a:r>
                        <a:rPr lang="ar-JO" sz="1200" dirty="0" smtClean="0"/>
                        <a:t>1</a:t>
                      </a:r>
                    </a:p>
                    <a:p>
                      <a:endParaRPr lang="ar-JO" sz="1200" dirty="0" smtClean="0"/>
                    </a:p>
                    <a:p>
                      <a:endParaRPr lang="ar-JO" sz="1200" dirty="0" smtClean="0"/>
                    </a:p>
                    <a:p>
                      <a:r>
                        <a:rPr lang="ar-JO" sz="1200" dirty="0" smtClean="0"/>
                        <a:t>2</a:t>
                      </a:r>
                    </a:p>
                    <a:p>
                      <a:endParaRPr lang="ar-JO" sz="1200" dirty="0" smtClean="0"/>
                    </a:p>
                    <a:p>
                      <a:r>
                        <a:rPr lang="ar-JO" sz="1200" dirty="0" smtClean="0"/>
                        <a:t>3</a:t>
                      </a:r>
                    </a:p>
                    <a:p>
                      <a:endParaRPr lang="ar-JO" sz="1200" dirty="0" smtClean="0"/>
                    </a:p>
                    <a:p>
                      <a:r>
                        <a:rPr lang="ar-JO" sz="1200" dirty="0" smtClean="0"/>
                        <a:t>4</a:t>
                      </a:r>
                    </a:p>
                    <a:p>
                      <a:endParaRPr lang="ar-JO" sz="1200" dirty="0" smtClean="0"/>
                    </a:p>
                    <a:p>
                      <a:endParaRPr lang="ar-JO" sz="1200" dirty="0" smtClean="0"/>
                    </a:p>
                    <a:p>
                      <a:endParaRPr lang="ar-JO" sz="1200" dirty="0" smtClean="0"/>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prstClr val="black"/>
                          </a:solidFill>
                          <a:effectLst/>
                          <a:uLnTx/>
                          <a:uFillTx/>
                          <a:latin typeface="+mn-lt"/>
                          <a:ea typeface="+mn-ea"/>
                          <a:cs typeface="+mn-cs"/>
                        </a:rPr>
                        <a:t>يتوقع من الطالب ان:</a:t>
                      </a:r>
                      <a:endParaRPr kumimoji="0" lang="ar-JO" sz="18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JO"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يكتب كلمات الاملاء  المنقول بشكل صحيح</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JO"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يردد الاية الكريمة</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JO"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يحفظ الاية غيبا</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JO"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يحقدر اهمية القراءة والعلم</a:t>
                      </a:r>
                      <a:endParaRPr kumimoji="0" lang="ar-JO" sz="1200" b="0" i="0" u="none" strike="noStrike" kern="1200" cap="none" spc="0" normalizeH="0" baseline="0" noProof="0" dirty="0" smtClean="0">
                        <a:ln>
                          <a:noFill/>
                        </a:ln>
                        <a:solidFill>
                          <a:prstClr val="black"/>
                        </a:solidFill>
                        <a:effectLst/>
                        <a:uLnTx/>
                        <a:uFillTx/>
                        <a:latin typeface="+mn-lt"/>
                        <a:ea typeface="+mn-ea"/>
                        <a:cs typeface="+mn-cs"/>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توجيه الطلبة الى نص الدرس المخصص </a:t>
                      </a:r>
                    </a:p>
                    <a:p>
                      <a:r>
                        <a:rPr lang="ar-JO" sz="1200" dirty="0" smtClean="0"/>
                        <a:t>قوم بقراءة نص درس الاملاء المنقول يطلب من بعض الطلبة قراءة الجمل المخصصة قراءة سليمة عبرة يطلب من بعض الطلبة الضعاف قراءة الجمل مرة ثانية يطلب من الطلبة محاكاة نص الاملاء المنقول المدون امامهم</a:t>
                      </a:r>
                    </a:p>
                    <a:p>
                      <a:r>
                        <a:rPr lang="ar-JO" sz="1200" dirty="0" smtClean="0"/>
                        <a:t>اصوب كتابة الطلبة فرديآ او زمريآ</a:t>
                      </a:r>
                    </a:p>
                    <a:p>
                      <a:endParaRPr lang="ar-JO" sz="1200" dirty="0" smtClean="0"/>
                    </a:p>
                    <a:p>
                      <a:endParaRPr lang="ar-JO" sz="1200" dirty="0" smtClean="0"/>
                    </a:p>
                    <a:p>
                      <a:r>
                        <a:rPr lang="ar-JO" sz="1200" dirty="0" smtClean="0"/>
                        <a:t>اقوم بقراءة الاية واطلب</a:t>
                      </a:r>
                      <a:r>
                        <a:rPr lang="ar-JO" sz="1200" baseline="0" dirty="0" smtClean="0"/>
                        <a:t> من </a:t>
                      </a:r>
                      <a:r>
                        <a:rPr lang="ar-JO" sz="1200" baseline="0" dirty="0" smtClean="0"/>
                        <a:t>الطلبة </a:t>
                      </a:r>
                      <a:r>
                        <a:rPr lang="ar-JO" sz="1200" baseline="0" dirty="0" smtClean="0"/>
                        <a:t>ترديدهااكثر من مرة  واطلب من </a:t>
                      </a:r>
                      <a:r>
                        <a:rPr lang="ar-JO" sz="1200" baseline="0" dirty="0" smtClean="0"/>
                        <a:t>الطلبة </a:t>
                      </a:r>
                      <a:r>
                        <a:rPr lang="ar-JO" sz="1200" baseline="0" dirty="0" smtClean="0"/>
                        <a:t>حفظ الاية</a:t>
                      </a:r>
                    </a:p>
                    <a:p>
                      <a:endParaRPr lang="en-US" sz="1200" dirty="0"/>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20</a:t>
                      </a:r>
                    </a:p>
                    <a:p>
                      <a:endParaRPr lang="ar-JO" sz="1200" dirty="0" smtClean="0"/>
                    </a:p>
                    <a:p>
                      <a:endParaRPr lang="ar-JO" sz="1200" dirty="0" smtClean="0"/>
                    </a:p>
                    <a:p>
                      <a:r>
                        <a:rPr lang="ar-JO" sz="1200" dirty="0" smtClean="0"/>
                        <a:t>20</a:t>
                      </a:r>
                    </a:p>
                    <a:p>
                      <a:endParaRPr lang="ar-JO" sz="1200" dirty="0" smtClean="0"/>
                    </a:p>
                    <a:p>
                      <a:endParaRPr lang="ar-JO" sz="1200" dirty="0" smtClean="0"/>
                    </a:p>
                    <a:p>
                      <a:endParaRPr lang="ar-JO" sz="1200" dirty="0" smtClean="0"/>
                    </a:p>
                    <a:p>
                      <a:r>
                        <a:rPr lang="ar-JO" sz="1200" dirty="0" smtClean="0"/>
                        <a:t>20</a:t>
                      </a:r>
                    </a:p>
                    <a:p>
                      <a:r>
                        <a:rPr lang="ar-JO" sz="1200" dirty="0" smtClean="0"/>
                        <a:t>20</a:t>
                      </a:r>
                    </a:p>
                    <a:p>
                      <a:endParaRPr lang="ar-JO" sz="1200" dirty="0" smtClean="0"/>
                    </a:p>
                    <a:p>
                      <a:endParaRPr lang="ar-JO" sz="1200" dirty="0" smtClean="0"/>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399546" y="0"/>
            <a:ext cx="1600117" cy="954107"/>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a:t>
            </a:r>
            <a:endParaRPr lang="ar-JO" sz="1400" b="1" dirty="0"/>
          </a:p>
          <a:p>
            <a:r>
              <a:rPr lang="ar-JO" sz="1400" b="1" dirty="0"/>
              <a:t> التعلم </a:t>
            </a:r>
            <a:r>
              <a:rPr lang="ar-JO" sz="1400" b="1" dirty="0" smtClean="0"/>
              <a:t>القبلي:</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968021" y="228600"/>
            <a:ext cx="5421677"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الوحدة:النظافة      </a:t>
            </a:r>
            <a:r>
              <a:rPr lang="ar-JO" sz="1400" b="1" dirty="0" smtClean="0">
                <a:latin typeface="Calibri" pitchFamily="34" charset="0"/>
              </a:rPr>
              <a:t>ع</a:t>
            </a:r>
            <a:r>
              <a:rPr lang="ar-JO" sz="1400" b="1" dirty="0" smtClean="0"/>
              <a:t>نوان </a:t>
            </a:r>
            <a:r>
              <a:rPr lang="ar-JO" sz="1400" b="1" dirty="0"/>
              <a:t>الدرس</a:t>
            </a:r>
            <a:r>
              <a:rPr lang="ar-JO" sz="1400" b="1" dirty="0" smtClean="0"/>
              <a:t>: </a:t>
            </a:r>
            <a:r>
              <a:rPr lang="ar-JO" sz="1400" b="1" dirty="0"/>
              <a:t> </a:t>
            </a:r>
            <a:r>
              <a:rPr lang="ar-JO" sz="1400" b="1" dirty="0" smtClean="0"/>
              <a:t>املاء -محفوظات</a:t>
            </a:r>
            <a:endParaRPr lang="ar-JO" sz="1400" b="1" dirty="0"/>
          </a:p>
          <a:p>
            <a:r>
              <a:rPr lang="ar-JO" sz="1400" b="1" dirty="0"/>
              <a:t>                                    التاريخ</a:t>
            </a:r>
            <a:r>
              <a:rPr lang="ar-JO" sz="1400" b="1" dirty="0" smtClean="0"/>
              <a:t>:                      من</a:t>
            </a:r>
            <a:r>
              <a:rPr lang="ar-JO" sz="1400" b="1" dirty="0"/>
              <a:t>:  </a:t>
            </a:r>
            <a:r>
              <a:rPr lang="ar-JO" sz="1400" b="1" dirty="0" smtClean="0"/>
              <a:t>               الى </a:t>
            </a:r>
            <a:endParaRPr lang="ar-JO" sz="1400" b="1" dirty="0"/>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graphicFrame>
        <p:nvGraphicFramePr>
          <p:cNvPr id="24614" name="Group 38"/>
          <p:cNvGraphicFramePr>
            <a:graphicFrameLocks noGrp="1"/>
          </p:cNvGraphicFramePr>
          <p:nvPr>
            <p:extLst>
              <p:ext uri="{D42A27DB-BD31-4B8C-83A1-F6EECF244321}">
                <p14:modId xmlns:p14="http://schemas.microsoft.com/office/powerpoint/2010/main" xmlns="" val="3425831442"/>
              </p:ext>
            </p:extLst>
          </p:nvPr>
        </p:nvGraphicFramePr>
        <p:xfrm>
          <a:off x="-2" y="5797252"/>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Text Box 37"/>
          <p:cNvSpPr txBox="1">
            <a:spLocks noChangeArrowheads="1"/>
          </p:cNvSpPr>
          <p:nvPr/>
        </p:nvSpPr>
        <p:spPr bwMode="auto">
          <a:xfrm>
            <a:off x="6499270" y="5500702"/>
            <a:ext cx="3406766" cy="1384995"/>
          </a:xfrm>
          <a:prstGeom prst="rect">
            <a:avLst/>
          </a:prstGeom>
          <a:noFill/>
          <a:ln w="9525">
            <a:noFill/>
            <a:miter lim="800000"/>
            <a:headEnd/>
            <a:tailEnd/>
          </a:ln>
        </p:spPr>
        <p:txBody>
          <a:bodyPr wrap="none">
            <a:spAutoFit/>
          </a:bodyPr>
          <a:lstStyle/>
          <a:p>
            <a:pPr algn="r"/>
            <a:r>
              <a:rPr lang="ar-JO" sz="1200" dirty="0">
                <a:latin typeface="Calibri" pitchFamily="34" charset="0"/>
              </a:rPr>
              <a:t>              التامل الذاتي</a:t>
            </a:r>
          </a:p>
          <a:p>
            <a:pPr algn="r"/>
            <a:r>
              <a:rPr lang="ar-JO" sz="1200" dirty="0">
                <a:latin typeface="Calibri" pitchFamily="34" charset="0"/>
              </a:rPr>
              <a:t>اشعر بالرضا عن:......................................................</a:t>
            </a:r>
          </a:p>
          <a:p>
            <a:pPr algn="r"/>
            <a:r>
              <a:rPr lang="ar-JO" sz="1200" dirty="0">
                <a:latin typeface="Calibri" pitchFamily="34" charset="0"/>
              </a:rPr>
              <a:t>تحديات واجهتني:.......................................................</a:t>
            </a:r>
          </a:p>
          <a:p>
            <a:pPr algn="r"/>
            <a:r>
              <a:rPr lang="ar-JO" sz="1200" dirty="0">
                <a:latin typeface="Calibri" pitchFamily="34" charset="0"/>
              </a:rPr>
              <a:t>اقتراحات للتحسين</a:t>
            </a:r>
            <a:r>
              <a:rPr lang="ar-JO" sz="1200" dirty="0" smtClean="0">
                <a:latin typeface="Calibri" pitchFamily="34" charset="0"/>
              </a:rPr>
              <a:t>:.....................................................</a:t>
            </a:r>
          </a:p>
          <a:p>
            <a:pPr algn="r"/>
            <a:endParaRPr lang="ar-JO" sz="1200" dirty="0">
              <a:latin typeface="Calibri" pitchFamily="34" charset="0"/>
            </a:endParaRPr>
          </a:p>
          <a:p>
            <a:pPr algn="r"/>
            <a:r>
              <a:rPr lang="ar-JO" sz="1200" dirty="0" smtClean="0">
                <a:latin typeface="Calibri" pitchFamily="34" charset="0"/>
              </a:rPr>
              <a:t>توقيع المدير......................................</a:t>
            </a:r>
          </a:p>
          <a:p>
            <a:pPr algn="r"/>
            <a:r>
              <a:rPr lang="ar-JO" sz="1200" dirty="0" smtClean="0">
                <a:latin typeface="Calibri" pitchFamily="34" charset="0"/>
              </a:rPr>
              <a:t>توقيع المشرف التربوي</a:t>
            </a:r>
            <a:endParaRPr lang="en-US" sz="1200" dirty="0">
              <a:latin typeface="Calibri" pitchFamily="34" charset="0"/>
            </a:endParaRPr>
          </a:p>
        </p:txBody>
      </p:sp>
    </p:spTree>
    <p:extLst>
      <p:ext uri="{BB962C8B-B14F-4D97-AF65-F5344CB8AC3E}">
        <p14:creationId xmlns:p14="http://schemas.microsoft.com/office/powerpoint/2010/main" xmlns="" val="2923957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2731517496"/>
              </p:ext>
            </p:extLst>
          </p:nvPr>
        </p:nvGraphicFramePr>
        <p:xfrm>
          <a:off x="30975" y="1009650"/>
          <a:ext cx="9875025" cy="4344519"/>
        </p:xfrm>
        <a:graphic>
          <a:graphicData uri="http://schemas.openxmlformats.org/drawingml/2006/table">
            <a:tbl>
              <a:tblPr rtl="1"/>
              <a:tblGrid>
                <a:gridCol w="385354"/>
                <a:gridCol w="1746068"/>
                <a:gridCol w="979694"/>
                <a:gridCol w="882247"/>
                <a:gridCol w="851291"/>
                <a:gridCol w="537970"/>
                <a:gridCol w="3904220"/>
                <a:gridCol w="588181"/>
              </a:tblGrid>
              <a:tr h="251622">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5496">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4439">
                <a:tc>
                  <a:txBody>
                    <a:bodyPr/>
                    <a:lstStyle/>
                    <a:p>
                      <a:endParaRPr lang="ar-JO" sz="1200" dirty="0" smtClean="0"/>
                    </a:p>
                    <a:p>
                      <a:r>
                        <a:rPr lang="ar-JO" sz="1200" dirty="0" smtClean="0"/>
                        <a:t>1</a:t>
                      </a:r>
                    </a:p>
                    <a:p>
                      <a:r>
                        <a:rPr lang="ar-JO" sz="1200" dirty="0" smtClean="0"/>
                        <a:t>2</a:t>
                      </a:r>
                    </a:p>
                    <a:p>
                      <a:r>
                        <a:rPr lang="ar-JO" sz="1200" dirty="0" smtClean="0"/>
                        <a:t>3</a:t>
                      </a:r>
                    </a:p>
                    <a:p>
                      <a:endParaRPr lang="ar-JO" sz="1200" dirty="0" smtClean="0"/>
                    </a:p>
                    <a:p>
                      <a:endParaRPr lang="ar-JO" sz="1200" dirty="0" smtClean="0"/>
                    </a:p>
                    <a:p>
                      <a:r>
                        <a:rPr lang="ar-JO" sz="1200" dirty="0" smtClean="0"/>
                        <a:t>4</a:t>
                      </a:r>
                    </a:p>
                    <a:p>
                      <a:endParaRPr lang="ar-JO" sz="1200" dirty="0" smtClean="0"/>
                    </a:p>
                    <a:p>
                      <a:r>
                        <a:rPr lang="ar-JO" sz="1200" dirty="0" smtClean="0"/>
                        <a:t>5</a:t>
                      </a:r>
                    </a:p>
                    <a:p>
                      <a:r>
                        <a:rPr lang="ar-JO" sz="1200" dirty="0" smtClean="0"/>
                        <a:t>6</a:t>
                      </a:r>
                    </a:p>
                    <a:p>
                      <a:r>
                        <a:rPr lang="ar-JO" sz="1200" dirty="0" smtClean="0"/>
                        <a:t>7</a:t>
                      </a:r>
                    </a:p>
                    <a:p>
                      <a:r>
                        <a:rPr lang="ar-JO" sz="1200" dirty="0" smtClean="0"/>
                        <a:t>8</a:t>
                      </a:r>
                    </a:p>
                    <a:p>
                      <a:endParaRPr lang="ar-JO" sz="1200" dirty="0" smtClean="0"/>
                    </a:p>
                    <a:p>
                      <a:r>
                        <a:rPr lang="ar-JO" sz="1200" dirty="0" smtClean="0"/>
                        <a:t>9</a:t>
                      </a:r>
                    </a:p>
                    <a:p>
                      <a:r>
                        <a:rPr lang="ar-JO" sz="1200" dirty="0" smtClean="0"/>
                        <a:t>10</a:t>
                      </a:r>
                    </a:p>
                    <a:p>
                      <a:r>
                        <a:rPr lang="ar-JO" sz="1200" dirty="0" smtClean="0"/>
                        <a:t>11</a:t>
                      </a:r>
                    </a:p>
                    <a:p>
                      <a:endParaRPr lang="ar-JO" sz="1200" dirty="0" smtClean="0"/>
                    </a:p>
                    <a:p>
                      <a:r>
                        <a:rPr lang="ar-JO" sz="1200" dirty="0" smtClean="0"/>
                        <a:t>12</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يستمع الى نص الاستماع بانتباه</a:t>
                      </a:r>
                    </a:p>
                    <a:p>
                      <a:r>
                        <a:rPr lang="ar-JO" sz="1200" baseline="0" dirty="0" smtClean="0"/>
                        <a:t>يجيب على اسئلة الاستماع جيدا</a:t>
                      </a:r>
                    </a:p>
                    <a:p>
                      <a:r>
                        <a:rPr lang="ar-JO" sz="1200" baseline="0" dirty="0" smtClean="0"/>
                        <a:t>يتعرف مفهوم الحقل والنباتات التي تزرع فيه</a:t>
                      </a:r>
                    </a:p>
                    <a:p>
                      <a:endParaRPr lang="ar-JO" sz="1200" baseline="0" dirty="0" smtClean="0"/>
                    </a:p>
                    <a:p>
                      <a:r>
                        <a:rPr lang="ar-JO" sz="1200" baseline="0" dirty="0" smtClean="0"/>
                        <a:t>يتحدث شفويا عن صور الدرس</a:t>
                      </a:r>
                    </a:p>
                    <a:p>
                      <a:endParaRPr lang="ar-JO" sz="1200" baseline="0" dirty="0" smtClean="0"/>
                    </a:p>
                    <a:p>
                      <a:r>
                        <a:rPr lang="ar-JO" sz="1200" baseline="0" dirty="0" smtClean="0"/>
                        <a:t>يتعرف  حركة الضمة وشكلها</a:t>
                      </a:r>
                    </a:p>
                    <a:p>
                      <a:r>
                        <a:rPr lang="ar-JO" sz="1200" baseline="0" dirty="0" smtClean="0"/>
                        <a:t>يردد كلمات منتبها للضمة</a:t>
                      </a:r>
                    </a:p>
                    <a:p>
                      <a:r>
                        <a:rPr lang="ar-JO" sz="1200" baseline="0" dirty="0" smtClean="0"/>
                        <a:t>يضع دائرة ول الحرف المضموم</a:t>
                      </a:r>
                    </a:p>
                    <a:p>
                      <a:r>
                        <a:rPr lang="ar-JO" sz="1200" baseline="0" dirty="0" smtClean="0"/>
                        <a:t>يضع دائرة حول كلمات فيها حرف مضموم</a:t>
                      </a:r>
                    </a:p>
                    <a:p>
                      <a:r>
                        <a:rPr lang="ar-JO" sz="1200" baseline="0" dirty="0" smtClean="0"/>
                        <a:t>يرسم الضمة فوق الحرف الملون </a:t>
                      </a:r>
                    </a:p>
                    <a:p>
                      <a:r>
                        <a:rPr lang="ar-JO" sz="1200" baseline="0" dirty="0" smtClean="0"/>
                        <a:t>يقرأ حروف فوقها ضمة</a:t>
                      </a:r>
                    </a:p>
                    <a:p>
                      <a:r>
                        <a:rPr lang="ar-JO" sz="1200" baseline="0" dirty="0" smtClean="0"/>
                        <a:t>يكتب الحروف  المضمومة بخط جميل صحيحا</a:t>
                      </a:r>
                    </a:p>
                    <a:p>
                      <a:r>
                        <a:rPr lang="ar-JO" sz="1200" baseline="0" dirty="0" smtClean="0"/>
                        <a:t>ان يقدر اهمية الحقل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بضبط </a:t>
                      </a:r>
                      <a:r>
                        <a:rPr lang="ar-JO" sz="1200" dirty="0" smtClean="0"/>
                        <a:t>الطلبة</a:t>
                      </a:r>
                      <a:r>
                        <a:rPr lang="ar-JO" sz="1200" baseline="0" dirty="0" smtClean="0"/>
                        <a:t>  </a:t>
                      </a:r>
                      <a:endParaRPr lang="en-US" sz="1200" baseline="0" dirty="0" smtClean="0"/>
                    </a:p>
                    <a:p>
                      <a:r>
                        <a:rPr lang="ar-JO" sz="1200" baseline="0" dirty="0" smtClean="0"/>
                        <a:t>قراءة نص الاستماع على </a:t>
                      </a:r>
                      <a:r>
                        <a:rPr lang="ar-JO" sz="1200" baseline="0" dirty="0" smtClean="0"/>
                        <a:t>الطلبة </a:t>
                      </a:r>
                      <a:r>
                        <a:rPr lang="en-US" sz="1200" baseline="0" dirty="0" smtClean="0"/>
                        <a:t> </a:t>
                      </a:r>
                      <a:r>
                        <a:rPr lang="ar-JO" sz="1200" baseline="0" dirty="0" smtClean="0"/>
                        <a:t>جملة جملة واكرر القلراءة مرة اخرى وطرح بعض الاسئلة على </a:t>
                      </a:r>
                      <a:r>
                        <a:rPr lang="ar-JO" sz="1200" baseline="0" dirty="0" smtClean="0"/>
                        <a:t>الطلبة  </a:t>
                      </a:r>
                      <a:r>
                        <a:rPr lang="ar-JO" sz="1200" baseline="0" dirty="0" smtClean="0"/>
                        <a:t>ومتابعة اجابات </a:t>
                      </a:r>
                      <a:r>
                        <a:rPr lang="ar-JO" sz="1200" baseline="0" dirty="0" smtClean="0"/>
                        <a:t>الطلبة </a:t>
                      </a:r>
                      <a:r>
                        <a:rPr lang="ar-JO" sz="1200" baseline="0" dirty="0" smtClean="0"/>
                        <a:t>وتعزيز اجابات اطالبات </a:t>
                      </a:r>
                    </a:p>
                    <a:p>
                      <a:r>
                        <a:rPr lang="ar-JO" sz="1200" baseline="0" dirty="0" smtClean="0"/>
                        <a:t>مناقشة مع </a:t>
                      </a:r>
                      <a:r>
                        <a:rPr lang="ar-JO" sz="1200" baseline="0" dirty="0" smtClean="0"/>
                        <a:t>الطلبة </a:t>
                      </a:r>
                      <a:r>
                        <a:rPr lang="ar-JO" sz="1200" baseline="0" dirty="0" smtClean="0"/>
                        <a:t>حول مفهوم الحقل ومن يعمل فيه والنباتات الت يتزرع فيه واترك المجال للحوار مع </a:t>
                      </a:r>
                      <a:r>
                        <a:rPr lang="ar-JO" sz="1200" baseline="0" dirty="0" smtClean="0"/>
                        <a:t>الطلبة</a:t>
                      </a:r>
                      <a:endParaRPr lang="ar-JO" sz="1200" baseline="0" dirty="0" smtClean="0"/>
                    </a:p>
                    <a:p>
                      <a:endParaRPr lang="ar-JO" sz="1200" baseline="0" dirty="0" smtClean="0"/>
                    </a:p>
                    <a:p>
                      <a:r>
                        <a:rPr lang="ar-JO" sz="1200" baseline="0" dirty="0" smtClean="0"/>
                        <a:t>اعرض بطاقات صور الدرس على </a:t>
                      </a:r>
                      <a:r>
                        <a:rPr lang="ar-JO" sz="1200" baseline="0" dirty="0" smtClean="0"/>
                        <a:t>الطلبة </a:t>
                      </a:r>
                      <a:r>
                        <a:rPr lang="ar-JO" sz="1200" baseline="0" dirty="0" smtClean="0"/>
                        <a:t>واطلب من </a:t>
                      </a:r>
                      <a:r>
                        <a:rPr lang="ar-JO" sz="1200" baseline="0" dirty="0" smtClean="0"/>
                        <a:t>الطلبة </a:t>
                      </a:r>
                      <a:r>
                        <a:rPr lang="ar-JO" sz="1200" baseline="0" dirty="0" smtClean="0"/>
                        <a:t>التعبيرعن محتويات الصور شفويا بطريقة صحيحة ومتابعة اجابات </a:t>
                      </a:r>
                      <a:r>
                        <a:rPr lang="ar-JO" sz="1200" baseline="0" dirty="0" smtClean="0"/>
                        <a:t>الطلبة </a:t>
                      </a:r>
                      <a:endParaRPr lang="ar-JO" sz="1200" baseline="0" dirty="0" smtClean="0"/>
                    </a:p>
                    <a:p>
                      <a:endParaRPr lang="ar-JO" sz="1200" baseline="0" dirty="0" smtClean="0"/>
                    </a:p>
                    <a:p>
                      <a:endParaRPr lang="ar-JO" sz="1200" baseline="0" dirty="0" smtClean="0"/>
                    </a:p>
                    <a:p>
                      <a:r>
                        <a:rPr lang="ar-JO" sz="1200" baseline="0" dirty="0" smtClean="0"/>
                        <a:t>اوضح الكسرة من خلال عرض بطاقة عليها الضمة امام </a:t>
                      </a:r>
                      <a:r>
                        <a:rPr lang="ar-JO" sz="1200" baseline="0" dirty="0" smtClean="0"/>
                        <a:t>الطلبة  </a:t>
                      </a:r>
                      <a:r>
                        <a:rPr lang="ar-JO" sz="1200" baseline="0" dirty="0" smtClean="0"/>
                        <a:t>ثم كتابة حروف وتوضيح كيفية رسم الضمة توقها على اللوح ...اطلب من </a:t>
                      </a:r>
                      <a:r>
                        <a:rPr lang="ar-JO" sz="1200" baseline="0" dirty="0" smtClean="0"/>
                        <a:t>الطلبة </a:t>
                      </a:r>
                      <a:r>
                        <a:rPr lang="ar-JO" sz="1200" baseline="0" dirty="0" smtClean="0"/>
                        <a:t>ترديد كلمات  مع التركيز على الضمة ثم وضع دائرة على الحرف المضموم ووضع دائرة حول الكلمات التي تحوي حرف مضموم </a:t>
                      </a:r>
                    </a:p>
                    <a:p>
                      <a:r>
                        <a:rPr lang="ar-JO" sz="1200" baseline="0" dirty="0" smtClean="0"/>
                        <a:t>اطلب من </a:t>
                      </a:r>
                      <a:r>
                        <a:rPr lang="ar-JO" sz="1200" baseline="0" dirty="0" smtClean="0"/>
                        <a:t>الطلبة </a:t>
                      </a:r>
                      <a:r>
                        <a:rPr lang="ar-JO" sz="1200" baseline="0" dirty="0" smtClean="0"/>
                        <a:t>رسم الضمة فوق الحروف  الملونة </a:t>
                      </a:r>
                    </a:p>
                    <a:p>
                      <a:r>
                        <a:rPr lang="ar-JO" sz="1200" baseline="0" dirty="0" smtClean="0"/>
                        <a:t>اطلب من </a:t>
                      </a:r>
                      <a:r>
                        <a:rPr lang="ar-JO" sz="1200" baseline="0" dirty="0" smtClean="0"/>
                        <a:t>الطلبة  </a:t>
                      </a:r>
                      <a:r>
                        <a:rPr lang="ar-JO" sz="1200" baseline="0" dirty="0" smtClean="0"/>
                        <a:t>قراءة الحروف المضمومة </a:t>
                      </a:r>
                    </a:p>
                    <a:p>
                      <a:r>
                        <a:rPr lang="ar-JO" sz="1200" baseline="0" dirty="0" smtClean="0"/>
                        <a:t>اوضح </a:t>
                      </a:r>
                      <a:r>
                        <a:rPr lang="ar-JO" sz="1200" baseline="0" dirty="0" smtClean="0"/>
                        <a:t>للطلبة </a:t>
                      </a:r>
                      <a:r>
                        <a:rPr lang="ar-JO" sz="1200" baseline="0" dirty="0" smtClean="0"/>
                        <a:t>كيفية  كتابة الضمة ثم اطلب من </a:t>
                      </a:r>
                      <a:r>
                        <a:rPr lang="ar-JO" sz="1200" baseline="0" dirty="0" smtClean="0"/>
                        <a:t>الطلبة </a:t>
                      </a:r>
                      <a:r>
                        <a:rPr lang="ar-JO" sz="1200" baseline="0" dirty="0" smtClean="0"/>
                        <a:t>الكتابة بخط جميل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7391400" y="13157"/>
            <a:ext cx="2375971" cy="954107"/>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12</a:t>
            </a:r>
            <a:endParaRPr lang="ar-JO" sz="1400" b="1" dirty="0"/>
          </a:p>
          <a:p>
            <a:r>
              <a:rPr lang="ar-JO" sz="1400" b="1" dirty="0"/>
              <a:t> التعلم </a:t>
            </a:r>
            <a:r>
              <a:rPr lang="ar-JO" sz="1400" b="1" dirty="0" smtClean="0"/>
              <a:t>القبلي:مناقشة موضوع الدرس </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474296" y="228600"/>
            <a:ext cx="5915402"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الوحدة:في الحقل    </a:t>
            </a:r>
            <a:r>
              <a:rPr lang="ar-JO" sz="1400" b="1" dirty="0" smtClean="0">
                <a:latin typeface="Calibri" pitchFamily="34" charset="0"/>
              </a:rPr>
              <a:t>ع</a:t>
            </a:r>
            <a:r>
              <a:rPr lang="ar-JO" sz="1400" b="1" dirty="0" smtClean="0"/>
              <a:t>نوان </a:t>
            </a:r>
            <a:r>
              <a:rPr lang="ar-JO" sz="1400" b="1" dirty="0"/>
              <a:t>الدرس</a:t>
            </a:r>
            <a:r>
              <a:rPr lang="ar-JO" sz="1400" b="1" dirty="0" smtClean="0"/>
              <a:t>: استماع –محادثة – الضمة</a:t>
            </a:r>
          </a:p>
          <a:p>
            <a:r>
              <a:rPr lang="ar-JO" sz="1400" b="1" dirty="0" smtClean="0"/>
              <a:t>التاريخ:    من</a:t>
            </a:r>
            <a:r>
              <a:rPr lang="ar-JO" sz="1400" b="1" dirty="0"/>
              <a:t>:  </a:t>
            </a:r>
            <a:r>
              <a:rPr lang="ar-JO" sz="1400" b="1" dirty="0" smtClean="0"/>
              <a:t>                        الى </a:t>
            </a:r>
            <a:r>
              <a:rPr lang="ar-JO" sz="1400" b="1" dirty="0"/>
              <a:t>:</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graphicFrame>
        <p:nvGraphicFramePr>
          <p:cNvPr id="24614" name="Group 38"/>
          <p:cNvGraphicFramePr>
            <a:graphicFrameLocks noGrp="1"/>
          </p:cNvGraphicFramePr>
          <p:nvPr>
            <p:extLst>
              <p:ext uri="{D42A27DB-BD31-4B8C-83A1-F6EECF244321}">
                <p14:modId xmlns:p14="http://schemas.microsoft.com/office/powerpoint/2010/main" xmlns="" val="2505215390"/>
              </p:ext>
            </p:extLst>
          </p:nvPr>
        </p:nvGraphicFramePr>
        <p:xfrm>
          <a:off x="-2" y="5797252"/>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Text Box 37"/>
          <p:cNvSpPr txBox="1">
            <a:spLocks noChangeArrowheads="1"/>
          </p:cNvSpPr>
          <p:nvPr/>
        </p:nvSpPr>
        <p:spPr bwMode="auto">
          <a:xfrm>
            <a:off x="6499270" y="5500702"/>
            <a:ext cx="3406766" cy="1384995"/>
          </a:xfrm>
          <a:prstGeom prst="rect">
            <a:avLst/>
          </a:prstGeom>
          <a:noFill/>
          <a:ln w="9525">
            <a:noFill/>
            <a:miter lim="800000"/>
            <a:headEnd/>
            <a:tailEnd/>
          </a:ln>
        </p:spPr>
        <p:txBody>
          <a:bodyPr wrap="none">
            <a:spAutoFit/>
          </a:bodyPr>
          <a:lstStyle/>
          <a:p>
            <a:pPr algn="r"/>
            <a:r>
              <a:rPr lang="ar-JO" sz="1200" dirty="0">
                <a:latin typeface="Calibri" pitchFamily="34" charset="0"/>
              </a:rPr>
              <a:t>              التامل الذاتي</a:t>
            </a:r>
          </a:p>
          <a:p>
            <a:pPr algn="r"/>
            <a:r>
              <a:rPr lang="ar-JO" sz="1200" dirty="0">
                <a:latin typeface="Calibri" pitchFamily="34" charset="0"/>
              </a:rPr>
              <a:t>اشعر بالرضا عن:......................................................</a:t>
            </a:r>
          </a:p>
          <a:p>
            <a:pPr algn="r"/>
            <a:r>
              <a:rPr lang="ar-JO" sz="1200" dirty="0">
                <a:latin typeface="Calibri" pitchFamily="34" charset="0"/>
              </a:rPr>
              <a:t>تحديات واجهتني:.......................................................</a:t>
            </a:r>
          </a:p>
          <a:p>
            <a:pPr algn="r"/>
            <a:r>
              <a:rPr lang="ar-JO" sz="1200" dirty="0">
                <a:latin typeface="Calibri" pitchFamily="34" charset="0"/>
              </a:rPr>
              <a:t>اقتراحات للتحسين</a:t>
            </a:r>
            <a:r>
              <a:rPr lang="ar-JO" sz="1200" dirty="0" smtClean="0">
                <a:latin typeface="Calibri" pitchFamily="34" charset="0"/>
              </a:rPr>
              <a:t>:.....................................................</a:t>
            </a:r>
          </a:p>
          <a:p>
            <a:pPr algn="r"/>
            <a:endParaRPr lang="ar-JO" sz="1200" dirty="0">
              <a:latin typeface="Calibri" pitchFamily="34" charset="0"/>
            </a:endParaRPr>
          </a:p>
          <a:p>
            <a:pPr algn="r"/>
            <a:r>
              <a:rPr lang="ar-JO" sz="1200" dirty="0" smtClean="0">
                <a:latin typeface="Calibri" pitchFamily="34" charset="0"/>
              </a:rPr>
              <a:t>توقيع المدير......................................</a:t>
            </a:r>
          </a:p>
          <a:p>
            <a:pPr algn="r"/>
            <a:r>
              <a:rPr lang="ar-JO" sz="1200" dirty="0" smtClean="0">
                <a:latin typeface="Calibri" pitchFamily="34" charset="0"/>
              </a:rPr>
              <a:t>توقيع المشرف التربوي</a:t>
            </a:r>
            <a:endParaRPr lang="en-US" sz="1200" dirty="0">
              <a:latin typeface="Calibri" pitchFamily="34" charset="0"/>
            </a:endParaRPr>
          </a:p>
        </p:txBody>
      </p:sp>
    </p:spTree>
    <p:extLst>
      <p:ext uri="{BB962C8B-B14F-4D97-AF65-F5344CB8AC3E}">
        <p14:creationId xmlns:p14="http://schemas.microsoft.com/office/powerpoint/2010/main" xmlns="" val="23986918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2067281472"/>
              </p:ext>
            </p:extLst>
          </p:nvPr>
        </p:nvGraphicFramePr>
        <p:xfrm>
          <a:off x="30975" y="1009650"/>
          <a:ext cx="9875025" cy="4754880"/>
        </p:xfrm>
        <a:graphic>
          <a:graphicData uri="http://schemas.openxmlformats.org/drawingml/2006/table">
            <a:tbl>
              <a:tblPr rtl="1"/>
              <a:tblGrid>
                <a:gridCol w="385354"/>
                <a:gridCol w="1802674"/>
                <a:gridCol w="944122"/>
                <a:gridCol w="861213"/>
                <a:gridCol w="851291"/>
                <a:gridCol w="537970"/>
                <a:gridCol w="3904220"/>
                <a:gridCol w="588181"/>
              </a:tblGrid>
              <a:tr h="228600">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6550">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8600">
                <a:tc>
                  <a:txBody>
                    <a:bodyPr/>
                    <a:lstStyle/>
                    <a:p>
                      <a:endParaRPr lang="ar-JO" sz="1200" dirty="0" smtClean="0"/>
                    </a:p>
                    <a:p>
                      <a:r>
                        <a:rPr lang="ar-JO" sz="1200" dirty="0" smtClean="0"/>
                        <a:t>1</a:t>
                      </a:r>
                    </a:p>
                    <a:p>
                      <a:endParaRPr lang="ar-JO" sz="1200" dirty="0" smtClean="0"/>
                    </a:p>
                    <a:p>
                      <a:r>
                        <a:rPr lang="ar-JO" sz="1200" dirty="0" smtClean="0"/>
                        <a:t>2</a:t>
                      </a:r>
                    </a:p>
                    <a:p>
                      <a:r>
                        <a:rPr lang="ar-JO" sz="1200" dirty="0" smtClean="0"/>
                        <a:t>3</a:t>
                      </a:r>
                    </a:p>
                    <a:p>
                      <a:r>
                        <a:rPr lang="ar-JO" sz="1200" dirty="0" smtClean="0"/>
                        <a:t>4</a:t>
                      </a:r>
                    </a:p>
                    <a:p>
                      <a:r>
                        <a:rPr lang="ar-JO" sz="1200" dirty="0" smtClean="0"/>
                        <a:t>5</a:t>
                      </a:r>
                    </a:p>
                    <a:p>
                      <a:r>
                        <a:rPr lang="ar-JO" sz="1200" dirty="0" smtClean="0"/>
                        <a:t>6</a:t>
                      </a:r>
                    </a:p>
                    <a:p>
                      <a:r>
                        <a:rPr lang="ar-JO" sz="1200" dirty="0" smtClean="0"/>
                        <a:t>7</a:t>
                      </a:r>
                    </a:p>
                    <a:p>
                      <a:endParaRPr lang="ar-JO" sz="1200" dirty="0" smtClean="0"/>
                    </a:p>
                    <a:p>
                      <a:r>
                        <a:rPr lang="ar-JO" sz="1200" dirty="0" smtClean="0"/>
                        <a:t>8</a:t>
                      </a:r>
                    </a:p>
                    <a:p>
                      <a:endParaRPr lang="ar-JO" sz="1200" dirty="0" smtClean="0"/>
                    </a:p>
                    <a:p>
                      <a:r>
                        <a:rPr lang="ar-JO" sz="1200" dirty="0" smtClean="0"/>
                        <a:t>9</a:t>
                      </a:r>
                    </a:p>
                    <a:p>
                      <a:endParaRPr lang="ar-JO" sz="1200" dirty="0" smtClean="0"/>
                    </a:p>
                    <a:p>
                      <a:r>
                        <a:rPr lang="ar-JO" sz="1200" dirty="0" smtClean="0"/>
                        <a:t>10</a:t>
                      </a:r>
                    </a:p>
                    <a:p>
                      <a:endParaRPr lang="ar-JO" sz="1200" dirty="0" smtClean="0"/>
                    </a:p>
                    <a:p>
                      <a:r>
                        <a:rPr lang="ar-JO" sz="1200" dirty="0" smtClean="0"/>
                        <a:t>11</a:t>
                      </a:r>
                    </a:p>
                    <a:p>
                      <a:r>
                        <a:rPr lang="ar-JO" sz="1200" dirty="0" smtClean="0"/>
                        <a:t>12</a:t>
                      </a:r>
                    </a:p>
                    <a:p>
                      <a:r>
                        <a:rPr lang="ar-JO" sz="1200" dirty="0" smtClean="0"/>
                        <a:t>13</a:t>
                      </a:r>
                    </a:p>
                    <a:p>
                      <a:r>
                        <a:rPr lang="ar-JO" sz="1200" dirty="0" smtClean="0"/>
                        <a:t>14</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يتعرف حرف الدال  صوته واشكاله</a:t>
                      </a:r>
                    </a:p>
                    <a:p>
                      <a:r>
                        <a:rPr lang="ar-JO" sz="1200" baseline="0" dirty="0" smtClean="0"/>
                        <a:t>ينطق حرف الدال مع حروف المد</a:t>
                      </a:r>
                    </a:p>
                    <a:p>
                      <a:r>
                        <a:rPr lang="ar-JO" sz="1200" baseline="0" dirty="0" smtClean="0"/>
                        <a:t> يردد كلمات فيها حرف الدال</a:t>
                      </a:r>
                    </a:p>
                    <a:p>
                      <a:r>
                        <a:rPr lang="ar-JO" sz="1200" baseline="0" dirty="0" smtClean="0"/>
                        <a:t>يعين الحرف من كلمات تحتويه</a:t>
                      </a:r>
                    </a:p>
                    <a:p>
                      <a:r>
                        <a:rPr lang="ar-JO" sz="1200" baseline="0" dirty="0" smtClean="0"/>
                        <a:t>يحلل الكلمات الى مقاطع</a:t>
                      </a:r>
                    </a:p>
                    <a:p>
                      <a:r>
                        <a:rPr lang="ar-JO" sz="1200" baseline="0" dirty="0" smtClean="0"/>
                        <a:t>يركب كلمات من المقاطع المعطاة</a:t>
                      </a:r>
                    </a:p>
                    <a:p>
                      <a:r>
                        <a:rPr lang="ar-JO" sz="1200" baseline="0" dirty="0" smtClean="0"/>
                        <a:t>يكتب الحرف كتابة صحيحة وواضحة</a:t>
                      </a:r>
                    </a:p>
                    <a:p>
                      <a:r>
                        <a:rPr lang="ar-JO" sz="1200" baseline="0" dirty="0" smtClean="0"/>
                        <a:t>يكتب شكل الحرف المناسب في الفراغ</a:t>
                      </a:r>
                    </a:p>
                    <a:p>
                      <a:r>
                        <a:rPr lang="ar-JO" sz="1200" baseline="0" dirty="0" smtClean="0"/>
                        <a:t> يرسم الحروف والمقاطع رسما صحيحا</a:t>
                      </a:r>
                    </a:p>
                    <a:p>
                      <a:r>
                        <a:rPr lang="ar-JO" sz="1200" baseline="0" dirty="0" smtClean="0"/>
                        <a:t>يتعرف حرف الحاء صوته واشكاله </a:t>
                      </a:r>
                    </a:p>
                    <a:p>
                      <a:r>
                        <a:rPr lang="ar-JO" sz="1200" baseline="0" dirty="0" smtClean="0"/>
                        <a:t>يعين الحرف من كلمات تحتويه</a:t>
                      </a:r>
                    </a:p>
                    <a:p>
                      <a:r>
                        <a:rPr lang="ar-JO" sz="1200" baseline="0" dirty="0" smtClean="0"/>
                        <a:t>يحلل الكلمات الى مقاطع</a:t>
                      </a:r>
                    </a:p>
                    <a:p>
                      <a:r>
                        <a:rPr lang="ar-JO" sz="1200" baseline="0" dirty="0" smtClean="0"/>
                        <a:t>يركب كلمات من المقاطع المعطاة</a:t>
                      </a:r>
                    </a:p>
                    <a:p>
                      <a:r>
                        <a:rPr lang="ar-JO" sz="1200" baseline="0" dirty="0" smtClean="0"/>
                        <a:t>يكتب الحرف كتابة صحيحة وواضحة</a:t>
                      </a:r>
                    </a:p>
                    <a:p>
                      <a:endParaRPr lang="ar-JO" sz="1200" baseline="0" dirty="0" smtClean="0"/>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بمراجعة</a:t>
                      </a:r>
                      <a:r>
                        <a:rPr lang="ar-JO" sz="1200" baseline="0" dirty="0" smtClean="0"/>
                        <a:t> الحرف السابق ومناقشة موضوع الدرس</a:t>
                      </a:r>
                    </a:p>
                    <a:p>
                      <a:endParaRPr lang="ar-JO" sz="1200" baseline="0" dirty="0" smtClean="0"/>
                    </a:p>
                    <a:p>
                      <a:r>
                        <a:rPr lang="ar-JO" sz="1200" baseline="0" dirty="0" smtClean="0"/>
                        <a:t>اوضح </a:t>
                      </a:r>
                      <a:r>
                        <a:rPr lang="ar-JO" sz="1200" baseline="0" dirty="0" smtClean="0"/>
                        <a:t>للطلبة </a:t>
                      </a:r>
                      <a:r>
                        <a:rPr lang="ar-JO" sz="1200" baseline="0" dirty="0" smtClean="0"/>
                        <a:t>حرف الدال والتمييز بين اسمه وصوته واعرض بطاقة للحرف باشكاله  امام </a:t>
                      </a:r>
                      <a:r>
                        <a:rPr lang="ar-JO" sz="1200" baseline="0" dirty="0" smtClean="0"/>
                        <a:t>الطلبة </a:t>
                      </a:r>
                      <a:r>
                        <a:rPr lang="ar-JO" sz="1200" baseline="0" dirty="0" smtClean="0"/>
                        <a:t>وترديد اسمه وصوته  واطلب من </a:t>
                      </a:r>
                      <a:r>
                        <a:rPr lang="ar-JO" sz="1200" baseline="0" dirty="0" smtClean="0"/>
                        <a:t>الطلبة  </a:t>
                      </a:r>
                      <a:r>
                        <a:rPr lang="ar-JO" sz="1200" baseline="0" dirty="0" smtClean="0"/>
                        <a:t>ترديد كلمات فيها حرف الدال ثم وضع دائرة حول حرف السين وتمييز الحرف كلمات تحتويه من خلال وضع دائرة حول الحرف ومتابعة </a:t>
                      </a:r>
                      <a:r>
                        <a:rPr lang="ar-JO" sz="1200" baseline="0" dirty="0" smtClean="0"/>
                        <a:t>الطلبة </a:t>
                      </a:r>
                      <a:endParaRPr lang="ar-JO" sz="1200" baseline="0" dirty="0" smtClean="0"/>
                    </a:p>
                    <a:p>
                      <a:r>
                        <a:rPr lang="ar-JO" sz="1200" baseline="0" dirty="0" smtClean="0"/>
                        <a:t>أطلب من </a:t>
                      </a:r>
                      <a:r>
                        <a:rPr lang="ar-JO" sz="1200" baseline="0" dirty="0" smtClean="0"/>
                        <a:t>الطلبة </a:t>
                      </a:r>
                      <a:r>
                        <a:rPr lang="ar-JO" sz="1200" baseline="0" dirty="0" smtClean="0"/>
                        <a:t>تحليل الكلمات في الفراغ بعد توضيح  كيفية التحليل ثم اطلب من </a:t>
                      </a:r>
                      <a:r>
                        <a:rPr lang="ar-JO" sz="1200" baseline="0" dirty="0" smtClean="0"/>
                        <a:t>الطلبة </a:t>
                      </a:r>
                      <a:r>
                        <a:rPr lang="ar-JO" sz="1200" baseline="0" dirty="0" smtClean="0"/>
                        <a:t>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اطلب من </a:t>
                      </a:r>
                      <a:r>
                        <a:rPr lang="ar-JO" sz="1200" baseline="0" dirty="0" smtClean="0"/>
                        <a:t>الطلبة </a:t>
                      </a:r>
                      <a:r>
                        <a:rPr lang="ar-JO" sz="1200" baseline="0" dirty="0" smtClean="0"/>
                        <a:t>كتابة الحرف في الهواء وتوضيح كتابته على اللوح  ثم اطلب من </a:t>
                      </a:r>
                      <a:r>
                        <a:rPr lang="ar-JO" sz="1200" baseline="0" dirty="0" smtClean="0"/>
                        <a:t>الطلبة </a:t>
                      </a:r>
                      <a:r>
                        <a:rPr lang="ar-JO" sz="1200" baseline="0" dirty="0" smtClean="0"/>
                        <a:t>كتابة الحرف على اللوح ثم على اكتاب المدرسي ومتابعة </a:t>
                      </a:r>
                      <a:r>
                        <a:rPr lang="ar-JO" sz="1200" baseline="0" dirty="0" smtClean="0"/>
                        <a:t>الطلبة </a:t>
                      </a:r>
                      <a:r>
                        <a:rPr lang="ar-JO" sz="1200" baseline="0" dirty="0" smtClean="0"/>
                        <a:t>وتصويب الاخطاء ان وجدت </a:t>
                      </a:r>
                    </a:p>
                    <a:p>
                      <a:r>
                        <a:rPr lang="ar-JO" sz="1200" baseline="0" dirty="0" smtClean="0"/>
                        <a:t>اوضح </a:t>
                      </a:r>
                      <a:r>
                        <a:rPr lang="ar-JO" sz="1200" baseline="0" dirty="0" smtClean="0"/>
                        <a:t>للطلبة </a:t>
                      </a:r>
                      <a:r>
                        <a:rPr lang="ar-JO" sz="1200" baseline="0" dirty="0" smtClean="0"/>
                        <a:t>حرف الحاء والتمييز بين اسمه وصوته واعرض بطاقة للحرف باشكاله  امام </a:t>
                      </a:r>
                      <a:r>
                        <a:rPr lang="ar-JO" sz="1200" baseline="0" dirty="0" smtClean="0"/>
                        <a:t>الطلبة </a:t>
                      </a:r>
                      <a:r>
                        <a:rPr lang="ar-JO" sz="1200" baseline="0" dirty="0" smtClean="0"/>
                        <a:t>وترديد اسمه وصوته  واطلب من </a:t>
                      </a:r>
                      <a:r>
                        <a:rPr lang="ar-JO" sz="1200" baseline="0" dirty="0" smtClean="0"/>
                        <a:t>الطلبة  </a:t>
                      </a:r>
                      <a:r>
                        <a:rPr lang="ar-JO" sz="1200" baseline="0" dirty="0" smtClean="0"/>
                        <a:t>ترديد كلمات فيها حرف الحاء ثم وضع دائرة حول حرف الميم  وتمييز الحرف كلمات تحتويه من خلال وضع دائرة حول الحرف ومتابعة </a:t>
                      </a:r>
                      <a:r>
                        <a:rPr lang="ar-JO" sz="1200" baseline="0" dirty="0" smtClean="0"/>
                        <a:t>الطلبة </a:t>
                      </a:r>
                      <a:endParaRPr lang="ar-JO" sz="1200" baseline="0" dirty="0" smtClean="0"/>
                    </a:p>
                    <a:p>
                      <a:r>
                        <a:rPr lang="ar-JO" sz="1200" baseline="0" dirty="0" smtClean="0"/>
                        <a:t>أطلب من </a:t>
                      </a:r>
                      <a:r>
                        <a:rPr lang="ar-JO" sz="1200" baseline="0" dirty="0" smtClean="0"/>
                        <a:t>الطلبة </a:t>
                      </a:r>
                      <a:r>
                        <a:rPr lang="ar-JO" sz="1200" baseline="0" dirty="0" smtClean="0"/>
                        <a:t>تحليل الكلمات في  الفراغ بعد توضيح  كيفية التحليل ثم اطلب من </a:t>
                      </a:r>
                      <a:r>
                        <a:rPr lang="ar-JO" sz="1200" baseline="0" dirty="0" smtClean="0"/>
                        <a:t>الطلبة </a:t>
                      </a:r>
                      <a:r>
                        <a:rPr lang="ar-JO" sz="1200" baseline="0" dirty="0" smtClean="0"/>
                        <a:t>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اطلب من </a:t>
                      </a:r>
                      <a:r>
                        <a:rPr lang="ar-JO" sz="1200" baseline="0" dirty="0" smtClean="0"/>
                        <a:t>الطلبة </a:t>
                      </a:r>
                      <a:r>
                        <a:rPr lang="ar-JO" sz="1200" baseline="0" dirty="0" smtClean="0"/>
                        <a:t>كتابة الحرف في الهواء وتوضيح كتابته على اللوح  ثم اطلب من </a:t>
                      </a:r>
                      <a:r>
                        <a:rPr lang="ar-JO" sz="1200" baseline="0" dirty="0" smtClean="0"/>
                        <a:t>الطلبة </a:t>
                      </a:r>
                      <a:r>
                        <a:rPr lang="ar-JO" sz="1200" baseline="0" dirty="0" smtClean="0"/>
                        <a:t>كتابة الحرف على اللوح ثم على اكتاب المدرسي ومتابعة </a:t>
                      </a:r>
                      <a:r>
                        <a:rPr lang="ar-JO" sz="1200" baseline="0" dirty="0" smtClean="0"/>
                        <a:t>الطلبة </a:t>
                      </a:r>
                      <a:r>
                        <a:rPr lang="ar-JO" sz="1200" baseline="0" dirty="0" smtClean="0"/>
                        <a:t>وتصويب الاخطاء ان وجدت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30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432800" y="0"/>
            <a:ext cx="1566863" cy="954088"/>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a:t>
            </a:r>
            <a:endParaRPr lang="ar-JO" sz="1400" b="1" dirty="0"/>
          </a:p>
          <a:p>
            <a:r>
              <a:rPr lang="ar-JO" sz="1400" b="1" dirty="0"/>
              <a:t> التعلم </a:t>
            </a:r>
            <a:r>
              <a:rPr lang="ar-JO" sz="1400" b="1" dirty="0" smtClean="0"/>
              <a:t>القبلي:</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887798" y="228600"/>
            <a:ext cx="6439583"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  في الحقل </a:t>
            </a:r>
            <a:r>
              <a:rPr lang="ar-JO" sz="1400" b="1" dirty="0" smtClean="0">
                <a:latin typeface="Calibri" pitchFamily="34" charset="0"/>
              </a:rPr>
              <a:t>             </a:t>
            </a:r>
            <a:r>
              <a:rPr lang="ar-JO" sz="1400" b="1" dirty="0" smtClean="0"/>
              <a:t> عنوان الدرس: حرف الدال – حرف الحاء</a:t>
            </a:r>
            <a:endParaRPr lang="ar-JO" sz="1400" b="1" dirty="0"/>
          </a:p>
          <a:p>
            <a:r>
              <a:rPr lang="ar-JO" sz="1400" b="1" dirty="0"/>
              <a:t>                                    التاريخ</a:t>
            </a:r>
            <a:r>
              <a:rPr lang="ar-JO" sz="1400" b="1" dirty="0" smtClean="0"/>
              <a:t>:                                  من</a:t>
            </a:r>
            <a:r>
              <a:rPr lang="ar-JO" sz="1400" b="1" dirty="0"/>
              <a:t>:                  الى</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sp>
        <p:nvSpPr>
          <p:cNvPr id="7205" name="Text Box 37"/>
          <p:cNvSpPr txBox="1">
            <a:spLocks noChangeArrowheads="1"/>
          </p:cNvSpPr>
          <p:nvPr/>
        </p:nvSpPr>
        <p:spPr bwMode="auto">
          <a:xfrm>
            <a:off x="6499225" y="5711841"/>
            <a:ext cx="3406775" cy="830262"/>
          </a:xfrm>
          <a:prstGeom prst="rect">
            <a:avLst/>
          </a:prstGeom>
          <a:noFill/>
          <a:ln w="9525">
            <a:noFill/>
            <a:miter lim="800000"/>
            <a:headEnd/>
            <a:tailEnd/>
          </a:ln>
        </p:spPr>
        <p:txBody>
          <a:bodyPr wrap="none">
            <a:spAutoFit/>
          </a:bodyPr>
          <a:lstStyle/>
          <a:p>
            <a:r>
              <a:rPr lang="ar-JO" sz="1200"/>
              <a:t>              التامل الذاتي</a:t>
            </a:r>
          </a:p>
          <a:p>
            <a:r>
              <a:rPr lang="ar-JO" sz="1200"/>
              <a:t>اشعر بالرضا عن:......................................................</a:t>
            </a:r>
          </a:p>
          <a:p>
            <a:r>
              <a:rPr lang="ar-JO" sz="1200"/>
              <a:t>تحديات واجهتني:.......................................................</a:t>
            </a:r>
          </a:p>
          <a:p>
            <a:r>
              <a:rPr lang="ar-JO" sz="1200"/>
              <a:t>اقتراحات للتحسين:.....................................................</a:t>
            </a:r>
            <a:endParaRPr lang="en-US" sz="1200"/>
          </a:p>
        </p:txBody>
      </p:sp>
      <p:graphicFrame>
        <p:nvGraphicFramePr>
          <p:cNvPr id="24614" name="Group 38"/>
          <p:cNvGraphicFramePr>
            <a:graphicFrameLocks noGrp="1"/>
          </p:cNvGraphicFramePr>
          <p:nvPr/>
        </p:nvGraphicFramePr>
        <p:xfrm>
          <a:off x="-2" y="5905500"/>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32" name="Text Box 70"/>
          <p:cNvSpPr txBox="1">
            <a:spLocks noChangeArrowheads="1"/>
          </p:cNvSpPr>
          <p:nvPr/>
        </p:nvSpPr>
        <p:spPr bwMode="auto">
          <a:xfrm>
            <a:off x="4288953" y="6191266"/>
            <a:ext cx="2149948" cy="276999"/>
          </a:xfrm>
          <a:prstGeom prst="rect">
            <a:avLst/>
          </a:prstGeom>
          <a:noFill/>
          <a:ln w="9525">
            <a:noFill/>
            <a:miter lim="800000"/>
            <a:headEnd/>
            <a:tailEnd/>
          </a:ln>
        </p:spPr>
        <p:txBody>
          <a:bodyPr wrap="none">
            <a:spAutoFit/>
          </a:bodyPr>
          <a:lstStyle/>
          <a:p>
            <a:r>
              <a:rPr lang="ar-JO" sz="1200" dirty="0"/>
              <a:t>اعداد </a:t>
            </a:r>
            <a:r>
              <a:rPr lang="ar-JO" sz="1200" dirty="0" smtClean="0"/>
              <a:t>المعلمين: 1.........</a:t>
            </a:r>
            <a:r>
              <a:rPr lang="ar-JO" sz="1200" dirty="0"/>
              <a:t>2</a:t>
            </a:r>
            <a:r>
              <a:rPr lang="ar-JO" sz="1200" dirty="0" smtClean="0"/>
              <a:t>.....</a:t>
            </a:r>
            <a:r>
              <a:rPr lang="ar-JO" sz="1200" dirty="0"/>
              <a:t>3</a:t>
            </a:r>
            <a:r>
              <a:rPr lang="ar-JO" sz="1200" dirty="0" smtClean="0"/>
              <a:t>........</a:t>
            </a:r>
            <a:endParaRPr lang="en-US" sz="1200" dirty="0"/>
          </a:p>
        </p:txBody>
      </p:sp>
    </p:spTree>
    <p:extLst>
      <p:ext uri="{BB962C8B-B14F-4D97-AF65-F5344CB8AC3E}">
        <p14:creationId xmlns:p14="http://schemas.microsoft.com/office/powerpoint/2010/main" xmlns="" val="40365738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3699067844"/>
              </p:ext>
            </p:extLst>
          </p:nvPr>
        </p:nvGraphicFramePr>
        <p:xfrm>
          <a:off x="30975" y="1009650"/>
          <a:ext cx="9875025" cy="4678680"/>
        </p:xfrm>
        <a:graphic>
          <a:graphicData uri="http://schemas.openxmlformats.org/drawingml/2006/table">
            <a:tbl>
              <a:tblPr rtl="1"/>
              <a:tblGrid>
                <a:gridCol w="385354"/>
                <a:gridCol w="1802674"/>
                <a:gridCol w="944122"/>
                <a:gridCol w="861213"/>
                <a:gridCol w="851291"/>
                <a:gridCol w="537970"/>
                <a:gridCol w="3904220"/>
                <a:gridCol w="588181"/>
              </a:tblGrid>
              <a:tr h="228600">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6550">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8600">
                <a:tc>
                  <a:txBody>
                    <a:bodyPr/>
                    <a:lstStyle/>
                    <a:p>
                      <a:endParaRPr lang="ar-JO" sz="1200" dirty="0" smtClean="0"/>
                    </a:p>
                    <a:p>
                      <a:endParaRPr lang="ar-JO" sz="1200" dirty="0" smtClean="0"/>
                    </a:p>
                    <a:p>
                      <a:r>
                        <a:rPr lang="ar-JO" sz="1200" dirty="0" smtClean="0"/>
                        <a:t>1</a:t>
                      </a:r>
                    </a:p>
                    <a:p>
                      <a:endParaRPr lang="ar-JO" sz="1200" dirty="0" smtClean="0"/>
                    </a:p>
                    <a:p>
                      <a:endParaRPr lang="ar-JO" sz="1200" dirty="0" smtClean="0"/>
                    </a:p>
                    <a:p>
                      <a:endParaRPr lang="ar-JO" sz="1200" dirty="0" smtClean="0"/>
                    </a:p>
                    <a:p>
                      <a:endParaRPr lang="ar-JO" sz="1200" dirty="0" smtClean="0"/>
                    </a:p>
                    <a:p>
                      <a:endParaRPr lang="ar-JO" sz="1200" dirty="0" smtClean="0"/>
                    </a:p>
                    <a:p>
                      <a:endParaRPr lang="ar-JO" sz="1200" dirty="0" smtClean="0"/>
                    </a:p>
                    <a:p>
                      <a:r>
                        <a:rPr lang="ar-JO" sz="1200" dirty="0" smtClean="0"/>
                        <a:t>2</a:t>
                      </a:r>
                    </a:p>
                    <a:p>
                      <a:endParaRPr lang="ar-JO" sz="1200" dirty="0" smtClean="0"/>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endParaRPr lang="ar-JO" sz="1200" baseline="0" dirty="0" smtClean="0"/>
                    </a:p>
                    <a:p>
                      <a:r>
                        <a:rPr lang="ar-JO" sz="1200" baseline="0" dirty="0" smtClean="0"/>
                        <a:t>يكتب كلمات الاملاء  المنقول بشكل صحيح</a:t>
                      </a:r>
                    </a:p>
                    <a:p>
                      <a:endParaRPr lang="ar-JO" sz="1200" baseline="0" dirty="0" smtClean="0"/>
                    </a:p>
                    <a:p>
                      <a:endParaRPr lang="ar-JO" sz="1200" baseline="0" dirty="0" smtClean="0"/>
                    </a:p>
                    <a:p>
                      <a:endParaRPr lang="ar-JO" sz="1200" baseline="0" dirty="0" smtClean="0"/>
                    </a:p>
                    <a:p>
                      <a:endParaRPr lang="ar-JO" sz="1200" baseline="0" dirty="0" smtClean="0"/>
                    </a:p>
                    <a:p>
                      <a:endParaRPr lang="ar-JO" sz="1200" baseline="0" dirty="0" smtClean="0"/>
                    </a:p>
                    <a:p>
                      <a:r>
                        <a:rPr lang="ar-JO" sz="1200" baseline="0" dirty="0" smtClean="0"/>
                        <a:t>يردد النشيد ملحنا جماعيا</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a:t>
                      </a:r>
                      <a:r>
                        <a:rPr lang="ar-JO" sz="1200" baseline="0" dirty="0" smtClean="0"/>
                        <a:t>مناقشة موضوع الدرس</a:t>
                      </a:r>
                    </a:p>
                    <a:p>
                      <a:endParaRPr lang="ar-JO" sz="1200" baseline="0" dirty="0" smtClean="0"/>
                    </a:p>
                    <a:p>
                      <a:r>
                        <a:rPr lang="ar-JO" sz="1200" baseline="0" dirty="0" smtClean="0"/>
                        <a:t>قوم بقراءة نص درس الاملاء المنقول يطلب من بعض الطلبة قراءة الجمل المخصصة قراءة سليمة عبرة يطلب من بعض الطلبة الضعاف قراءة الجمل مرة ثانية يطلب من الطلبة محاكاة نص الاملاء المنقول المدون امامهم</a:t>
                      </a:r>
                    </a:p>
                    <a:p>
                      <a:r>
                        <a:rPr lang="ar-JO" sz="1200" baseline="0" dirty="0" smtClean="0"/>
                        <a:t>اصوب كتابة الطلبة فرديآ او زمريآ</a:t>
                      </a:r>
                    </a:p>
                    <a:p>
                      <a:endParaRPr lang="ar-JO" sz="1200" baseline="0" dirty="0" smtClean="0"/>
                    </a:p>
                    <a:p>
                      <a:endParaRPr lang="ar-JO" sz="1200" baseline="0" dirty="0" smtClean="0"/>
                    </a:p>
                    <a:p>
                      <a:r>
                        <a:rPr lang="ar-JO" sz="1200" baseline="0" dirty="0" smtClean="0"/>
                        <a:t>انشد نص النشيد ملحنا مقرونا بحركاته التعبيرية , ثم انشد نص النشيد ملحنا مقرونا بحركاته التعبيرية بيتا بيتا والطلبة يرددون من خلفي, ينشد الطلبة النشيد ملحنا مقرونا بحركاته التعبيرية كاملا بشكل زمري , يتغنى الطلبة بالنشيد بشكل زمري ثم بشكل فردي </a:t>
                      </a:r>
                    </a:p>
                    <a:p>
                      <a:endParaRPr lang="ar-JO" sz="1200" baseline="0" dirty="0" smtClean="0"/>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20</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20</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20</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432800" y="0"/>
            <a:ext cx="1566863" cy="954088"/>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a:t>
            </a:r>
            <a:endParaRPr lang="ar-JO" sz="1400" b="1" dirty="0"/>
          </a:p>
          <a:p>
            <a:r>
              <a:rPr lang="ar-JO" sz="1400" b="1" dirty="0"/>
              <a:t> التعلم </a:t>
            </a:r>
            <a:r>
              <a:rPr lang="ar-JO" sz="1400" b="1" dirty="0" smtClean="0"/>
              <a:t>القبلي:</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269038" y="228600"/>
            <a:ext cx="7058343"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  في الحقل</a:t>
            </a:r>
            <a:r>
              <a:rPr lang="ar-JO" sz="1400" b="1" dirty="0" smtClean="0">
                <a:latin typeface="Calibri" pitchFamily="34" charset="0"/>
              </a:rPr>
              <a:t>         </a:t>
            </a:r>
            <a:r>
              <a:rPr lang="ar-JO" sz="1400" b="1" dirty="0" smtClean="0"/>
              <a:t> عنوان الدرس: حرف الشين –  املاء – انشودة هيا نزرع</a:t>
            </a:r>
            <a:endParaRPr lang="ar-JO" sz="1400" b="1" dirty="0"/>
          </a:p>
          <a:p>
            <a:r>
              <a:rPr lang="ar-JO" sz="1400" b="1" dirty="0"/>
              <a:t>                                    التاريخ</a:t>
            </a:r>
            <a:r>
              <a:rPr lang="ar-JO" sz="1400" b="1" dirty="0" smtClean="0"/>
              <a:t>:                                  من</a:t>
            </a:r>
            <a:r>
              <a:rPr lang="ar-JO" sz="1400" b="1" dirty="0"/>
              <a:t>:                  الى</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sp>
        <p:nvSpPr>
          <p:cNvPr id="7205" name="Text Box 37"/>
          <p:cNvSpPr txBox="1">
            <a:spLocks noChangeArrowheads="1"/>
          </p:cNvSpPr>
          <p:nvPr/>
        </p:nvSpPr>
        <p:spPr bwMode="auto">
          <a:xfrm>
            <a:off x="6499225" y="5711841"/>
            <a:ext cx="3406775" cy="830262"/>
          </a:xfrm>
          <a:prstGeom prst="rect">
            <a:avLst/>
          </a:prstGeom>
          <a:noFill/>
          <a:ln w="9525">
            <a:noFill/>
            <a:miter lim="800000"/>
            <a:headEnd/>
            <a:tailEnd/>
          </a:ln>
        </p:spPr>
        <p:txBody>
          <a:bodyPr wrap="none">
            <a:spAutoFit/>
          </a:bodyPr>
          <a:lstStyle/>
          <a:p>
            <a:r>
              <a:rPr lang="ar-JO" sz="1200" dirty="0" smtClean="0"/>
              <a:t>              </a:t>
            </a:r>
            <a:r>
              <a:rPr lang="ar-JO" sz="1200" dirty="0"/>
              <a:t>التامل الذاتي</a:t>
            </a:r>
          </a:p>
          <a:p>
            <a:r>
              <a:rPr lang="ar-JO" sz="1200" dirty="0"/>
              <a:t>اشعر بالرضا عن:......................................................</a:t>
            </a:r>
          </a:p>
          <a:p>
            <a:r>
              <a:rPr lang="ar-JO" sz="1200" dirty="0"/>
              <a:t>تحديات واجهتني:.......................................................</a:t>
            </a:r>
          </a:p>
          <a:p>
            <a:r>
              <a:rPr lang="ar-JO" sz="1200" dirty="0"/>
              <a:t>اقتراحات للتحسين:.....................................................</a:t>
            </a:r>
            <a:endParaRPr lang="en-US" sz="1200" dirty="0"/>
          </a:p>
        </p:txBody>
      </p:sp>
      <p:graphicFrame>
        <p:nvGraphicFramePr>
          <p:cNvPr id="24614" name="Group 38"/>
          <p:cNvGraphicFramePr>
            <a:graphicFrameLocks noGrp="1"/>
          </p:cNvGraphicFramePr>
          <p:nvPr/>
        </p:nvGraphicFramePr>
        <p:xfrm>
          <a:off x="-2" y="5905500"/>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32" name="Text Box 70"/>
          <p:cNvSpPr txBox="1">
            <a:spLocks noChangeArrowheads="1"/>
          </p:cNvSpPr>
          <p:nvPr/>
        </p:nvSpPr>
        <p:spPr bwMode="auto">
          <a:xfrm>
            <a:off x="4288953" y="6191266"/>
            <a:ext cx="2149948" cy="276999"/>
          </a:xfrm>
          <a:prstGeom prst="rect">
            <a:avLst/>
          </a:prstGeom>
          <a:noFill/>
          <a:ln w="9525">
            <a:noFill/>
            <a:miter lim="800000"/>
            <a:headEnd/>
            <a:tailEnd/>
          </a:ln>
        </p:spPr>
        <p:txBody>
          <a:bodyPr wrap="none">
            <a:spAutoFit/>
          </a:bodyPr>
          <a:lstStyle/>
          <a:p>
            <a:r>
              <a:rPr lang="ar-JO" sz="1200" dirty="0"/>
              <a:t>اعداد </a:t>
            </a:r>
            <a:r>
              <a:rPr lang="ar-JO" sz="1200" dirty="0" smtClean="0"/>
              <a:t>المعلمين: 1.........</a:t>
            </a:r>
            <a:r>
              <a:rPr lang="ar-JO" sz="1200" dirty="0"/>
              <a:t>2</a:t>
            </a:r>
            <a:r>
              <a:rPr lang="ar-JO" sz="1200" dirty="0" smtClean="0"/>
              <a:t>.....</a:t>
            </a:r>
            <a:r>
              <a:rPr lang="ar-JO" sz="1200" dirty="0"/>
              <a:t>3</a:t>
            </a:r>
            <a:r>
              <a:rPr lang="ar-JO" sz="1200" dirty="0" smtClean="0"/>
              <a:t>........</a:t>
            </a:r>
            <a:endParaRPr lang="en-US" sz="1200" dirty="0"/>
          </a:p>
        </p:txBody>
      </p:sp>
    </p:spTree>
    <p:extLst>
      <p:ext uri="{BB962C8B-B14F-4D97-AF65-F5344CB8AC3E}">
        <p14:creationId xmlns:p14="http://schemas.microsoft.com/office/powerpoint/2010/main" xmlns="" val="37856220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2310374065"/>
              </p:ext>
            </p:extLst>
          </p:nvPr>
        </p:nvGraphicFramePr>
        <p:xfrm>
          <a:off x="30975" y="1009650"/>
          <a:ext cx="9875025" cy="4344519"/>
        </p:xfrm>
        <a:graphic>
          <a:graphicData uri="http://schemas.openxmlformats.org/drawingml/2006/table">
            <a:tbl>
              <a:tblPr rtl="1"/>
              <a:tblGrid>
                <a:gridCol w="385354"/>
                <a:gridCol w="1746068"/>
                <a:gridCol w="979694"/>
                <a:gridCol w="882247"/>
                <a:gridCol w="851291"/>
                <a:gridCol w="537970"/>
                <a:gridCol w="3904220"/>
                <a:gridCol w="588181"/>
              </a:tblGrid>
              <a:tr h="251622">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5496">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4439">
                <a:tc>
                  <a:txBody>
                    <a:bodyPr/>
                    <a:lstStyle/>
                    <a:p>
                      <a:endParaRPr lang="ar-JO" sz="1200" dirty="0" smtClean="0"/>
                    </a:p>
                    <a:p>
                      <a:r>
                        <a:rPr lang="ar-JO" sz="1200" dirty="0" smtClean="0"/>
                        <a:t>1</a:t>
                      </a:r>
                    </a:p>
                    <a:p>
                      <a:r>
                        <a:rPr lang="ar-JO" sz="1200" dirty="0" smtClean="0"/>
                        <a:t>2</a:t>
                      </a:r>
                    </a:p>
                    <a:p>
                      <a:r>
                        <a:rPr lang="ar-JO" sz="1200" dirty="0" smtClean="0"/>
                        <a:t>3</a:t>
                      </a:r>
                    </a:p>
                    <a:p>
                      <a:endParaRPr lang="ar-JO" sz="1200" dirty="0" smtClean="0"/>
                    </a:p>
                    <a:p>
                      <a:r>
                        <a:rPr lang="ar-JO" sz="1200" dirty="0" smtClean="0"/>
                        <a:t>4</a:t>
                      </a:r>
                    </a:p>
                    <a:p>
                      <a:endParaRPr lang="ar-JO" sz="1200" dirty="0" smtClean="0"/>
                    </a:p>
                    <a:p>
                      <a:r>
                        <a:rPr lang="ar-JO" sz="1200" dirty="0" smtClean="0"/>
                        <a:t>5</a:t>
                      </a:r>
                    </a:p>
                    <a:p>
                      <a:r>
                        <a:rPr lang="ar-JO" sz="1200" dirty="0" smtClean="0"/>
                        <a:t>6</a:t>
                      </a:r>
                    </a:p>
                    <a:p>
                      <a:r>
                        <a:rPr lang="ar-JO" sz="1200" dirty="0" smtClean="0"/>
                        <a:t>7</a:t>
                      </a:r>
                    </a:p>
                    <a:p>
                      <a:r>
                        <a:rPr lang="ar-JO" sz="1200" dirty="0" smtClean="0"/>
                        <a:t>8</a:t>
                      </a:r>
                    </a:p>
                    <a:p>
                      <a:endParaRPr lang="ar-JO" sz="1200" dirty="0" smtClean="0"/>
                    </a:p>
                    <a:p>
                      <a:endParaRPr lang="ar-JO" sz="1200" dirty="0" smtClean="0"/>
                    </a:p>
                    <a:p>
                      <a:r>
                        <a:rPr lang="ar-JO" sz="1200" dirty="0" smtClean="0"/>
                        <a:t>9</a:t>
                      </a:r>
                    </a:p>
                    <a:p>
                      <a:endParaRPr lang="ar-JO" sz="1200" dirty="0" smtClean="0"/>
                    </a:p>
                    <a:p>
                      <a:r>
                        <a:rPr lang="ar-JO" sz="1200" dirty="0" smtClean="0"/>
                        <a:t>10</a:t>
                      </a:r>
                    </a:p>
                    <a:p>
                      <a:r>
                        <a:rPr lang="ar-JO" sz="1200" dirty="0" smtClean="0"/>
                        <a:t>11</a:t>
                      </a:r>
                    </a:p>
                    <a:p>
                      <a:endParaRPr lang="ar-JO" sz="1200" dirty="0" smtClean="0"/>
                    </a:p>
                    <a:p>
                      <a:r>
                        <a:rPr lang="ar-JO" sz="1200" dirty="0" smtClean="0"/>
                        <a:t>12</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يستمع الى نص الاستماع بانتباه</a:t>
                      </a:r>
                    </a:p>
                    <a:p>
                      <a:r>
                        <a:rPr lang="ar-JO" sz="1200" baseline="0" dirty="0" smtClean="0"/>
                        <a:t>يجيب على اسئلة الاستماع جيدا</a:t>
                      </a:r>
                    </a:p>
                    <a:p>
                      <a:r>
                        <a:rPr lang="ar-JO" sz="1200" baseline="0" dirty="0" smtClean="0"/>
                        <a:t>يتعرف دور المعلم في المجتمع</a:t>
                      </a:r>
                    </a:p>
                    <a:p>
                      <a:endParaRPr lang="ar-JO" sz="1200" baseline="0" dirty="0" smtClean="0"/>
                    </a:p>
                    <a:p>
                      <a:r>
                        <a:rPr lang="ar-JO" sz="1200" baseline="0" dirty="0" smtClean="0"/>
                        <a:t>يتحدث شفويا عن صور الدرس</a:t>
                      </a:r>
                    </a:p>
                    <a:p>
                      <a:endParaRPr lang="ar-JO" sz="1200" baseline="0" dirty="0" smtClean="0"/>
                    </a:p>
                    <a:p>
                      <a:r>
                        <a:rPr lang="ar-JO" sz="1200" baseline="0" dirty="0" smtClean="0"/>
                        <a:t>يتعرف  تنوين الضم وشكله</a:t>
                      </a:r>
                    </a:p>
                    <a:p>
                      <a:r>
                        <a:rPr lang="ar-JO" sz="1200" baseline="0" dirty="0" smtClean="0"/>
                        <a:t>يردد كلمات منتبها لتنوين الضم</a:t>
                      </a:r>
                    </a:p>
                    <a:p>
                      <a:r>
                        <a:rPr lang="ar-JO" sz="1200" baseline="0" dirty="0" smtClean="0"/>
                        <a:t>يضع دائرة حول الحرف عليه تنوين الضم</a:t>
                      </a:r>
                    </a:p>
                    <a:p>
                      <a:r>
                        <a:rPr lang="ar-JO" sz="1200" baseline="0" dirty="0" smtClean="0"/>
                        <a:t>يضع دائرة حول كلمات تحوي تنوين ضم </a:t>
                      </a:r>
                    </a:p>
                    <a:p>
                      <a:r>
                        <a:rPr lang="ar-JO" sz="1200" baseline="0" dirty="0" smtClean="0"/>
                        <a:t>يرسم اتنون الضم فوق الحرف الملون </a:t>
                      </a:r>
                    </a:p>
                    <a:p>
                      <a:r>
                        <a:rPr lang="ar-JO" sz="1200" baseline="0" dirty="0" smtClean="0"/>
                        <a:t>يقرأ حروف فوقها تنوين ضم</a:t>
                      </a:r>
                    </a:p>
                    <a:p>
                      <a:r>
                        <a:rPr lang="ar-JO" sz="1200" baseline="0" dirty="0" smtClean="0"/>
                        <a:t>يكتب الحروف  عليها تنوين الضم بخط جميل صحيحا</a:t>
                      </a:r>
                    </a:p>
                    <a:p>
                      <a:r>
                        <a:rPr lang="ar-JO" sz="1200" baseline="0" dirty="0" smtClean="0"/>
                        <a:t>ان يقدر دور المعلم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بضبط </a:t>
                      </a:r>
                      <a:r>
                        <a:rPr lang="ar-JO" sz="1200" dirty="0" smtClean="0"/>
                        <a:t>الطلبة</a:t>
                      </a:r>
                      <a:r>
                        <a:rPr lang="ar-JO" sz="1200" baseline="0" dirty="0" smtClean="0"/>
                        <a:t>  </a:t>
                      </a:r>
                      <a:endParaRPr lang="en-US" sz="1200" baseline="0" dirty="0" smtClean="0"/>
                    </a:p>
                    <a:p>
                      <a:r>
                        <a:rPr lang="ar-JO" sz="1200" baseline="0" dirty="0" smtClean="0"/>
                        <a:t>قراءة نص الاستماع على </a:t>
                      </a:r>
                      <a:r>
                        <a:rPr lang="ar-JO" sz="1200" baseline="0" dirty="0" smtClean="0"/>
                        <a:t>الطلبة </a:t>
                      </a:r>
                      <a:r>
                        <a:rPr lang="en-US" sz="1200" baseline="0" dirty="0" smtClean="0"/>
                        <a:t> </a:t>
                      </a:r>
                      <a:r>
                        <a:rPr lang="ar-JO" sz="1200" baseline="0" dirty="0" smtClean="0"/>
                        <a:t>جملة جملة واكرر القلراءة مرة اخرى وطرح بعض الاسئلة على </a:t>
                      </a:r>
                      <a:r>
                        <a:rPr lang="ar-JO" sz="1200" baseline="0" dirty="0" smtClean="0"/>
                        <a:t>الطلبة  </a:t>
                      </a:r>
                      <a:r>
                        <a:rPr lang="ar-JO" sz="1200" baseline="0" dirty="0" smtClean="0"/>
                        <a:t>ومتابعة اجابات </a:t>
                      </a:r>
                      <a:r>
                        <a:rPr lang="ar-JO" sz="1200" baseline="0" dirty="0" smtClean="0"/>
                        <a:t>الطلبة </a:t>
                      </a:r>
                      <a:r>
                        <a:rPr lang="ar-JO" sz="1200" baseline="0" dirty="0" smtClean="0"/>
                        <a:t>وتعزيز اجابات اطالبات </a:t>
                      </a:r>
                    </a:p>
                    <a:p>
                      <a:r>
                        <a:rPr lang="ar-JO" sz="1200" baseline="0" dirty="0" smtClean="0"/>
                        <a:t>مناقشة مع </a:t>
                      </a:r>
                      <a:r>
                        <a:rPr lang="ar-JO" sz="1200" baseline="0" dirty="0" smtClean="0"/>
                        <a:t>الطلبة </a:t>
                      </a:r>
                      <a:r>
                        <a:rPr lang="ar-JO" sz="1200" baseline="0" dirty="0" smtClean="0"/>
                        <a:t>حول يوم المعلم واهمية عمله وتقدير دوره واترك المجال للحوار مع </a:t>
                      </a:r>
                      <a:r>
                        <a:rPr lang="ar-JO" sz="1200" baseline="0" dirty="0" smtClean="0"/>
                        <a:t>الطلبة</a:t>
                      </a:r>
                      <a:endParaRPr lang="ar-JO" sz="1200" baseline="0" dirty="0" smtClean="0"/>
                    </a:p>
                    <a:p>
                      <a:endParaRPr lang="ar-JO" sz="1200" baseline="0" dirty="0" smtClean="0"/>
                    </a:p>
                    <a:p>
                      <a:r>
                        <a:rPr lang="ar-JO" sz="1200" baseline="0" dirty="0" smtClean="0"/>
                        <a:t>اعرض بطاقات صور الدرس على </a:t>
                      </a:r>
                      <a:r>
                        <a:rPr lang="ar-JO" sz="1200" baseline="0" dirty="0" smtClean="0"/>
                        <a:t>الطلبة </a:t>
                      </a:r>
                      <a:r>
                        <a:rPr lang="ar-JO" sz="1200" baseline="0" dirty="0" smtClean="0"/>
                        <a:t>واطلب من </a:t>
                      </a:r>
                      <a:r>
                        <a:rPr lang="ar-JO" sz="1200" baseline="0" dirty="0" smtClean="0"/>
                        <a:t>الطلبة </a:t>
                      </a:r>
                      <a:r>
                        <a:rPr lang="ar-JO" sz="1200" baseline="0" dirty="0" smtClean="0"/>
                        <a:t>التعبيرعن محتويات الصور شفويا بطريقة صحيحة ومتابعة اجابات </a:t>
                      </a:r>
                      <a:r>
                        <a:rPr lang="ar-JO" sz="1200" baseline="0" dirty="0" smtClean="0"/>
                        <a:t>الطلبة </a:t>
                      </a:r>
                      <a:endParaRPr lang="ar-JO" sz="1200" baseline="0" dirty="0" smtClean="0"/>
                    </a:p>
                    <a:p>
                      <a:endParaRPr lang="ar-JO" sz="1200" baseline="0" dirty="0" smtClean="0"/>
                    </a:p>
                    <a:p>
                      <a:endParaRPr lang="ar-JO" sz="1200" baseline="0" dirty="0" smtClean="0"/>
                    </a:p>
                    <a:p>
                      <a:r>
                        <a:rPr lang="ar-JO" sz="1200" baseline="0" dirty="0" smtClean="0"/>
                        <a:t>اوضح الكسرة من خلال عرض بطاقة عليها الضمة امام </a:t>
                      </a:r>
                      <a:r>
                        <a:rPr lang="ar-JO" sz="1200" baseline="0" dirty="0" smtClean="0"/>
                        <a:t>الطلبة  </a:t>
                      </a:r>
                      <a:r>
                        <a:rPr lang="ar-JO" sz="1200" baseline="0" dirty="0" smtClean="0"/>
                        <a:t>ثم كتابة حروف وتوضيح كيفية رسم الضمة توقها على اللوح ...اطلب من </a:t>
                      </a:r>
                      <a:r>
                        <a:rPr lang="ar-JO" sz="1200" baseline="0" dirty="0" smtClean="0"/>
                        <a:t>الطلبة </a:t>
                      </a:r>
                      <a:r>
                        <a:rPr lang="ar-JO" sz="1200" baseline="0" dirty="0" smtClean="0"/>
                        <a:t>ترديد كلمات  مع التركيز على الضمة ثم وضع دائرة على الحرف المضموم ووضع دائرة حول الكلمات التي تحوي حرف مضموم </a:t>
                      </a:r>
                    </a:p>
                    <a:p>
                      <a:r>
                        <a:rPr lang="ar-JO" sz="1200" baseline="0" dirty="0" smtClean="0"/>
                        <a:t>اطلب من </a:t>
                      </a:r>
                      <a:r>
                        <a:rPr lang="ar-JO" sz="1200" baseline="0" dirty="0" smtClean="0"/>
                        <a:t>الطلبة </a:t>
                      </a:r>
                      <a:r>
                        <a:rPr lang="ar-JO" sz="1200" baseline="0" dirty="0" smtClean="0"/>
                        <a:t>رسم الضمة فوق الحروف  الملونة </a:t>
                      </a:r>
                    </a:p>
                    <a:p>
                      <a:r>
                        <a:rPr lang="ar-JO" sz="1200" baseline="0" dirty="0" smtClean="0"/>
                        <a:t>اطلب من </a:t>
                      </a:r>
                      <a:r>
                        <a:rPr lang="ar-JO" sz="1200" baseline="0" dirty="0" smtClean="0"/>
                        <a:t>الطلبة  </a:t>
                      </a:r>
                      <a:r>
                        <a:rPr lang="ar-JO" sz="1200" baseline="0" dirty="0" smtClean="0"/>
                        <a:t>قراءة الحروف المضمومة </a:t>
                      </a:r>
                    </a:p>
                    <a:p>
                      <a:r>
                        <a:rPr lang="ar-JO" sz="1200" baseline="0" dirty="0" smtClean="0"/>
                        <a:t>اوضح </a:t>
                      </a:r>
                      <a:r>
                        <a:rPr lang="ar-JO" sz="1200" baseline="0" dirty="0" smtClean="0"/>
                        <a:t>للطلبة </a:t>
                      </a:r>
                      <a:r>
                        <a:rPr lang="ar-JO" sz="1200" baseline="0" dirty="0" smtClean="0"/>
                        <a:t>كيفية  كتابة الضمة ثم اطلب من </a:t>
                      </a:r>
                      <a:r>
                        <a:rPr lang="ar-JO" sz="1200" baseline="0" dirty="0" smtClean="0"/>
                        <a:t>الطلبة </a:t>
                      </a:r>
                      <a:r>
                        <a:rPr lang="ar-JO" sz="1200" baseline="0" dirty="0" smtClean="0"/>
                        <a:t>الكتابة بخط جميل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7623692" y="0"/>
            <a:ext cx="2375971" cy="954107"/>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12</a:t>
            </a:r>
            <a:endParaRPr lang="ar-JO" sz="1400" b="1" dirty="0"/>
          </a:p>
          <a:p>
            <a:r>
              <a:rPr lang="ar-JO" sz="1400" b="1" dirty="0"/>
              <a:t> التعلم </a:t>
            </a:r>
            <a:r>
              <a:rPr lang="ar-JO" sz="1400" b="1" dirty="0" smtClean="0"/>
              <a:t>القبلي:مناقشة موضوع الدرس </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113621" y="228600"/>
            <a:ext cx="6276077"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الوحدة:يوم المعلم  </a:t>
            </a:r>
            <a:r>
              <a:rPr lang="ar-JO" sz="1400" b="1" dirty="0" smtClean="0">
                <a:latin typeface="Calibri" pitchFamily="34" charset="0"/>
              </a:rPr>
              <a:t>ع</a:t>
            </a:r>
            <a:r>
              <a:rPr lang="ar-JO" sz="1400" b="1" dirty="0" smtClean="0"/>
              <a:t>نوان </a:t>
            </a:r>
            <a:r>
              <a:rPr lang="ar-JO" sz="1400" b="1" dirty="0"/>
              <a:t>الدرس</a:t>
            </a:r>
            <a:r>
              <a:rPr lang="ar-JO" sz="1400" b="1" dirty="0" smtClean="0"/>
              <a:t>: استماع –محادثة – تنوين الضم</a:t>
            </a:r>
          </a:p>
          <a:p>
            <a:r>
              <a:rPr lang="ar-JO" sz="1400" b="1" dirty="0" smtClean="0"/>
              <a:t>التاريخ:    من</a:t>
            </a:r>
            <a:r>
              <a:rPr lang="ar-JO" sz="1400" b="1" dirty="0"/>
              <a:t>:  </a:t>
            </a:r>
            <a:r>
              <a:rPr lang="ar-JO" sz="1400" b="1" dirty="0" smtClean="0"/>
              <a:t>                        الى </a:t>
            </a:r>
            <a:r>
              <a:rPr lang="ar-JO" sz="1400" b="1" dirty="0"/>
              <a:t>:</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graphicFrame>
        <p:nvGraphicFramePr>
          <p:cNvPr id="24614" name="Group 38"/>
          <p:cNvGraphicFramePr>
            <a:graphicFrameLocks noGrp="1"/>
          </p:cNvGraphicFramePr>
          <p:nvPr>
            <p:extLst>
              <p:ext uri="{D42A27DB-BD31-4B8C-83A1-F6EECF244321}">
                <p14:modId xmlns:p14="http://schemas.microsoft.com/office/powerpoint/2010/main" xmlns="" val="1668126386"/>
              </p:ext>
            </p:extLst>
          </p:nvPr>
        </p:nvGraphicFramePr>
        <p:xfrm>
          <a:off x="-2" y="5797252"/>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Text Box 37"/>
          <p:cNvSpPr txBox="1">
            <a:spLocks noChangeArrowheads="1"/>
          </p:cNvSpPr>
          <p:nvPr/>
        </p:nvSpPr>
        <p:spPr bwMode="auto">
          <a:xfrm>
            <a:off x="6499270" y="5500702"/>
            <a:ext cx="3406766" cy="1384995"/>
          </a:xfrm>
          <a:prstGeom prst="rect">
            <a:avLst/>
          </a:prstGeom>
          <a:noFill/>
          <a:ln w="9525">
            <a:noFill/>
            <a:miter lim="800000"/>
            <a:headEnd/>
            <a:tailEnd/>
          </a:ln>
        </p:spPr>
        <p:txBody>
          <a:bodyPr wrap="none">
            <a:spAutoFit/>
          </a:bodyPr>
          <a:lstStyle/>
          <a:p>
            <a:pPr algn="r"/>
            <a:r>
              <a:rPr lang="ar-JO" sz="1200" dirty="0">
                <a:latin typeface="Calibri" pitchFamily="34" charset="0"/>
              </a:rPr>
              <a:t>              التامل الذاتي</a:t>
            </a:r>
          </a:p>
          <a:p>
            <a:pPr algn="r"/>
            <a:r>
              <a:rPr lang="ar-JO" sz="1200" dirty="0">
                <a:latin typeface="Calibri" pitchFamily="34" charset="0"/>
              </a:rPr>
              <a:t>اشعر بالرضا عن:......................................................</a:t>
            </a:r>
          </a:p>
          <a:p>
            <a:pPr algn="r"/>
            <a:r>
              <a:rPr lang="ar-JO" sz="1200" dirty="0">
                <a:latin typeface="Calibri" pitchFamily="34" charset="0"/>
              </a:rPr>
              <a:t>تحديات واجهتني:.......................................................</a:t>
            </a:r>
          </a:p>
          <a:p>
            <a:pPr algn="r"/>
            <a:r>
              <a:rPr lang="ar-JO" sz="1200" dirty="0">
                <a:latin typeface="Calibri" pitchFamily="34" charset="0"/>
              </a:rPr>
              <a:t>اقتراحات للتحسين</a:t>
            </a:r>
            <a:r>
              <a:rPr lang="ar-JO" sz="1200" dirty="0" smtClean="0">
                <a:latin typeface="Calibri" pitchFamily="34" charset="0"/>
              </a:rPr>
              <a:t>:.....................................................</a:t>
            </a:r>
          </a:p>
          <a:p>
            <a:pPr algn="r"/>
            <a:endParaRPr lang="ar-JO" sz="1200" dirty="0">
              <a:latin typeface="Calibri" pitchFamily="34" charset="0"/>
            </a:endParaRPr>
          </a:p>
          <a:p>
            <a:pPr algn="r"/>
            <a:r>
              <a:rPr lang="ar-JO" sz="1200" dirty="0" smtClean="0">
                <a:latin typeface="Calibri" pitchFamily="34" charset="0"/>
              </a:rPr>
              <a:t>توقيع المدير......................................</a:t>
            </a:r>
          </a:p>
          <a:p>
            <a:pPr algn="r"/>
            <a:r>
              <a:rPr lang="ar-JO" sz="1200" dirty="0" smtClean="0">
                <a:latin typeface="Calibri" pitchFamily="34" charset="0"/>
              </a:rPr>
              <a:t>توقيع المشرف التربوي</a:t>
            </a:r>
            <a:endParaRPr lang="en-US" sz="1200" dirty="0">
              <a:latin typeface="Calibri" pitchFamily="34" charset="0"/>
            </a:endParaRPr>
          </a:p>
        </p:txBody>
      </p:sp>
    </p:spTree>
    <p:extLst>
      <p:ext uri="{BB962C8B-B14F-4D97-AF65-F5344CB8AC3E}">
        <p14:creationId xmlns:p14="http://schemas.microsoft.com/office/powerpoint/2010/main" xmlns="" val="6887673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3765457553"/>
              </p:ext>
            </p:extLst>
          </p:nvPr>
        </p:nvGraphicFramePr>
        <p:xfrm>
          <a:off x="30975" y="1009650"/>
          <a:ext cx="9875025" cy="4754880"/>
        </p:xfrm>
        <a:graphic>
          <a:graphicData uri="http://schemas.openxmlformats.org/drawingml/2006/table">
            <a:tbl>
              <a:tblPr rtl="1"/>
              <a:tblGrid>
                <a:gridCol w="385354"/>
                <a:gridCol w="1802674"/>
                <a:gridCol w="944122"/>
                <a:gridCol w="861213"/>
                <a:gridCol w="851291"/>
                <a:gridCol w="537970"/>
                <a:gridCol w="3904220"/>
                <a:gridCol w="588181"/>
              </a:tblGrid>
              <a:tr h="228600">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6550">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8600">
                <a:tc>
                  <a:txBody>
                    <a:bodyPr/>
                    <a:lstStyle/>
                    <a:p>
                      <a:endParaRPr lang="ar-JO" sz="1200" dirty="0" smtClean="0"/>
                    </a:p>
                    <a:p>
                      <a:r>
                        <a:rPr lang="ar-JO" sz="1200" dirty="0" smtClean="0"/>
                        <a:t>1</a:t>
                      </a:r>
                    </a:p>
                    <a:p>
                      <a:endParaRPr lang="ar-JO" sz="1200" dirty="0" smtClean="0"/>
                    </a:p>
                    <a:p>
                      <a:r>
                        <a:rPr lang="ar-JO" sz="1200" dirty="0" smtClean="0"/>
                        <a:t>2</a:t>
                      </a:r>
                    </a:p>
                    <a:p>
                      <a:r>
                        <a:rPr lang="ar-JO" sz="1200" dirty="0" smtClean="0"/>
                        <a:t>3</a:t>
                      </a:r>
                    </a:p>
                    <a:p>
                      <a:r>
                        <a:rPr lang="ar-JO" sz="1200" dirty="0" smtClean="0"/>
                        <a:t>4</a:t>
                      </a:r>
                    </a:p>
                    <a:p>
                      <a:r>
                        <a:rPr lang="ar-JO" sz="1200" dirty="0" smtClean="0"/>
                        <a:t>5</a:t>
                      </a:r>
                    </a:p>
                    <a:p>
                      <a:r>
                        <a:rPr lang="ar-JO" sz="1200" dirty="0" smtClean="0"/>
                        <a:t>6</a:t>
                      </a:r>
                    </a:p>
                    <a:p>
                      <a:r>
                        <a:rPr lang="ar-JO" sz="1200" dirty="0" smtClean="0"/>
                        <a:t>7</a:t>
                      </a:r>
                    </a:p>
                    <a:p>
                      <a:endParaRPr lang="ar-JO" sz="1200" dirty="0" smtClean="0"/>
                    </a:p>
                    <a:p>
                      <a:r>
                        <a:rPr lang="ar-JO" sz="1200" dirty="0" smtClean="0"/>
                        <a:t>8</a:t>
                      </a:r>
                    </a:p>
                    <a:p>
                      <a:endParaRPr lang="ar-JO" sz="1200" dirty="0" smtClean="0"/>
                    </a:p>
                    <a:p>
                      <a:r>
                        <a:rPr lang="ar-JO" sz="1200" dirty="0" smtClean="0"/>
                        <a:t>9</a:t>
                      </a:r>
                    </a:p>
                    <a:p>
                      <a:endParaRPr lang="ar-JO" sz="1200" dirty="0" smtClean="0"/>
                    </a:p>
                    <a:p>
                      <a:r>
                        <a:rPr lang="ar-JO" sz="1200" dirty="0" smtClean="0"/>
                        <a:t>10</a:t>
                      </a:r>
                    </a:p>
                    <a:p>
                      <a:endParaRPr lang="ar-JO" sz="1200" dirty="0" smtClean="0"/>
                    </a:p>
                    <a:p>
                      <a:r>
                        <a:rPr lang="ar-JO" sz="1200" dirty="0" smtClean="0"/>
                        <a:t>11</a:t>
                      </a:r>
                    </a:p>
                    <a:p>
                      <a:r>
                        <a:rPr lang="ar-JO" sz="1200" dirty="0" smtClean="0"/>
                        <a:t>12</a:t>
                      </a:r>
                    </a:p>
                    <a:p>
                      <a:r>
                        <a:rPr lang="ar-JO" sz="1200" dirty="0" smtClean="0"/>
                        <a:t>13</a:t>
                      </a:r>
                    </a:p>
                    <a:p>
                      <a:r>
                        <a:rPr lang="ar-JO" sz="1200" dirty="0" smtClean="0"/>
                        <a:t>14</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يتعرف حرف العين  صوته واشكاله</a:t>
                      </a:r>
                    </a:p>
                    <a:p>
                      <a:r>
                        <a:rPr lang="ar-JO" sz="1200" baseline="0" dirty="0" smtClean="0"/>
                        <a:t>ينطق حرف العين مع حروف المد</a:t>
                      </a:r>
                    </a:p>
                    <a:p>
                      <a:r>
                        <a:rPr lang="ar-JO" sz="1200" baseline="0" dirty="0" smtClean="0"/>
                        <a:t> يردد كلمات فيها حرف العين</a:t>
                      </a:r>
                    </a:p>
                    <a:p>
                      <a:r>
                        <a:rPr lang="ar-JO" sz="1200" baseline="0" dirty="0" smtClean="0"/>
                        <a:t>يعين الحرف من كلمات تحتويه</a:t>
                      </a:r>
                    </a:p>
                    <a:p>
                      <a:r>
                        <a:rPr lang="ar-JO" sz="1200" baseline="0" dirty="0" smtClean="0"/>
                        <a:t>يحلل الكلمات الى مقاطع</a:t>
                      </a:r>
                    </a:p>
                    <a:p>
                      <a:r>
                        <a:rPr lang="ar-JO" sz="1200" baseline="0" dirty="0" smtClean="0"/>
                        <a:t>يركب كلمات من المقاطع المعطاة</a:t>
                      </a:r>
                    </a:p>
                    <a:p>
                      <a:r>
                        <a:rPr lang="ar-JO" sz="1200" baseline="0" dirty="0" smtClean="0"/>
                        <a:t>يكتب الحرف كتابة صحيحة وواضحة</a:t>
                      </a:r>
                    </a:p>
                    <a:p>
                      <a:r>
                        <a:rPr lang="ar-JO" sz="1200" baseline="0" dirty="0" smtClean="0"/>
                        <a:t>يكتب شكل الحرف المناسب في الفراغ</a:t>
                      </a:r>
                    </a:p>
                    <a:p>
                      <a:r>
                        <a:rPr lang="ar-JO" sz="1200" baseline="0" dirty="0" smtClean="0"/>
                        <a:t> يرسم الحروف والمقاطع رسما صحيحا</a:t>
                      </a:r>
                    </a:p>
                    <a:p>
                      <a:r>
                        <a:rPr lang="ar-JO" sz="1200" baseline="0" dirty="0" smtClean="0"/>
                        <a:t>يتعرف حرف اللام صوته واشكاله </a:t>
                      </a:r>
                    </a:p>
                    <a:p>
                      <a:r>
                        <a:rPr lang="ar-JO" sz="1200" baseline="0" dirty="0" smtClean="0"/>
                        <a:t>يعين الحرف من كلمات تحتويه</a:t>
                      </a:r>
                    </a:p>
                    <a:p>
                      <a:r>
                        <a:rPr lang="ar-JO" sz="1200" baseline="0" dirty="0" smtClean="0"/>
                        <a:t>يحلل الكلمات الى مقاطع</a:t>
                      </a:r>
                    </a:p>
                    <a:p>
                      <a:r>
                        <a:rPr lang="ar-JO" sz="1200" baseline="0" dirty="0" smtClean="0"/>
                        <a:t>يركب كلمات من المقاطع المعطاة</a:t>
                      </a:r>
                    </a:p>
                    <a:p>
                      <a:r>
                        <a:rPr lang="ar-JO" sz="1200" baseline="0" dirty="0" smtClean="0"/>
                        <a:t>يكتب الحرف كتابة صحيحة وواضحة</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بمراجعة</a:t>
                      </a:r>
                      <a:r>
                        <a:rPr lang="ar-JO" sz="1200" baseline="0" dirty="0" smtClean="0"/>
                        <a:t> الحرف السابق ومناقشة موضوع الدرس</a:t>
                      </a:r>
                    </a:p>
                    <a:p>
                      <a:endParaRPr lang="ar-JO" sz="1200" baseline="0" dirty="0" smtClean="0"/>
                    </a:p>
                    <a:p>
                      <a:r>
                        <a:rPr lang="ar-JO" sz="1200" baseline="0" dirty="0" smtClean="0"/>
                        <a:t>اوضح </a:t>
                      </a:r>
                      <a:r>
                        <a:rPr lang="ar-JO" sz="1200" baseline="0" dirty="0" smtClean="0"/>
                        <a:t>للطلبة </a:t>
                      </a:r>
                      <a:r>
                        <a:rPr lang="ar-JO" sz="1200" baseline="0" dirty="0" smtClean="0"/>
                        <a:t>حرف العين والتمييز بين اسمه وصوته واعرض بطاقة للحرف باشكاله  امام </a:t>
                      </a:r>
                      <a:r>
                        <a:rPr lang="ar-JO" sz="1200" baseline="0" dirty="0" smtClean="0"/>
                        <a:t>الطلبة </a:t>
                      </a:r>
                      <a:r>
                        <a:rPr lang="ar-JO" sz="1200" baseline="0" dirty="0" smtClean="0"/>
                        <a:t>وترديد اسمه وصوته  واطلب من </a:t>
                      </a:r>
                      <a:r>
                        <a:rPr lang="ar-JO" sz="1200" baseline="0" dirty="0" smtClean="0"/>
                        <a:t>الطلبة  </a:t>
                      </a:r>
                      <a:r>
                        <a:rPr lang="ar-JO" sz="1200" baseline="0" dirty="0" smtClean="0"/>
                        <a:t>ترديد كلمات فيها حرف العين ثم وضع دائرة حول حرف السين وتمييز الحرف كلمات تحتويه من خلال وضع دائرة حول الحرف ومتابعة </a:t>
                      </a:r>
                      <a:r>
                        <a:rPr lang="ar-JO" sz="1200" baseline="0" dirty="0" smtClean="0"/>
                        <a:t>الطلبة </a:t>
                      </a:r>
                      <a:endParaRPr lang="ar-JO" sz="1200" baseline="0" dirty="0" smtClean="0"/>
                    </a:p>
                    <a:p>
                      <a:r>
                        <a:rPr lang="ar-JO" sz="1200" baseline="0" dirty="0" smtClean="0"/>
                        <a:t>أطلب من </a:t>
                      </a:r>
                      <a:r>
                        <a:rPr lang="ar-JO" sz="1200" baseline="0" dirty="0" smtClean="0"/>
                        <a:t>الطلبة </a:t>
                      </a:r>
                      <a:r>
                        <a:rPr lang="ar-JO" sz="1200" baseline="0" dirty="0" smtClean="0"/>
                        <a:t>تحليل الكلمات في الفراغ بعد توضيح  كيفية التحليل ثم اطلب من </a:t>
                      </a:r>
                      <a:r>
                        <a:rPr lang="ar-JO" sz="1200" baseline="0" dirty="0" smtClean="0"/>
                        <a:t>الطلبة </a:t>
                      </a:r>
                      <a:r>
                        <a:rPr lang="ar-JO" sz="1200" baseline="0" dirty="0" smtClean="0"/>
                        <a:t>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اطلب من </a:t>
                      </a:r>
                      <a:r>
                        <a:rPr lang="ar-JO" sz="1200" baseline="0" dirty="0" smtClean="0"/>
                        <a:t>الطلبة </a:t>
                      </a:r>
                      <a:r>
                        <a:rPr lang="ar-JO" sz="1200" baseline="0" dirty="0" smtClean="0"/>
                        <a:t>كتابة الحرف في الهواء وتوضيح كتابته على اللوح  ثم اطلب من </a:t>
                      </a:r>
                      <a:r>
                        <a:rPr lang="ar-JO" sz="1200" baseline="0" dirty="0" smtClean="0"/>
                        <a:t>الطلبة </a:t>
                      </a:r>
                      <a:r>
                        <a:rPr lang="ar-JO" sz="1200" baseline="0" dirty="0" smtClean="0"/>
                        <a:t>كتابة الحرف على اللوح ثم على اكتاب المدرسي ومتابعة </a:t>
                      </a:r>
                      <a:r>
                        <a:rPr lang="ar-JO" sz="1200" baseline="0" dirty="0" smtClean="0"/>
                        <a:t>الطلبة </a:t>
                      </a:r>
                      <a:r>
                        <a:rPr lang="ar-JO" sz="1200" baseline="0" dirty="0" smtClean="0"/>
                        <a:t>وتصويب الاخطاء ان وجدت </a:t>
                      </a:r>
                    </a:p>
                    <a:p>
                      <a:r>
                        <a:rPr lang="ar-JO" sz="1200" baseline="0" dirty="0" smtClean="0"/>
                        <a:t>اوضح </a:t>
                      </a:r>
                      <a:r>
                        <a:rPr lang="ar-JO" sz="1200" baseline="0" dirty="0" smtClean="0"/>
                        <a:t>للطلبة </a:t>
                      </a:r>
                      <a:r>
                        <a:rPr lang="ar-JO" sz="1200" baseline="0" dirty="0" smtClean="0"/>
                        <a:t>حرف اللام والتمييز بين اسمه وصوته واعرض بطاقة للحرف باشكاله  امام </a:t>
                      </a:r>
                      <a:r>
                        <a:rPr lang="ar-JO" sz="1200" baseline="0" dirty="0" smtClean="0"/>
                        <a:t>الطلبة </a:t>
                      </a:r>
                      <a:r>
                        <a:rPr lang="ar-JO" sz="1200" baseline="0" dirty="0" smtClean="0"/>
                        <a:t>وترديد اسمه وصوته  واطلب من </a:t>
                      </a:r>
                      <a:r>
                        <a:rPr lang="ar-JO" sz="1200" baseline="0" dirty="0" smtClean="0"/>
                        <a:t>الطلبة  </a:t>
                      </a:r>
                      <a:r>
                        <a:rPr lang="ar-JO" sz="1200" baseline="0" dirty="0" smtClean="0"/>
                        <a:t>ترديد كلمات فيها حرف اللام  ثم وضع دائرة حول حرف الميم  وتمييز الحرف كلمات تحتويه من خلال وضع دائرة حول الحرف ومتابعة </a:t>
                      </a:r>
                      <a:r>
                        <a:rPr lang="ar-JO" sz="1200" baseline="0" dirty="0" smtClean="0"/>
                        <a:t>الطلبة </a:t>
                      </a:r>
                      <a:endParaRPr lang="ar-JO" sz="1200" baseline="0" dirty="0" smtClean="0"/>
                    </a:p>
                    <a:p>
                      <a:r>
                        <a:rPr lang="ar-JO" sz="1200" baseline="0" dirty="0" smtClean="0"/>
                        <a:t>أطلب من </a:t>
                      </a:r>
                      <a:r>
                        <a:rPr lang="ar-JO" sz="1200" baseline="0" dirty="0" smtClean="0"/>
                        <a:t>الطلبة </a:t>
                      </a:r>
                      <a:r>
                        <a:rPr lang="ar-JO" sz="1200" baseline="0" dirty="0" smtClean="0"/>
                        <a:t>تحليل الكلمات في  الفراغ بعد توضيح  كيفية التحليل ثم اطلب من </a:t>
                      </a:r>
                      <a:r>
                        <a:rPr lang="ar-JO" sz="1200" baseline="0" dirty="0" smtClean="0"/>
                        <a:t>الطلبة </a:t>
                      </a:r>
                      <a:r>
                        <a:rPr lang="ar-JO" sz="1200" baseline="0" dirty="0" smtClean="0"/>
                        <a:t>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اطلب من </a:t>
                      </a:r>
                      <a:r>
                        <a:rPr lang="ar-JO" sz="1200" baseline="0" dirty="0" smtClean="0"/>
                        <a:t>الطلبة </a:t>
                      </a:r>
                      <a:r>
                        <a:rPr lang="ar-JO" sz="1200" baseline="0" dirty="0" smtClean="0"/>
                        <a:t>كتابة الحرف في الهواء وتوضيح كتابته على اللوح  ثم اطلب من </a:t>
                      </a:r>
                      <a:r>
                        <a:rPr lang="ar-JO" sz="1200" baseline="0" dirty="0" smtClean="0"/>
                        <a:t>الطلبة </a:t>
                      </a:r>
                      <a:r>
                        <a:rPr lang="ar-JO" sz="1200" baseline="0" dirty="0" smtClean="0"/>
                        <a:t>كتابة الحرف على اللوح ثم على اكتاب المدرسي ومتابعة </a:t>
                      </a:r>
                      <a:r>
                        <a:rPr lang="ar-JO" sz="1200" baseline="0" dirty="0" smtClean="0"/>
                        <a:t>الطلبة </a:t>
                      </a:r>
                      <a:r>
                        <a:rPr lang="ar-JO" sz="1200" baseline="0" dirty="0" smtClean="0"/>
                        <a:t>وتصويب الاخطاء ان وجدت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30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432800" y="0"/>
            <a:ext cx="1566863" cy="954088"/>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a:t>
            </a:r>
            <a:endParaRPr lang="ar-JO" sz="1400" b="1" dirty="0"/>
          </a:p>
          <a:p>
            <a:r>
              <a:rPr lang="ar-JO" sz="1400" b="1" dirty="0"/>
              <a:t> التعلم </a:t>
            </a:r>
            <a:r>
              <a:rPr lang="ar-JO" sz="1400" b="1" dirty="0" smtClean="0"/>
              <a:t>القبلي:</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879782" y="228600"/>
            <a:ext cx="6447599"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  يوم المعلم</a:t>
            </a:r>
            <a:r>
              <a:rPr lang="ar-JO" sz="1400" b="1" dirty="0" smtClean="0">
                <a:latin typeface="Calibri" pitchFamily="34" charset="0"/>
              </a:rPr>
              <a:t>             </a:t>
            </a:r>
            <a:r>
              <a:rPr lang="ar-JO" sz="1400" b="1" dirty="0" smtClean="0"/>
              <a:t> عنوان الدرس: حرف العين  – حرف اللام</a:t>
            </a:r>
            <a:endParaRPr lang="ar-JO" sz="1400" b="1" dirty="0"/>
          </a:p>
          <a:p>
            <a:r>
              <a:rPr lang="ar-JO" sz="1400" b="1" dirty="0"/>
              <a:t>                                    التاريخ</a:t>
            </a:r>
            <a:r>
              <a:rPr lang="ar-JO" sz="1400" b="1" dirty="0" smtClean="0"/>
              <a:t>:                                  من</a:t>
            </a:r>
            <a:r>
              <a:rPr lang="ar-JO" sz="1400" b="1" dirty="0"/>
              <a:t>:                  الى</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sp>
        <p:nvSpPr>
          <p:cNvPr id="7205" name="Text Box 37"/>
          <p:cNvSpPr txBox="1">
            <a:spLocks noChangeArrowheads="1"/>
          </p:cNvSpPr>
          <p:nvPr/>
        </p:nvSpPr>
        <p:spPr bwMode="auto">
          <a:xfrm>
            <a:off x="6433095" y="5840921"/>
            <a:ext cx="3406775" cy="830262"/>
          </a:xfrm>
          <a:prstGeom prst="rect">
            <a:avLst/>
          </a:prstGeom>
          <a:noFill/>
          <a:ln w="9525">
            <a:noFill/>
            <a:miter lim="800000"/>
            <a:headEnd/>
            <a:tailEnd/>
          </a:ln>
        </p:spPr>
        <p:txBody>
          <a:bodyPr wrap="none">
            <a:spAutoFit/>
          </a:bodyPr>
          <a:lstStyle/>
          <a:p>
            <a:r>
              <a:rPr lang="ar-JO" sz="1200" dirty="0"/>
              <a:t>              التامل الذاتي</a:t>
            </a:r>
          </a:p>
          <a:p>
            <a:r>
              <a:rPr lang="ar-JO" sz="1200" dirty="0"/>
              <a:t>اشعر بالرضا عن:......................................................</a:t>
            </a:r>
          </a:p>
          <a:p>
            <a:r>
              <a:rPr lang="ar-JO" sz="1200" dirty="0"/>
              <a:t>تحديات واجهتني:.......................................................</a:t>
            </a:r>
          </a:p>
          <a:p>
            <a:r>
              <a:rPr lang="ar-JO" sz="1200" dirty="0"/>
              <a:t>اقتراحات للتحسين:.....................................................</a:t>
            </a:r>
            <a:endParaRPr lang="en-US" sz="1200" dirty="0"/>
          </a:p>
        </p:txBody>
      </p:sp>
      <p:graphicFrame>
        <p:nvGraphicFramePr>
          <p:cNvPr id="24614" name="Group 38"/>
          <p:cNvGraphicFramePr>
            <a:graphicFrameLocks noGrp="1"/>
          </p:cNvGraphicFramePr>
          <p:nvPr/>
        </p:nvGraphicFramePr>
        <p:xfrm>
          <a:off x="-2" y="5905500"/>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32" name="Text Box 70"/>
          <p:cNvSpPr txBox="1">
            <a:spLocks noChangeArrowheads="1"/>
          </p:cNvSpPr>
          <p:nvPr/>
        </p:nvSpPr>
        <p:spPr bwMode="auto">
          <a:xfrm>
            <a:off x="4332234" y="6191266"/>
            <a:ext cx="2106667" cy="276999"/>
          </a:xfrm>
          <a:prstGeom prst="rect">
            <a:avLst/>
          </a:prstGeom>
          <a:noFill/>
          <a:ln w="9525">
            <a:noFill/>
            <a:miter lim="800000"/>
            <a:headEnd/>
            <a:tailEnd/>
          </a:ln>
        </p:spPr>
        <p:txBody>
          <a:bodyPr wrap="none">
            <a:spAutoFit/>
          </a:bodyPr>
          <a:lstStyle/>
          <a:p>
            <a:r>
              <a:rPr lang="ar-JO" sz="1200" dirty="0"/>
              <a:t>اعداد </a:t>
            </a:r>
            <a:r>
              <a:rPr lang="ar-JO" sz="1200" dirty="0" smtClean="0"/>
              <a:t>المعلمين:1.........</a:t>
            </a:r>
            <a:r>
              <a:rPr lang="ar-JO" sz="1200" dirty="0"/>
              <a:t>2</a:t>
            </a:r>
            <a:r>
              <a:rPr lang="ar-JO" sz="1200" dirty="0" smtClean="0"/>
              <a:t>.....</a:t>
            </a:r>
            <a:r>
              <a:rPr lang="ar-JO" sz="1200" dirty="0"/>
              <a:t>3</a:t>
            </a:r>
            <a:r>
              <a:rPr lang="ar-JO" sz="1200" dirty="0" smtClean="0"/>
              <a:t>........</a:t>
            </a:r>
            <a:endParaRPr lang="en-US" sz="1200" dirty="0"/>
          </a:p>
        </p:txBody>
      </p:sp>
    </p:spTree>
    <p:extLst>
      <p:ext uri="{BB962C8B-B14F-4D97-AF65-F5344CB8AC3E}">
        <p14:creationId xmlns:p14="http://schemas.microsoft.com/office/powerpoint/2010/main" xmlns="" val="3215900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56083595"/>
              </p:ext>
            </p:extLst>
          </p:nvPr>
        </p:nvGraphicFramePr>
        <p:xfrm>
          <a:off x="30975" y="1009650"/>
          <a:ext cx="9875025" cy="4438600"/>
        </p:xfrm>
        <a:graphic>
          <a:graphicData uri="http://schemas.openxmlformats.org/drawingml/2006/table">
            <a:tbl>
              <a:tblPr rtl="1"/>
              <a:tblGrid>
                <a:gridCol w="385354"/>
                <a:gridCol w="1802674"/>
                <a:gridCol w="944122"/>
                <a:gridCol w="861213"/>
                <a:gridCol w="851291"/>
                <a:gridCol w="537970"/>
                <a:gridCol w="3904220"/>
                <a:gridCol w="588181"/>
              </a:tblGrid>
              <a:tr h="258013">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44017">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98520">
                <a:tc>
                  <a:txBody>
                    <a:bodyPr/>
                    <a:lstStyle/>
                    <a:p>
                      <a:endParaRPr lang="ar-JO" sz="1200" dirty="0" smtClean="0"/>
                    </a:p>
                    <a:p>
                      <a:r>
                        <a:rPr lang="ar-JO" sz="1200" dirty="0" smtClean="0"/>
                        <a:t>1</a:t>
                      </a:r>
                    </a:p>
                    <a:p>
                      <a:endParaRPr lang="ar-JO" sz="1200" dirty="0" smtClean="0"/>
                    </a:p>
                    <a:p>
                      <a:r>
                        <a:rPr lang="ar-JO" sz="1200" dirty="0" smtClean="0"/>
                        <a:t>2</a:t>
                      </a:r>
                    </a:p>
                    <a:p>
                      <a:endParaRPr lang="ar-JO" sz="1200" dirty="0" smtClean="0"/>
                    </a:p>
                    <a:p>
                      <a:r>
                        <a:rPr lang="ar-JO" sz="1200" dirty="0" smtClean="0"/>
                        <a:t>3</a:t>
                      </a:r>
                    </a:p>
                    <a:p>
                      <a:r>
                        <a:rPr lang="ar-JO" sz="1200" dirty="0" smtClean="0"/>
                        <a:t>4</a:t>
                      </a:r>
                    </a:p>
                    <a:p>
                      <a:r>
                        <a:rPr lang="ar-JO" sz="1200" dirty="0" smtClean="0"/>
                        <a:t>5</a:t>
                      </a:r>
                    </a:p>
                    <a:p>
                      <a:r>
                        <a:rPr lang="ar-JO" sz="1200" dirty="0" smtClean="0"/>
                        <a:t>6</a:t>
                      </a:r>
                    </a:p>
                    <a:p>
                      <a:r>
                        <a:rPr lang="ar-JO" sz="1200" dirty="0" smtClean="0"/>
                        <a:t>7</a:t>
                      </a:r>
                    </a:p>
                    <a:p>
                      <a:endParaRPr lang="ar-JO" sz="1200" dirty="0" smtClean="0"/>
                    </a:p>
                    <a:p>
                      <a:r>
                        <a:rPr lang="ar-JO" sz="1200" dirty="0" smtClean="0"/>
                        <a:t>8</a:t>
                      </a:r>
                    </a:p>
                    <a:p>
                      <a:endParaRPr lang="ar-JO" sz="1200" dirty="0" smtClean="0"/>
                    </a:p>
                    <a:p>
                      <a:r>
                        <a:rPr lang="ar-JO" sz="1200" dirty="0" smtClean="0"/>
                        <a:t>9</a:t>
                      </a:r>
                    </a:p>
                    <a:p>
                      <a:endParaRPr lang="ar-JO" sz="1200" dirty="0" smtClean="0"/>
                    </a:p>
                    <a:p>
                      <a:endParaRPr lang="ar-JO" sz="1200" dirty="0" smtClean="0"/>
                    </a:p>
                    <a:p>
                      <a:r>
                        <a:rPr lang="ar-JO" sz="1200" dirty="0" smtClean="0"/>
                        <a:t>10</a:t>
                      </a:r>
                    </a:p>
                    <a:p>
                      <a:endParaRPr lang="ar-JO" sz="1200" dirty="0" smtClean="0"/>
                    </a:p>
                    <a:p>
                      <a:endParaRPr lang="ar-JO" sz="1200" dirty="0" smtClean="0"/>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يتعرف حرف الزاي صوته واشكاله</a:t>
                      </a:r>
                    </a:p>
                    <a:p>
                      <a:r>
                        <a:rPr lang="ar-JO" sz="1200" baseline="0" dirty="0" smtClean="0"/>
                        <a:t>ينطق حرف الزاي مع حروف المد</a:t>
                      </a:r>
                    </a:p>
                    <a:p>
                      <a:r>
                        <a:rPr lang="ar-JO" sz="1200" baseline="0" dirty="0" smtClean="0"/>
                        <a:t> يردد كلمات فيها حرف الشين</a:t>
                      </a:r>
                    </a:p>
                    <a:p>
                      <a:r>
                        <a:rPr lang="ar-JO" sz="1200" baseline="0" dirty="0" smtClean="0"/>
                        <a:t>يعين الحرف من كلمات تحتويه</a:t>
                      </a:r>
                    </a:p>
                    <a:p>
                      <a:r>
                        <a:rPr lang="ar-JO" sz="1200" baseline="0" dirty="0" smtClean="0"/>
                        <a:t>يحلل الكلمات الى مقاطع</a:t>
                      </a:r>
                    </a:p>
                    <a:p>
                      <a:r>
                        <a:rPr lang="ar-JO" sz="1200" baseline="0" dirty="0" smtClean="0"/>
                        <a:t>يركب كلمات من المقاطع المعطاة</a:t>
                      </a:r>
                    </a:p>
                    <a:p>
                      <a:r>
                        <a:rPr lang="ar-JO" sz="1200" baseline="0" dirty="0" smtClean="0"/>
                        <a:t>يكتب الحرف كتابة صحيحة وواضحة</a:t>
                      </a:r>
                    </a:p>
                    <a:p>
                      <a:r>
                        <a:rPr lang="ar-JO" sz="1200" baseline="0" dirty="0" smtClean="0"/>
                        <a:t>يكتب شكل الحرف المناسب في الفراغ</a:t>
                      </a:r>
                    </a:p>
                    <a:p>
                      <a:r>
                        <a:rPr lang="ar-JO" sz="1200" baseline="0" dirty="0" smtClean="0"/>
                        <a:t> يرسم الحروف والمقاطع رسما صحيحا</a:t>
                      </a:r>
                    </a:p>
                    <a:p>
                      <a:endParaRPr lang="ar-JO" sz="1200" baseline="0" dirty="0" smtClean="0"/>
                    </a:p>
                    <a:p>
                      <a:r>
                        <a:rPr lang="ar-JO" sz="1200" baseline="0" dirty="0" smtClean="0"/>
                        <a:t>يكتب كلمات الاملاء  المنقول بشكل صحيح</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بمراجعة</a:t>
                      </a:r>
                      <a:r>
                        <a:rPr lang="ar-JO" sz="1200" baseline="0" dirty="0" smtClean="0"/>
                        <a:t> الحرف السابق ومناقشة موضوع الدرس</a:t>
                      </a:r>
                    </a:p>
                    <a:p>
                      <a:endParaRPr lang="ar-JO" sz="1200" baseline="0" dirty="0" smtClean="0"/>
                    </a:p>
                    <a:p>
                      <a:r>
                        <a:rPr lang="ar-JO" sz="1200" baseline="0" dirty="0" smtClean="0"/>
                        <a:t>اوضح للطلبة حرف الزاي والتمييز بين اسمه وصوته واعرض بطاقة للحرف باشكاله  امام الطلبة وترديد اسمه وصوته  واطلب من الطلبة ترديد كلمات فيها حرف الزاي ثم وضع دائرة حول حرف الشين وتمييز الحرف كلمات تحتويه من خلال وضع دائرة حول الحرف ومتابعة الطلبة </a:t>
                      </a:r>
                    </a:p>
                    <a:p>
                      <a:r>
                        <a:rPr lang="ar-JO" sz="1200" baseline="0" dirty="0" smtClean="0"/>
                        <a:t>أطلب من الطلبة تحليل الكلمات في الفراغ بعد توضيح  كيفية التجريد ثم اطلب من الطلبة تركيب كلمات من المقاطع وكتابتها في الفراغ ومتابعة </a:t>
                      </a:r>
                      <a:r>
                        <a:rPr lang="ar-JO" sz="1200" baseline="0" dirty="0" smtClean="0"/>
                        <a:t>الطلبة.</a:t>
                      </a:r>
                      <a:endParaRPr lang="ar-JO" sz="1200" baseline="0" dirty="0" smtClean="0"/>
                    </a:p>
                    <a:p>
                      <a:endParaRPr lang="ar-JO" sz="1200" baseline="0" dirty="0" smtClean="0"/>
                    </a:p>
                    <a:p>
                      <a:r>
                        <a:rPr lang="ar-JO" sz="1200" baseline="0" dirty="0" smtClean="0"/>
                        <a:t>اطلب من الطلبة كتابة الحرف في الهواء وتوضيح كتابته على اللوح  ثم اطلب من الطلبة كتابة الحرف على اللوح ثم على اكتاب المدرسي ومتابعة الطلبة وتصويب الاخطاء ان وجدت </a:t>
                      </a:r>
                    </a:p>
                    <a:p>
                      <a:endParaRPr lang="ar-JO" sz="1200" baseline="0" dirty="0" smtClean="0"/>
                    </a:p>
                    <a:p>
                      <a:pPr marL="0" indent="0">
                        <a:buFont typeface="+mj-lt"/>
                        <a:buNone/>
                      </a:pPr>
                      <a:endParaRPr lang="ar-JO" sz="1200" baseline="0" dirty="0" smtClean="0"/>
                    </a:p>
                    <a:p>
                      <a:pPr marL="0" indent="0">
                        <a:buFont typeface="+mj-lt"/>
                        <a:buNone/>
                      </a:pPr>
                      <a:r>
                        <a:rPr lang="ar-JO" sz="1200" baseline="0" dirty="0" smtClean="0"/>
                        <a:t>اقوم بقراءة نص درس الاملاء المنقول يطلب من بعض الطلبة قراءة الجمل المخصصة قراءة سليمة عبرة يطلب من بعض الطلبة الضعاف قراءة الجمل مرة ثانية يطلب من الطلبة محاكاة نص الاملاء المنقول المدون امامهم</a:t>
                      </a:r>
                    </a:p>
                    <a:p>
                      <a:pPr marL="0" indent="0">
                        <a:buFont typeface="+mj-lt"/>
                        <a:buNone/>
                      </a:pPr>
                      <a:r>
                        <a:rPr lang="ar-JO" sz="1200" baseline="0" dirty="0" smtClean="0"/>
                        <a:t>اصوب كتابة الطلبة فرديآ او زمريآ</a:t>
                      </a:r>
                    </a:p>
                    <a:p>
                      <a:endParaRPr lang="ar-JO" sz="1200" baseline="0" dirty="0" smtClean="0"/>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30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432800" y="0"/>
            <a:ext cx="1566863" cy="954088"/>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a:t>
            </a:r>
            <a:endParaRPr lang="ar-JO" sz="1400" b="1" dirty="0"/>
          </a:p>
          <a:p>
            <a:r>
              <a:rPr lang="ar-JO" sz="1400" b="1" dirty="0"/>
              <a:t> التعلم </a:t>
            </a:r>
            <a:r>
              <a:rPr lang="ar-JO" sz="1400" b="1" dirty="0" smtClean="0"/>
              <a:t>القبلي:</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1495335" y="228600"/>
            <a:ext cx="5832046"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  يوم المعلم</a:t>
            </a:r>
            <a:r>
              <a:rPr lang="ar-JO" sz="1400" b="1" dirty="0" smtClean="0">
                <a:latin typeface="Calibri" pitchFamily="34" charset="0"/>
              </a:rPr>
              <a:t>       </a:t>
            </a:r>
            <a:r>
              <a:rPr lang="ar-JO" sz="1400" b="1" dirty="0" smtClean="0"/>
              <a:t> عنوان الدرس: حرف الزاي–  املاء </a:t>
            </a:r>
            <a:endParaRPr lang="ar-JO" sz="1400" b="1" dirty="0"/>
          </a:p>
          <a:p>
            <a:r>
              <a:rPr lang="ar-JO" sz="1400" b="1" dirty="0"/>
              <a:t>                                    التاريخ</a:t>
            </a:r>
            <a:r>
              <a:rPr lang="ar-JO" sz="1400" b="1" dirty="0" smtClean="0"/>
              <a:t>:                                  من</a:t>
            </a:r>
            <a:r>
              <a:rPr lang="ar-JO" sz="1400" b="1" dirty="0"/>
              <a:t>:                  الى</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sp>
        <p:nvSpPr>
          <p:cNvPr id="7205" name="Text Box 37"/>
          <p:cNvSpPr txBox="1">
            <a:spLocks noChangeArrowheads="1"/>
          </p:cNvSpPr>
          <p:nvPr/>
        </p:nvSpPr>
        <p:spPr bwMode="auto">
          <a:xfrm>
            <a:off x="6499225" y="5711841"/>
            <a:ext cx="3406775" cy="830262"/>
          </a:xfrm>
          <a:prstGeom prst="rect">
            <a:avLst/>
          </a:prstGeom>
          <a:noFill/>
          <a:ln w="9525">
            <a:noFill/>
            <a:miter lim="800000"/>
            <a:headEnd/>
            <a:tailEnd/>
          </a:ln>
        </p:spPr>
        <p:txBody>
          <a:bodyPr wrap="none">
            <a:spAutoFit/>
          </a:bodyPr>
          <a:lstStyle/>
          <a:p>
            <a:r>
              <a:rPr lang="ar-JO" sz="1200" dirty="0" smtClean="0"/>
              <a:t>              </a:t>
            </a:r>
            <a:r>
              <a:rPr lang="ar-JO" sz="1200" dirty="0"/>
              <a:t>التامل الذاتي</a:t>
            </a:r>
          </a:p>
          <a:p>
            <a:r>
              <a:rPr lang="ar-JO" sz="1200" dirty="0"/>
              <a:t>اشعر بالرضا عن:......................................................</a:t>
            </a:r>
          </a:p>
          <a:p>
            <a:r>
              <a:rPr lang="ar-JO" sz="1200" dirty="0"/>
              <a:t>تحديات واجهتني:.......................................................</a:t>
            </a:r>
          </a:p>
          <a:p>
            <a:r>
              <a:rPr lang="ar-JO" sz="1200" dirty="0"/>
              <a:t>اقتراحات للتحسين:.....................................................</a:t>
            </a:r>
            <a:endParaRPr lang="en-US" sz="1200" dirty="0"/>
          </a:p>
        </p:txBody>
      </p:sp>
      <p:graphicFrame>
        <p:nvGraphicFramePr>
          <p:cNvPr id="24614" name="Group 38"/>
          <p:cNvGraphicFramePr>
            <a:graphicFrameLocks noGrp="1"/>
          </p:cNvGraphicFramePr>
          <p:nvPr/>
        </p:nvGraphicFramePr>
        <p:xfrm>
          <a:off x="-2" y="5905500"/>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32" name="Text Box 70"/>
          <p:cNvSpPr txBox="1">
            <a:spLocks noChangeArrowheads="1"/>
          </p:cNvSpPr>
          <p:nvPr/>
        </p:nvSpPr>
        <p:spPr bwMode="auto">
          <a:xfrm>
            <a:off x="4288953" y="6191266"/>
            <a:ext cx="2149948" cy="276999"/>
          </a:xfrm>
          <a:prstGeom prst="rect">
            <a:avLst/>
          </a:prstGeom>
          <a:noFill/>
          <a:ln w="9525">
            <a:noFill/>
            <a:miter lim="800000"/>
            <a:headEnd/>
            <a:tailEnd/>
          </a:ln>
        </p:spPr>
        <p:txBody>
          <a:bodyPr wrap="none">
            <a:spAutoFit/>
          </a:bodyPr>
          <a:lstStyle/>
          <a:p>
            <a:r>
              <a:rPr lang="ar-JO" sz="1200" dirty="0"/>
              <a:t>اعداد </a:t>
            </a:r>
            <a:r>
              <a:rPr lang="ar-JO" sz="1200" dirty="0" smtClean="0"/>
              <a:t>المعلمين: 1.........</a:t>
            </a:r>
            <a:r>
              <a:rPr lang="ar-JO" sz="1200" dirty="0"/>
              <a:t>2</a:t>
            </a:r>
            <a:r>
              <a:rPr lang="ar-JO" sz="1200" dirty="0" smtClean="0"/>
              <a:t>.....</a:t>
            </a:r>
            <a:r>
              <a:rPr lang="ar-JO" sz="1200" dirty="0"/>
              <a:t>3</a:t>
            </a:r>
            <a:r>
              <a:rPr lang="ar-JO" sz="1200" dirty="0" smtClean="0"/>
              <a:t>........</a:t>
            </a:r>
            <a:endParaRPr lang="en-US" sz="1200" dirty="0"/>
          </a:p>
        </p:txBody>
      </p:sp>
    </p:spTree>
    <p:extLst>
      <p:ext uri="{BB962C8B-B14F-4D97-AF65-F5344CB8AC3E}">
        <p14:creationId xmlns:p14="http://schemas.microsoft.com/office/powerpoint/2010/main" xmlns="" val="32711242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2625674334"/>
              </p:ext>
            </p:extLst>
          </p:nvPr>
        </p:nvGraphicFramePr>
        <p:xfrm>
          <a:off x="30975" y="1009650"/>
          <a:ext cx="9875025" cy="4572000"/>
        </p:xfrm>
        <a:graphic>
          <a:graphicData uri="http://schemas.openxmlformats.org/drawingml/2006/table">
            <a:tbl>
              <a:tblPr rtl="1"/>
              <a:tblGrid>
                <a:gridCol w="385354"/>
                <a:gridCol w="1802674"/>
                <a:gridCol w="944122"/>
                <a:gridCol w="861213"/>
                <a:gridCol w="851291"/>
                <a:gridCol w="537970"/>
                <a:gridCol w="3904220"/>
                <a:gridCol w="588181"/>
              </a:tblGrid>
              <a:tr h="258013">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44017">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98520">
                <a:tc>
                  <a:txBody>
                    <a:bodyPr/>
                    <a:lstStyle/>
                    <a:p>
                      <a:endParaRPr lang="ar-JO" sz="1200" dirty="0" smtClean="0"/>
                    </a:p>
                    <a:p>
                      <a:endParaRPr lang="ar-JO" sz="1200" dirty="0" smtClean="0"/>
                    </a:p>
                    <a:p>
                      <a:r>
                        <a:rPr lang="ar-JO" sz="1200" dirty="0" smtClean="0"/>
                        <a:t>1</a:t>
                      </a:r>
                    </a:p>
                    <a:p>
                      <a:endParaRPr lang="ar-JO" sz="1200" dirty="0" smtClean="0"/>
                    </a:p>
                    <a:p>
                      <a:r>
                        <a:rPr lang="ar-JO" sz="1200" dirty="0" smtClean="0"/>
                        <a:t>2</a:t>
                      </a:r>
                    </a:p>
                    <a:p>
                      <a:endParaRPr lang="ar-JO" sz="1200" dirty="0" smtClean="0"/>
                    </a:p>
                    <a:p>
                      <a:r>
                        <a:rPr lang="ar-JO" sz="1200" dirty="0" smtClean="0"/>
                        <a:t>3</a:t>
                      </a:r>
                    </a:p>
                    <a:p>
                      <a:endParaRPr lang="ar-JO" sz="1200" dirty="0" smtClean="0"/>
                    </a:p>
                    <a:p>
                      <a:r>
                        <a:rPr lang="ar-JO" sz="1200" dirty="0" smtClean="0"/>
                        <a:t>4</a:t>
                      </a:r>
                    </a:p>
                    <a:p>
                      <a:endParaRPr lang="ar-JO" sz="1200" dirty="0" smtClean="0"/>
                    </a:p>
                    <a:p>
                      <a:endParaRPr lang="ar-JO" sz="1200" dirty="0" smtClean="0"/>
                    </a:p>
                    <a:p>
                      <a:r>
                        <a:rPr lang="ar-JO" sz="1200" dirty="0" smtClean="0"/>
                        <a:t>5</a:t>
                      </a:r>
                    </a:p>
                    <a:p>
                      <a:endParaRPr lang="ar-JO" sz="1200" dirty="0" smtClean="0"/>
                    </a:p>
                    <a:p>
                      <a:endParaRPr lang="ar-JO" sz="1200" dirty="0" smtClean="0"/>
                    </a:p>
                    <a:p>
                      <a:r>
                        <a:rPr lang="ar-JO" sz="1200" dirty="0" smtClean="0"/>
                        <a:t>6</a:t>
                      </a:r>
                    </a:p>
                    <a:p>
                      <a:endParaRPr lang="ar-JO" sz="1200" dirty="0" smtClean="0"/>
                    </a:p>
                    <a:p>
                      <a:r>
                        <a:rPr lang="ar-JO" sz="1200" dirty="0" smtClean="0"/>
                        <a:t>7</a:t>
                      </a:r>
                    </a:p>
                    <a:p>
                      <a:endParaRPr lang="ar-JO" sz="1200" dirty="0" smtClean="0"/>
                    </a:p>
                    <a:p>
                      <a:endParaRPr lang="ar-JO" sz="1200" dirty="0" smtClean="0"/>
                    </a:p>
                    <a:p>
                      <a:r>
                        <a:rPr lang="ar-JO" sz="1200" dirty="0" smtClean="0"/>
                        <a:t>8</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endParaRPr lang="ar-JO" sz="1200" baseline="0" dirty="0" smtClean="0"/>
                    </a:p>
                    <a:p>
                      <a:r>
                        <a:rPr lang="ar-JO" sz="1200" baseline="0" dirty="0" smtClean="0"/>
                        <a:t>يحلل الكلمات الى مقاطع</a:t>
                      </a:r>
                    </a:p>
                    <a:p>
                      <a:endParaRPr lang="ar-JO" sz="1200" baseline="0" dirty="0" smtClean="0"/>
                    </a:p>
                    <a:p>
                      <a:r>
                        <a:rPr lang="ar-JO" sz="1200" baseline="0" dirty="0" smtClean="0"/>
                        <a:t>يركب كلمات من المقاطع </a:t>
                      </a:r>
                    </a:p>
                    <a:p>
                      <a:endParaRPr lang="ar-JO" sz="1200" baseline="0" dirty="0" smtClean="0"/>
                    </a:p>
                    <a:p>
                      <a:r>
                        <a:rPr lang="ar-JO" sz="1200" baseline="0" dirty="0" smtClean="0"/>
                        <a:t>يكون كلمات من الحروف المعطاة</a:t>
                      </a:r>
                    </a:p>
                    <a:p>
                      <a:endParaRPr lang="ar-JO" sz="1200" baseline="0" dirty="0" smtClean="0"/>
                    </a:p>
                    <a:p>
                      <a:r>
                        <a:rPr lang="ar-JO" sz="1200" baseline="0" dirty="0" smtClean="0"/>
                        <a:t>يصل بين الكلمات التي تتكون من الحرف نفسه</a:t>
                      </a:r>
                    </a:p>
                    <a:p>
                      <a:endParaRPr lang="ar-JO" sz="1200" baseline="0" dirty="0" smtClean="0"/>
                    </a:p>
                    <a:p>
                      <a:r>
                        <a:rPr lang="ar-JO" sz="1200" baseline="0" dirty="0" smtClean="0"/>
                        <a:t>يملأ الجدول بكلمة تحتوي حرف الحاء</a:t>
                      </a:r>
                    </a:p>
                    <a:p>
                      <a:endParaRPr lang="ar-JO" sz="1200" baseline="0" dirty="0" smtClean="0"/>
                    </a:p>
                    <a:p>
                      <a:r>
                        <a:rPr lang="ar-JO" sz="1200" baseline="0" dirty="0" smtClean="0"/>
                        <a:t>يكون جملة من الكلمات المعطاة</a:t>
                      </a:r>
                    </a:p>
                    <a:p>
                      <a:endParaRPr lang="ar-JO" sz="1200" baseline="0" dirty="0" smtClean="0"/>
                    </a:p>
                    <a:p>
                      <a:r>
                        <a:rPr lang="ar-JO" sz="1200" baseline="0" dirty="0" smtClean="0"/>
                        <a:t>يضع الحركة المناسبة عللى الحروف</a:t>
                      </a:r>
                    </a:p>
                    <a:p>
                      <a:endParaRPr lang="ar-JO" sz="1200" baseline="0" dirty="0" smtClean="0"/>
                    </a:p>
                    <a:p>
                      <a:r>
                        <a:rPr lang="ar-JO" sz="1200" baseline="0" dirty="0" smtClean="0"/>
                        <a:t>يكمل شفويا على نمط المثال </a:t>
                      </a:r>
                    </a:p>
                    <a:p>
                      <a:r>
                        <a:rPr lang="ar-JO" sz="1200" baseline="0" dirty="0" smtClean="0"/>
                        <a:t>يقرأ الجمل المكتوبة</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a:t>
                      </a:r>
                      <a:r>
                        <a:rPr lang="ar-JO" sz="1200" baseline="0" dirty="0" smtClean="0"/>
                        <a:t>مناقشة موضوع الدرس</a:t>
                      </a:r>
                    </a:p>
                    <a:p>
                      <a:endParaRPr lang="ar-JO" sz="1200" baseline="0" dirty="0" smtClean="0"/>
                    </a:p>
                    <a:p>
                      <a:r>
                        <a:rPr lang="ar-JO" sz="1200" baseline="0" dirty="0" smtClean="0"/>
                        <a:t>اوضح للطلبة بعد توضيح  كيفية التتحليل  ثم اطلب من الطلبة تحليل الكلمات  الى مقاطع </a:t>
                      </a:r>
                    </a:p>
                    <a:p>
                      <a:endParaRPr lang="ar-JO" sz="1200" baseline="0" dirty="0" smtClean="0"/>
                    </a:p>
                    <a:p>
                      <a:r>
                        <a:rPr lang="ar-JO" sz="1200" baseline="0" dirty="0" smtClean="0"/>
                        <a:t>اطلب من الطلبة 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اعرض بطاقات للحروف ثم اطلب من الطلبة اتكوين كلمات من الحروف غير المنقطة ومتابعة الطلبة وتصويب الاخطاء ان وجدت </a:t>
                      </a:r>
                    </a:p>
                    <a:p>
                      <a:endParaRPr lang="ar-JO" sz="1200" baseline="0" dirty="0" smtClean="0"/>
                    </a:p>
                    <a:p>
                      <a:r>
                        <a:rPr lang="ar-JO" sz="1200" baseline="0" dirty="0" smtClean="0"/>
                        <a:t>اطلب من </a:t>
                      </a:r>
                      <a:r>
                        <a:rPr lang="ar-JO" sz="1200" baseline="0" smtClean="0"/>
                        <a:t>الطلبة </a:t>
                      </a:r>
                      <a:r>
                        <a:rPr lang="ar-JO" sz="1200" baseline="0" smtClean="0"/>
                        <a:t>توصيل </a:t>
                      </a:r>
                      <a:r>
                        <a:rPr lang="ar-JO" sz="1200" baseline="0" dirty="0" smtClean="0"/>
                        <a:t>بين الكلمات التي تتكون من الحرف نفسه</a:t>
                      </a:r>
                    </a:p>
                    <a:p>
                      <a:r>
                        <a:rPr lang="ar-JO" sz="1200" baseline="0" dirty="0" smtClean="0"/>
                        <a:t>ومتابعة </a:t>
                      </a:r>
                      <a:r>
                        <a:rPr lang="ar-JO" sz="1200" baseline="0" dirty="0" err="1" smtClean="0"/>
                        <a:t>الطلبة .</a:t>
                      </a:r>
                      <a:endParaRPr lang="ar-JO" sz="1200" baseline="0" dirty="0" smtClean="0"/>
                    </a:p>
                    <a:p>
                      <a:endParaRPr lang="ar-JO" sz="1200" baseline="0" dirty="0" smtClean="0"/>
                    </a:p>
                    <a:p>
                      <a:r>
                        <a:rPr lang="ar-JO" sz="1200" baseline="0" dirty="0" smtClean="0"/>
                        <a:t>اطلب من الطلبة تكوين جملة من الكلمات المعطاة</a:t>
                      </a:r>
                    </a:p>
                    <a:p>
                      <a:endParaRPr lang="ar-JO" sz="1200" baseline="0" dirty="0" smtClean="0"/>
                    </a:p>
                    <a:p>
                      <a:r>
                        <a:rPr lang="ar-JO" sz="1200" baseline="0" dirty="0" smtClean="0"/>
                        <a:t>اوضح الطلبة كيفية وضع الحركة المناسب حسب المطلوب واطلب من </a:t>
                      </a:r>
                      <a:r>
                        <a:rPr lang="ar-JO" sz="1200" baseline="0" dirty="0" smtClean="0"/>
                        <a:t>الطلبة </a:t>
                      </a:r>
                      <a:r>
                        <a:rPr lang="ar-JO" sz="1200" baseline="0" dirty="0" smtClean="0"/>
                        <a:t>وضع الحركات على الحروف الملونة</a:t>
                      </a:r>
                    </a:p>
                    <a:p>
                      <a:endParaRPr lang="ar-JO" sz="1200" baseline="0" dirty="0" smtClean="0"/>
                    </a:p>
                    <a:p>
                      <a:r>
                        <a:rPr lang="ar-JO" sz="1200" baseline="0" dirty="0" smtClean="0"/>
                        <a:t>اوضح اللطلبة كيفية المثال واطلب اكماه شفويا وتحويل الفعل المذكر الى مؤنث</a:t>
                      </a:r>
                    </a:p>
                    <a:p>
                      <a:r>
                        <a:rPr lang="ar-JO" sz="1200" baseline="0" dirty="0" smtClean="0"/>
                        <a:t>اطلب من الطلبة قراءة الجمل المكتوبة ومتابعة قراء </a:t>
                      </a:r>
                      <a:r>
                        <a:rPr lang="ar-JO" sz="1200" baseline="0" dirty="0" smtClean="0"/>
                        <a:t>الطلبة</a:t>
                      </a:r>
                      <a:endParaRPr lang="ar-JO" sz="1200" baseline="0" dirty="0" smtClean="0"/>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30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432800" y="0"/>
            <a:ext cx="1566863" cy="954088"/>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a:t>
            </a:r>
            <a:r>
              <a:rPr lang="ar-JO" sz="1400" b="1" smtClean="0"/>
              <a:t>: 5</a:t>
            </a:r>
            <a:endParaRPr lang="ar-JO" sz="1400" b="1" dirty="0"/>
          </a:p>
          <a:p>
            <a:r>
              <a:rPr lang="ar-JO" sz="1400" b="1" dirty="0"/>
              <a:t> التعلم </a:t>
            </a:r>
            <a:r>
              <a:rPr lang="ar-JO" sz="1400" b="1" dirty="0" smtClean="0"/>
              <a:t>القبلي:</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1258091" y="228600"/>
            <a:ext cx="6069290"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  مراجعة</a:t>
            </a:r>
            <a:r>
              <a:rPr lang="ar-JO" sz="1400" b="1" dirty="0" smtClean="0">
                <a:latin typeface="Calibri" pitchFamily="34" charset="0"/>
              </a:rPr>
              <a:t>         </a:t>
            </a:r>
            <a:r>
              <a:rPr lang="ar-JO" sz="1400" b="1" dirty="0" smtClean="0"/>
              <a:t> عنوان الدرس: </a:t>
            </a:r>
            <a:endParaRPr lang="ar-JO" sz="1400" b="1" dirty="0"/>
          </a:p>
          <a:p>
            <a:r>
              <a:rPr lang="ar-JO" sz="1400" b="1" dirty="0"/>
              <a:t>                                    التاريخ</a:t>
            </a:r>
            <a:r>
              <a:rPr lang="ar-JO" sz="1400" b="1" dirty="0" smtClean="0"/>
              <a:t>:                                  من</a:t>
            </a:r>
            <a:r>
              <a:rPr lang="ar-JO" sz="1400" b="1" dirty="0"/>
              <a:t>:     </a:t>
            </a:r>
            <a:r>
              <a:rPr lang="ar-JO" sz="1400" b="1" dirty="0" smtClean="0"/>
              <a:t>/    /        الى   /       /</a:t>
            </a:r>
            <a:endParaRPr lang="ar-JO" sz="1400" b="1" dirty="0"/>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sp>
        <p:nvSpPr>
          <p:cNvPr id="7205" name="Text Box 37"/>
          <p:cNvSpPr txBox="1">
            <a:spLocks noChangeArrowheads="1"/>
          </p:cNvSpPr>
          <p:nvPr/>
        </p:nvSpPr>
        <p:spPr bwMode="auto">
          <a:xfrm>
            <a:off x="6499225" y="5711841"/>
            <a:ext cx="3406775" cy="830262"/>
          </a:xfrm>
          <a:prstGeom prst="rect">
            <a:avLst/>
          </a:prstGeom>
          <a:noFill/>
          <a:ln w="9525">
            <a:noFill/>
            <a:miter lim="800000"/>
            <a:headEnd/>
            <a:tailEnd/>
          </a:ln>
        </p:spPr>
        <p:txBody>
          <a:bodyPr wrap="none">
            <a:spAutoFit/>
          </a:bodyPr>
          <a:lstStyle/>
          <a:p>
            <a:r>
              <a:rPr lang="ar-JO" sz="1200" dirty="0" smtClean="0"/>
              <a:t>              </a:t>
            </a:r>
            <a:r>
              <a:rPr lang="ar-JO" sz="1200" dirty="0"/>
              <a:t>التامل الذاتي</a:t>
            </a:r>
          </a:p>
          <a:p>
            <a:r>
              <a:rPr lang="ar-JO" sz="1200" dirty="0"/>
              <a:t>اشعر بالرضا عن:......................................................</a:t>
            </a:r>
          </a:p>
          <a:p>
            <a:r>
              <a:rPr lang="ar-JO" sz="1200" dirty="0"/>
              <a:t>تحديات واجهتني:.......................................................</a:t>
            </a:r>
          </a:p>
          <a:p>
            <a:r>
              <a:rPr lang="ar-JO" sz="1200" dirty="0"/>
              <a:t>اقتراحات للتحسين:.....................................................</a:t>
            </a:r>
            <a:endParaRPr lang="en-US" sz="1200" dirty="0"/>
          </a:p>
        </p:txBody>
      </p:sp>
      <p:graphicFrame>
        <p:nvGraphicFramePr>
          <p:cNvPr id="24614" name="Group 38"/>
          <p:cNvGraphicFramePr>
            <a:graphicFrameLocks noGrp="1"/>
          </p:cNvGraphicFramePr>
          <p:nvPr/>
        </p:nvGraphicFramePr>
        <p:xfrm>
          <a:off x="-2" y="5905500"/>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32" name="Text Box 70"/>
          <p:cNvSpPr txBox="1">
            <a:spLocks noChangeArrowheads="1"/>
          </p:cNvSpPr>
          <p:nvPr/>
        </p:nvSpPr>
        <p:spPr bwMode="auto">
          <a:xfrm>
            <a:off x="4332234" y="6191266"/>
            <a:ext cx="2106667" cy="276999"/>
          </a:xfrm>
          <a:prstGeom prst="rect">
            <a:avLst/>
          </a:prstGeom>
          <a:noFill/>
          <a:ln w="9525">
            <a:noFill/>
            <a:miter lim="800000"/>
            <a:headEnd/>
            <a:tailEnd/>
          </a:ln>
        </p:spPr>
        <p:txBody>
          <a:bodyPr wrap="none">
            <a:spAutoFit/>
          </a:bodyPr>
          <a:lstStyle/>
          <a:p>
            <a:r>
              <a:rPr lang="ar-JO" sz="1200" dirty="0"/>
              <a:t>اعداد </a:t>
            </a:r>
            <a:r>
              <a:rPr lang="ar-JO" sz="1200" dirty="0" smtClean="0"/>
              <a:t>المعلمين:1.........</a:t>
            </a:r>
            <a:r>
              <a:rPr lang="ar-JO" sz="1200" dirty="0"/>
              <a:t>2</a:t>
            </a:r>
            <a:r>
              <a:rPr lang="ar-JO" sz="1200" dirty="0" smtClean="0"/>
              <a:t>.....</a:t>
            </a:r>
            <a:r>
              <a:rPr lang="ar-JO" sz="1200" dirty="0"/>
              <a:t>3</a:t>
            </a:r>
            <a:r>
              <a:rPr lang="ar-JO" sz="1200" dirty="0" smtClean="0"/>
              <a:t>........</a:t>
            </a:r>
            <a:endParaRPr lang="en-US" sz="1200" dirty="0"/>
          </a:p>
        </p:txBody>
      </p:sp>
    </p:spTree>
    <p:extLst>
      <p:ext uri="{BB962C8B-B14F-4D97-AF65-F5344CB8AC3E}">
        <p14:creationId xmlns:p14="http://schemas.microsoft.com/office/powerpoint/2010/main" xmlns="" val="3227335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888775732"/>
              </p:ext>
            </p:extLst>
          </p:nvPr>
        </p:nvGraphicFramePr>
        <p:xfrm>
          <a:off x="46215" y="919254"/>
          <a:ext cx="9875025" cy="4953519"/>
        </p:xfrm>
        <a:graphic>
          <a:graphicData uri="http://schemas.openxmlformats.org/drawingml/2006/table">
            <a:tbl>
              <a:tblPr rtl="1"/>
              <a:tblGrid>
                <a:gridCol w="411480"/>
                <a:gridCol w="1750422"/>
                <a:gridCol w="970248"/>
                <a:gridCol w="861213"/>
                <a:gridCol w="851291"/>
                <a:gridCol w="537970"/>
                <a:gridCol w="3904220"/>
                <a:gridCol w="588181"/>
              </a:tblGrid>
              <a:tr h="281074">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74765">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16107">
                <a:tc>
                  <a:txBody>
                    <a:bodyPr/>
                    <a:lstStyle/>
                    <a:p>
                      <a:endParaRPr lang="ar-JO" sz="1200" dirty="0" smtClean="0"/>
                    </a:p>
                    <a:p>
                      <a:r>
                        <a:rPr lang="ar-JO" sz="1200" dirty="0" smtClean="0"/>
                        <a:t>9</a:t>
                      </a:r>
                    </a:p>
                    <a:p>
                      <a:endParaRPr lang="ar-JO" sz="1200" dirty="0" smtClean="0"/>
                    </a:p>
                    <a:p>
                      <a:endParaRPr lang="ar-JO" sz="1200" dirty="0" smtClean="0"/>
                    </a:p>
                    <a:p>
                      <a:r>
                        <a:rPr lang="ar-JO" sz="1200" dirty="0" smtClean="0"/>
                        <a:t>10</a:t>
                      </a:r>
                    </a:p>
                    <a:p>
                      <a:endParaRPr lang="ar-JO" sz="1200" dirty="0" smtClean="0"/>
                    </a:p>
                    <a:p>
                      <a:r>
                        <a:rPr lang="ar-JO" sz="1200" dirty="0" smtClean="0"/>
                        <a:t>11</a:t>
                      </a:r>
                    </a:p>
                    <a:p>
                      <a:endParaRPr lang="ar-JO" sz="1200" dirty="0" smtClean="0"/>
                    </a:p>
                    <a:p>
                      <a:endParaRPr lang="ar-JO" sz="1200" dirty="0" smtClean="0"/>
                    </a:p>
                    <a:p>
                      <a:r>
                        <a:rPr lang="ar-JO" sz="1200" dirty="0" smtClean="0"/>
                        <a:t>12</a:t>
                      </a:r>
                    </a:p>
                    <a:p>
                      <a:endParaRPr lang="ar-JO" sz="1200" dirty="0" smtClean="0"/>
                    </a:p>
                    <a:p>
                      <a:endParaRPr lang="ar-JO" sz="1200" dirty="0" smtClean="0"/>
                    </a:p>
                    <a:p>
                      <a:r>
                        <a:rPr lang="ar-JO" sz="1200" dirty="0" smtClean="0"/>
                        <a:t>13</a:t>
                      </a:r>
                    </a:p>
                    <a:p>
                      <a:endParaRPr lang="ar-JO" sz="1200" dirty="0" smtClean="0"/>
                    </a:p>
                    <a:p>
                      <a:r>
                        <a:rPr lang="ar-JO" sz="1200" dirty="0" smtClean="0"/>
                        <a:t>14</a:t>
                      </a:r>
                    </a:p>
                    <a:p>
                      <a:endParaRPr lang="ar-JO" sz="1200" dirty="0" smtClean="0"/>
                    </a:p>
                    <a:p>
                      <a:r>
                        <a:rPr lang="ar-JO" sz="1200" dirty="0" smtClean="0"/>
                        <a:t>15</a:t>
                      </a:r>
                    </a:p>
                    <a:p>
                      <a:endParaRPr lang="ar-JO" sz="1200" dirty="0" smtClean="0"/>
                    </a:p>
                    <a:p>
                      <a:r>
                        <a:rPr lang="ar-JO" sz="1200" dirty="0" smtClean="0"/>
                        <a:t>16</a:t>
                      </a:r>
                    </a:p>
                    <a:p>
                      <a:endParaRPr lang="ar-JO" sz="1200" dirty="0" smtClean="0"/>
                    </a:p>
                    <a:p>
                      <a:r>
                        <a:rPr lang="ar-JO" sz="1200" dirty="0" smtClean="0"/>
                        <a:t>17</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يتعرف حرف الواوصوته واشكاله</a:t>
                      </a:r>
                    </a:p>
                    <a:p>
                      <a:endParaRPr lang="ar-JO" sz="1200" baseline="0" dirty="0" smtClean="0"/>
                    </a:p>
                    <a:p>
                      <a:r>
                        <a:rPr lang="ar-JO" sz="1200" baseline="0" dirty="0" smtClean="0"/>
                        <a:t>يعين الحرف من كلمات تحتويه</a:t>
                      </a:r>
                    </a:p>
                    <a:p>
                      <a:endParaRPr lang="ar-JO" sz="1200" baseline="0" dirty="0" smtClean="0"/>
                    </a:p>
                    <a:p>
                      <a:r>
                        <a:rPr lang="ar-JO" sz="1200" baseline="0" dirty="0" smtClean="0"/>
                        <a:t>يكتب الحرف كتابة صحيحة وواضحة</a:t>
                      </a:r>
                    </a:p>
                    <a:p>
                      <a:endParaRPr lang="ar-JO" sz="1200" baseline="0" dirty="0" smtClean="0"/>
                    </a:p>
                    <a:p>
                      <a:r>
                        <a:rPr lang="ar-JO" sz="1200" baseline="0" dirty="0" smtClean="0"/>
                        <a:t> يرسم الحروف والمقاطع رسما صحيحا</a:t>
                      </a:r>
                    </a:p>
                    <a:p>
                      <a:endParaRPr lang="ar-JO" sz="1200" baseline="0" dirty="0" smtClean="0"/>
                    </a:p>
                    <a:p>
                      <a:r>
                        <a:rPr lang="ar-JO" sz="1200" baseline="0" dirty="0" smtClean="0"/>
                        <a:t>يتعرف حرف الياء صوته واشكاله</a:t>
                      </a:r>
                    </a:p>
                    <a:p>
                      <a:r>
                        <a:rPr lang="ar-JO" sz="1200" baseline="0" dirty="0" smtClean="0"/>
                        <a:t>يعين الحرف من كلمات تحتويه</a:t>
                      </a:r>
                    </a:p>
                    <a:p>
                      <a:endParaRPr lang="ar-JO" sz="1200" baseline="0" dirty="0" smtClean="0"/>
                    </a:p>
                    <a:p>
                      <a:r>
                        <a:rPr lang="ar-JO" sz="1200" baseline="0" dirty="0" smtClean="0"/>
                        <a:t>يكتب الحرف كتابة صحيحة وواضحة</a:t>
                      </a:r>
                    </a:p>
                    <a:p>
                      <a:r>
                        <a:rPr lang="ar-JO" sz="1200" baseline="0" dirty="0" smtClean="0"/>
                        <a:t> يرسم الحروف والمقاطع رسما صحيحا</a:t>
                      </a:r>
                    </a:p>
                    <a:p>
                      <a:r>
                        <a:rPr lang="ar-JO" sz="1200" baseline="0" dirty="0" smtClean="0"/>
                        <a:t>يردد النشيد ملحنا جماعيا</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بمراجعة</a:t>
                      </a:r>
                      <a:r>
                        <a:rPr lang="ar-JO" sz="1200" baseline="0" dirty="0" smtClean="0"/>
                        <a:t> الحرف السابق ومناقشة موضوع الدرس</a:t>
                      </a:r>
                    </a:p>
                    <a:p>
                      <a:endParaRPr lang="ar-JO" sz="1200" baseline="0" dirty="0" smtClean="0"/>
                    </a:p>
                    <a:p>
                      <a:r>
                        <a:rPr lang="ar-JO" sz="1200" baseline="0" dirty="0" smtClean="0"/>
                        <a:t>اوضح الطلبة الحرف اوالتمييز بين اسمه وصوته واعرض بطاقة للحرف باشكاله  امام الطلبة وترديد اسمه وصوته  واطلب من الطلبة ترديد كلمات فيها الحرف  ثم وضع دائرة حول حرف الواو وتمييز الحرف كلمات تحتويه من خلال وضع دائرة حول الحرف ومتابعة الطلبة </a:t>
                      </a:r>
                    </a:p>
                    <a:p>
                      <a:endParaRPr lang="ar-JO" sz="1200" baseline="0" dirty="0" smtClean="0"/>
                    </a:p>
                    <a:p>
                      <a:r>
                        <a:rPr lang="ar-JO" sz="1200" baseline="0" dirty="0" smtClean="0"/>
                        <a:t>اطلب من الطلبة كتابة الحرف في الهواء وتوضيح كتابته على اللوح  ثم اطلب من الطلبة كتابة الحرف على اللوح ثم على اكتاب المدرسي ومتابعة الطلبة وتصويب الاخطاء ان وجدت </a:t>
                      </a:r>
                    </a:p>
                    <a:p>
                      <a:endParaRPr lang="ar-JO" sz="1200" baseline="0" dirty="0" smtClean="0"/>
                    </a:p>
                    <a:p>
                      <a:r>
                        <a:rPr lang="ar-JO" sz="1200" baseline="0" dirty="0" smtClean="0"/>
                        <a:t>اوضح الطلبة حرف الياءوالتمييز بين اسمه وصوته واعرض بطاقة للحرف باشكاله  امام الطلبة وترديد اسمه وصوته  واطلب من الطلبة ترديد كلمات فيها حرف الياء ثم وضع دائرة حول حرف الياء وتمييز الحرف كلمات تحتويه من خلال وضع دائرة حول الحرف ومتابعة </a:t>
                      </a:r>
                      <a:r>
                        <a:rPr lang="ar-JO" sz="1200" baseline="0" dirty="0" smtClean="0"/>
                        <a:t>الطلبة</a:t>
                      </a:r>
                      <a:endParaRPr lang="ar-JO" sz="1200" baseline="0" dirty="0" smtClean="0"/>
                    </a:p>
                    <a:p>
                      <a:r>
                        <a:rPr lang="ar-JO" sz="1200" baseline="0" dirty="0" smtClean="0"/>
                        <a:t>اطلب من الطلبة كتابة الحرف في الهواء وتوضيح كتابته على اللوح  ثم اطلب من الطلبة كتابة الحرف على اللوح ثم على اكتاب المدرسي ومتابعة الطلبة وتصويب الاخطاء ان وجدت </a:t>
                      </a:r>
                      <a:endParaRPr lang="en-US" sz="1200" baseline="0" dirty="0" smtClean="0"/>
                    </a:p>
                    <a:p>
                      <a:endParaRPr lang="ar-JO" sz="1200" baseline="0" dirty="0" smtClean="0"/>
                    </a:p>
                    <a:p>
                      <a:r>
                        <a:rPr lang="ar-JO" sz="1200" baseline="0" dirty="0" smtClean="0"/>
                        <a:t>انشد نص النشيد ملحنا مقرونا بحركاته التعبيرية , ثم انشد نص النشيد ملحنا مقرونا بحركاته التعبيرية بيتا بيتا والطلبة يرددون من خلفي, ينشد الطلبة النشيد ملحنا مقرونا بحركاته التعبيرية كاملا بشكل زمري , يتغنى الطلبة بالنشيد بشكل زمري ثم بشكل فردي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30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45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432800" y="0"/>
            <a:ext cx="1566863" cy="954088"/>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a:t>
            </a:r>
            <a:endParaRPr lang="ar-JO" sz="1400" b="1" dirty="0"/>
          </a:p>
          <a:p>
            <a:r>
              <a:rPr lang="ar-JO" sz="1400" b="1" dirty="0"/>
              <a:t> التعلم </a:t>
            </a:r>
            <a:r>
              <a:rPr lang="ar-JO" sz="1400" b="1" dirty="0" smtClean="0"/>
              <a:t>القبلي:</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214536" y="228600"/>
            <a:ext cx="7112845"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 اسرتي </a:t>
            </a:r>
            <a:r>
              <a:rPr lang="ar-JO" sz="1400" b="1" dirty="0" smtClean="0">
                <a:latin typeface="Calibri" pitchFamily="34" charset="0"/>
              </a:rPr>
              <a:t>         </a:t>
            </a:r>
            <a:r>
              <a:rPr lang="ar-JO" sz="1400" b="1" dirty="0" smtClean="0"/>
              <a:t>            عنوان الدرس: حرف الواو والياء –نشيد أمي وأبي</a:t>
            </a:r>
            <a:endParaRPr lang="ar-JO" sz="1400" b="1" dirty="0"/>
          </a:p>
          <a:p>
            <a:r>
              <a:rPr lang="ar-JO" sz="1400" b="1" dirty="0"/>
              <a:t>                                    التاريخ</a:t>
            </a:r>
            <a:r>
              <a:rPr lang="ar-JO" sz="1400" b="1" dirty="0" smtClean="0"/>
              <a:t>:                                  من</a:t>
            </a:r>
            <a:r>
              <a:rPr lang="ar-JO" sz="1400" b="1" dirty="0"/>
              <a:t>:                  الى</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sp>
        <p:nvSpPr>
          <p:cNvPr id="7205" name="Text Box 37"/>
          <p:cNvSpPr txBox="1">
            <a:spLocks noChangeArrowheads="1"/>
          </p:cNvSpPr>
          <p:nvPr/>
        </p:nvSpPr>
        <p:spPr bwMode="auto">
          <a:xfrm>
            <a:off x="6438901" y="5914634"/>
            <a:ext cx="3406775" cy="830262"/>
          </a:xfrm>
          <a:prstGeom prst="rect">
            <a:avLst/>
          </a:prstGeom>
          <a:noFill/>
          <a:ln w="9525">
            <a:noFill/>
            <a:miter lim="800000"/>
            <a:headEnd/>
            <a:tailEnd/>
          </a:ln>
        </p:spPr>
        <p:txBody>
          <a:bodyPr wrap="none">
            <a:spAutoFit/>
          </a:bodyPr>
          <a:lstStyle/>
          <a:p>
            <a:r>
              <a:rPr lang="ar-JO" sz="1200" dirty="0"/>
              <a:t>              التامل الذاتي</a:t>
            </a:r>
          </a:p>
          <a:p>
            <a:r>
              <a:rPr lang="ar-JO" sz="1200" dirty="0"/>
              <a:t>اشعر بالرضا عن:......................................................</a:t>
            </a:r>
          </a:p>
          <a:p>
            <a:r>
              <a:rPr lang="ar-JO" sz="1200" dirty="0"/>
              <a:t>تحديات واجهتني:.......................................................</a:t>
            </a:r>
          </a:p>
          <a:p>
            <a:r>
              <a:rPr lang="ar-JO" sz="1200" dirty="0"/>
              <a:t>اقتراحات للتحسين:.....................................................</a:t>
            </a:r>
            <a:endParaRPr lang="en-US" sz="1200" dirty="0"/>
          </a:p>
        </p:txBody>
      </p:sp>
      <p:graphicFrame>
        <p:nvGraphicFramePr>
          <p:cNvPr id="24614" name="Group 38"/>
          <p:cNvGraphicFramePr>
            <a:graphicFrameLocks noGrp="1"/>
          </p:cNvGraphicFramePr>
          <p:nvPr/>
        </p:nvGraphicFramePr>
        <p:xfrm>
          <a:off x="-2" y="5905500"/>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32" name="Text Box 70"/>
          <p:cNvSpPr txBox="1">
            <a:spLocks noChangeArrowheads="1"/>
          </p:cNvSpPr>
          <p:nvPr/>
        </p:nvSpPr>
        <p:spPr bwMode="auto">
          <a:xfrm>
            <a:off x="4332234" y="6191266"/>
            <a:ext cx="2106667" cy="276999"/>
          </a:xfrm>
          <a:prstGeom prst="rect">
            <a:avLst/>
          </a:prstGeom>
          <a:noFill/>
          <a:ln w="9525">
            <a:noFill/>
            <a:miter lim="800000"/>
            <a:headEnd/>
            <a:tailEnd/>
          </a:ln>
        </p:spPr>
        <p:txBody>
          <a:bodyPr wrap="none">
            <a:spAutoFit/>
          </a:bodyPr>
          <a:lstStyle/>
          <a:p>
            <a:r>
              <a:rPr lang="ar-JO" sz="1200" dirty="0"/>
              <a:t>اعداد </a:t>
            </a:r>
            <a:r>
              <a:rPr lang="ar-JO" sz="1200" dirty="0" smtClean="0"/>
              <a:t>المعلمين:1.........</a:t>
            </a:r>
            <a:r>
              <a:rPr lang="ar-JO" sz="1200" dirty="0"/>
              <a:t>2</a:t>
            </a:r>
            <a:r>
              <a:rPr lang="ar-JO" sz="1200" dirty="0" smtClean="0"/>
              <a:t>.....</a:t>
            </a:r>
            <a:r>
              <a:rPr lang="ar-JO" sz="1200" dirty="0"/>
              <a:t>3</a:t>
            </a:r>
            <a:r>
              <a:rPr lang="ar-JO" sz="1200" dirty="0" smtClean="0"/>
              <a:t>........</a:t>
            </a:r>
            <a:endParaRPr lang="en-US"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1206725648"/>
              </p:ext>
            </p:extLst>
          </p:nvPr>
        </p:nvGraphicFramePr>
        <p:xfrm>
          <a:off x="30975" y="1009650"/>
          <a:ext cx="9875025" cy="4572000"/>
        </p:xfrm>
        <a:graphic>
          <a:graphicData uri="http://schemas.openxmlformats.org/drawingml/2006/table">
            <a:tbl>
              <a:tblPr rtl="1"/>
              <a:tblGrid>
                <a:gridCol w="385354"/>
                <a:gridCol w="1746068"/>
                <a:gridCol w="979694"/>
                <a:gridCol w="882247"/>
                <a:gridCol w="851291"/>
                <a:gridCol w="537970"/>
                <a:gridCol w="3904220"/>
                <a:gridCol w="588181"/>
              </a:tblGrid>
              <a:tr h="251622">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5496">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4439">
                <a:tc>
                  <a:txBody>
                    <a:bodyPr/>
                    <a:lstStyle/>
                    <a:p>
                      <a:endParaRPr lang="ar-JO" sz="1200" dirty="0" smtClean="0"/>
                    </a:p>
                    <a:p>
                      <a:r>
                        <a:rPr lang="ar-JO" sz="1200" dirty="0" smtClean="0"/>
                        <a:t>1</a:t>
                      </a:r>
                    </a:p>
                    <a:p>
                      <a:endParaRPr lang="ar-JO" sz="1200" dirty="0" smtClean="0"/>
                    </a:p>
                    <a:p>
                      <a:r>
                        <a:rPr lang="ar-JO" sz="1200" dirty="0" smtClean="0"/>
                        <a:t>2</a:t>
                      </a:r>
                    </a:p>
                    <a:p>
                      <a:endParaRPr lang="ar-JO" sz="1200" dirty="0" smtClean="0"/>
                    </a:p>
                    <a:p>
                      <a:r>
                        <a:rPr lang="ar-JO" sz="1200" dirty="0" smtClean="0"/>
                        <a:t>3</a:t>
                      </a:r>
                    </a:p>
                    <a:p>
                      <a:endParaRPr lang="ar-JO" sz="1200" dirty="0" smtClean="0"/>
                    </a:p>
                    <a:p>
                      <a:r>
                        <a:rPr lang="ar-JO" sz="1200" dirty="0" smtClean="0"/>
                        <a:t>4</a:t>
                      </a:r>
                    </a:p>
                    <a:p>
                      <a:r>
                        <a:rPr lang="ar-JO" sz="1200" dirty="0" smtClean="0"/>
                        <a:t>5</a:t>
                      </a:r>
                    </a:p>
                    <a:p>
                      <a:endParaRPr lang="ar-JO" sz="1200" dirty="0" smtClean="0"/>
                    </a:p>
                    <a:p>
                      <a:r>
                        <a:rPr lang="ar-JO" sz="1200" dirty="0" smtClean="0"/>
                        <a:t>6</a:t>
                      </a:r>
                    </a:p>
                    <a:p>
                      <a:r>
                        <a:rPr lang="ar-JO" sz="1200" dirty="0" smtClean="0"/>
                        <a:t>7</a:t>
                      </a:r>
                    </a:p>
                    <a:p>
                      <a:r>
                        <a:rPr lang="ar-JO" sz="1200" dirty="0" smtClean="0"/>
                        <a:t>8</a:t>
                      </a:r>
                    </a:p>
                    <a:p>
                      <a:r>
                        <a:rPr lang="ar-JO" sz="1200" dirty="0" smtClean="0"/>
                        <a:t>9</a:t>
                      </a:r>
                    </a:p>
                    <a:p>
                      <a:endParaRPr lang="ar-JO" sz="1200" dirty="0" smtClean="0"/>
                    </a:p>
                    <a:p>
                      <a:r>
                        <a:rPr lang="ar-JO" sz="1200" dirty="0" smtClean="0"/>
                        <a:t>10</a:t>
                      </a:r>
                    </a:p>
                    <a:p>
                      <a:endParaRPr lang="ar-JO" sz="1200" dirty="0" smtClean="0"/>
                    </a:p>
                    <a:p>
                      <a:r>
                        <a:rPr lang="ar-JO" sz="1200" dirty="0" smtClean="0"/>
                        <a:t>11</a:t>
                      </a:r>
                    </a:p>
                    <a:p>
                      <a:endParaRPr lang="ar-JO" sz="1200" dirty="0" smtClean="0"/>
                    </a:p>
                    <a:p>
                      <a:r>
                        <a:rPr lang="ar-JO" sz="1200" dirty="0" smtClean="0"/>
                        <a:t>12</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يستمع الى نص الاستماع بانتباه</a:t>
                      </a:r>
                    </a:p>
                    <a:p>
                      <a:endParaRPr lang="ar-JO" sz="1200" baseline="0" dirty="0" smtClean="0"/>
                    </a:p>
                    <a:p>
                      <a:r>
                        <a:rPr lang="ar-JO" sz="1200" baseline="0" dirty="0" smtClean="0"/>
                        <a:t>يجيب على اسئلة الاستماع جيدا</a:t>
                      </a:r>
                    </a:p>
                    <a:p>
                      <a:endParaRPr lang="ar-JO" sz="1200" baseline="0" dirty="0" smtClean="0"/>
                    </a:p>
                    <a:p>
                      <a:r>
                        <a:rPr lang="ar-JO" sz="1200" baseline="0" dirty="0" smtClean="0"/>
                        <a:t>يتعرف اسم مدرسته والعاملبن فيها </a:t>
                      </a:r>
                    </a:p>
                    <a:p>
                      <a:r>
                        <a:rPr lang="ar-JO" sz="1200" baseline="0" dirty="0" smtClean="0"/>
                        <a:t> يتحدث شفويا عن صور الدرس</a:t>
                      </a:r>
                    </a:p>
                    <a:p>
                      <a:r>
                        <a:rPr lang="ar-JO" sz="1200" baseline="0" dirty="0" smtClean="0"/>
                        <a:t>يتعرف حرف الباء وصوته واشكاله</a:t>
                      </a:r>
                    </a:p>
                    <a:p>
                      <a:r>
                        <a:rPr lang="ar-JO" sz="1200" baseline="0" dirty="0" smtClean="0"/>
                        <a:t>يردد كلمات فيها حرف الباء</a:t>
                      </a:r>
                    </a:p>
                    <a:p>
                      <a:r>
                        <a:rPr lang="ar-JO" sz="1200" baseline="0" dirty="0" smtClean="0"/>
                        <a:t>يعين الحرف من كلمات تحتويه</a:t>
                      </a:r>
                    </a:p>
                    <a:p>
                      <a:r>
                        <a:rPr lang="ar-JO" sz="1200" baseline="0" dirty="0" smtClean="0"/>
                        <a:t>يجرد حرف الباء في الفراغ</a:t>
                      </a:r>
                    </a:p>
                    <a:p>
                      <a:r>
                        <a:rPr lang="ar-JO" sz="1200" baseline="0" dirty="0" smtClean="0"/>
                        <a:t>يركب كلمات من المقاطع المعطاة</a:t>
                      </a:r>
                    </a:p>
                    <a:p>
                      <a:r>
                        <a:rPr lang="ar-JO" sz="1200" baseline="0" dirty="0" smtClean="0"/>
                        <a:t>يكتب الحرف كتابة صحيحة وواضحة</a:t>
                      </a:r>
                    </a:p>
                    <a:p>
                      <a:r>
                        <a:rPr lang="ar-JO" sz="1200" baseline="0" dirty="0" smtClean="0"/>
                        <a:t>يكتب شكل الحرف المناسب في الفراغ</a:t>
                      </a:r>
                    </a:p>
                    <a:p>
                      <a:r>
                        <a:rPr lang="ar-JO" sz="1200" baseline="0" dirty="0" smtClean="0"/>
                        <a:t>ان يقدر دور المدرسة في المجتمع</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بضبط </a:t>
                      </a:r>
                      <a:r>
                        <a:rPr lang="ar-JO" sz="1200" baseline="0" dirty="0" smtClean="0"/>
                        <a:t>الطلبة </a:t>
                      </a:r>
                      <a:endParaRPr lang="en-US" sz="1200" baseline="0" dirty="0" smtClean="0"/>
                    </a:p>
                    <a:p>
                      <a:r>
                        <a:rPr lang="ar-JO" sz="1200" baseline="0" dirty="0" smtClean="0"/>
                        <a:t>قراءة نص الاستماع على </a:t>
                      </a:r>
                      <a:r>
                        <a:rPr lang="ar-JO" sz="1200" baseline="0" dirty="0" smtClean="0"/>
                        <a:t>الطلبة جملة </a:t>
                      </a:r>
                      <a:r>
                        <a:rPr lang="ar-JO" sz="1200" baseline="0" dirty="0" smtClean="0"/>
                        <a:t>جملة واكرر القلراءة مرة اخرى وطرح بعض الاسئلة على </a:t>
                      </a:r>
                      <a:r>
                        <a:rPr lang="ar-JO" sz="1200" baseline="0" dirty="0" smtClean="0"/>
                        <a:t>الطلبة ومتابعة </a:t>
                      </a:r>
                      <a:r>
                        <a:rPr lang="ar-JO" sz="1200" baseline="0" dirty="0" smtClean="0"/>
                        <a:t>اجابات </a:t>
                      </a:r>
                      <a:r>
                        <a:rPr lang="ar-JO" sz="1200" baseline="0" dirty="0" smtClean="0"/>
                        <a:t>الطلبة وتعزيز </a:t>
                      </a:r>
                      <a:r>
                        <a:rPr lang="ar-JO" sz="1200" baseline="0" dirty="0" smtClean="0"/>
                        <a:t>اجابات اطالبات </a:t>
                      </a:r>
                    </a:p>
                    <a:p>
                      <a:r>
                        <a:rPr lang="ar-JO" sz="1200" baseline="0" dirty="0" smtClean="0"/>
                        <a:t>مناقشة مع </a:t>
                      </a:r>
                      <a:r>
                        <a:rPr lang="ar-JO" sz="1200" baseline="0" dirty="0" smtClean="0"/>
                        <a:t>الطلبة حول </a:t>
                      </a:r>
                      <a:r>
                        <a:rPr lang="ar-JO" sz="1200" baseline="0" dirty="0" smtClean="0"/>
                        <a:t>مفهوم الاسرة ومكوناتها ووظيفة كل فرد ودوره في الاسرة واترك المجال للحوار مع </a:t>
                      </a:r>
                      <a:r>
                        <a:rPr lang="ar-JO" sz="1200" baseline="0" dirty="0" smtClean="0"/>
                        <a:t>الطلبة </a:t>
                      </a:r>
                      <a:endParaRPr lang="ar-JO" sz="1200" baseline="0" dirty="0" smtClean="0"/>
                    </a:p>
                    <a:p>
                      <a:endParaRPr lang="ar-JO" sz="1200" baseline="0" dirty="0" smtClean="0"/>
                    </a:p>
                    <a:p>
                      <a:r>
                        <a:rPr lang="ar-JO" sz="1200" baseline="0" dirty="0" smtClean="0"/>
                        <a:t>اعرض بطاقات صور الدرس على </a:t>
                      </a:r>
                      <a:r>
                        <a:rPr lang="ar-JO" sz="1200" baseline="0" dirty="0" smtClean="0"/>
                        <a:t>الطلبة </a:t>
                      </a:r>
                      <a:r>
                        <a:rPr lang="ar-JO" sz="1200" baseline="0" dirty="0" smtClean="0"/>
                        <a:t>واطلب من </a:t>
                      </a:r>
                      <a:r>
                        <a:rPr lang="ar-JO" sz="1200" baseline="0" dirty="0" smtClean="0"/>
                        <a:t>الطلبة </a:t>
                      </a:r>
                      <a:r>
                        <a:rPr lang="ar-JO" sz="1200" baseline="0" dirty="0" smtClean="0"/>
                        <a:t>التعبيرعن محتويات الصور شفويا بطريقة صحيحة ومتابعة اجابات </a:t>
                      </a:r>
                      <a:r>
                        <a:rPr lang="ar-JO" sz="1200" baseline="0" dirty="0" smtClean="0"/>
                        <a:t>الطلبة </a:t>
                      </a:r>
                      <a:endParaRPr lang="ar-JO" sz="1200" baseline="0" dirty="0" smtClean="0"/>
                    </a:p>
                    <a:p>
                      <a:endParaRPr lang="ar-JO" sz="1200" baseline="0" dirty="0" smtClean="0"/>
                    </a:p>
                    <a:p>
                      <a:r>
                        <a:rPr lang="ar-JO" sz="1200" baseline="0" dirty="0" smtClean="0"/>
                        <a:t>اوضح </a:t>
                      </a:r>
                      <a:r>
                        <a:rPr lang="ar-JO" sz="1200" baseline="0" dirty="0" smtClean="0"/>
                        <a:t>للطلبة </a:t>
                      </a:r>
                      <a:r>
                        <a:rPr lang="ar-JO" sz="1200" baseline="0" dirty="0" smtClean="0"/>
                        <a:t>حرف الباء والتمييز بين اسمه وصوته واعرض بطاقة للحرف باشكاله  امام </a:t>
                      </a:r>
                      <a:r>
                        <a:rPr lang="ar-JO" sz="1200" baseline="0" dirty="0" smtClean="0"/>
                        <a:t>الطلبة </a:t>
                      </a:r>
                      <a:r>
                        <a:rPr lang="ar-JO" sz="1200" baseline="0" dirty="0" smtClean="0"/>
                        <a:t>وترديد اسمه وصوته  واطلب من </a:t>
                      </a:r>
                      <a:r>
                        <a:rPr lang="ar-JO" sz="1200" baseline="0" dirty="0" smtClean="0"/>
                        <a:t>الطلبة </a:t>
                      </a:r>
                      <a:r>
                        <a:rPr lang="en-US" sz="1200" baseline="0" dirty="0" smtClean="0"/>
                        <a:t> </a:t>
                      </a:r>
                      <a:r>
                        <a:rPr lang="ar-JO" sz="1200" baseline="0" dirty="0" smtClean="0"/>
                        <a:t>ترديد كلمات فيها حرف الباءثم وضع دائرة حول حرف الباءوتمييز الحرف كلمات تحتويه من خلال وضع دائرة حول الحرف ومتابعة </a:t>
                      </a:r>
                      <a:r>
                        <a:rPr lang="ar-JO" sz="1200" baseline="0" dirty="0" smtClean="0"/>
                        <a:t>الطلبة </a:t>
                      </a:r>
                      <a:endParaRPr lang="ar-JO" sz="1200" baseline="0" dirty="0" smtClean="0"/>
                    </a:p>
                    <a:p>
                      <a:r>
                        <a:rPr lang="ar-JO" sz="1200" baseline="0" dirty="0" smtClean="0"/>
                        <a:t>أطلب من </a:t>
                      </a:r>
                      <a:r>
                        <a:rPr lang="ar-JO" sz="1200" baseline="0" dirty="0" smtClean="0"/>
                        <a:t>الطلبة </a:t>
                      </a:r>
                      <a:r>
                        <a:rPr lang="ar-JO" sz="1200" baseline="0" dirty="0" smtClean="0"/>
                        <a:t>تجريد حرف الباء في الفراغ بعد توضيح  كيفية التجريد ثم اطلب من </a:t>
                      </a:r>
                      <a:r>
                        <a:rPr lang="ar-JO" sz="1200" baseline="0" dirty="0" smtClean="0"/>
                        <a:t>الطلبة </a:t>
                      </a:r>
                      <a:r>
                        <a:rPr lang="ar-JO" sz="1200" baseline="0" dirty="0" smtClean="0"/>
                        <a:t>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اطلب من </a:t>
                      </a:r>
                      <a:r>
                        <a:rPr lang="ar-JO" sz="1200" baseline="0" dirty="0" smtClean="0"/>
                        <a:t>الطلبة </a:t>
                      </a:r>
                      <a:r>
                        <a:rPr lang="ar-JO" sz="1200" baseline="0" dirty="0" smtClean="0"/>
                        <a:t>كتابة الحرف في الهواء وتوضيح كتابته على اللوح  ثم اطلب من </a:t>
                      </a:r>
                      <a:r>
                        <a:rPr lang="ar-JO" sz="1200" baseline="0" dirty="0" smtClean="0"/>
                        <a:t>الطلبة </a:t>
                      </a:r>
                      <a:r>
                        <a:rPr lang="ar-JO" sz="1200" baseline="0" dirty="0" smtClean="0"/>
                        <a:t>كتابة الحرف على اللوح ثم على الكتاب المدرسي  واختيار شكل الحرف المناسب وكتابته في الفراغ ومتابعة </a:t>
                      </a:r>
                      <a:r>
                        <a:rPr lang="ar-JO" sz="1200" baseline="0" dirty="0" smtClean="0"/>
                        <a:t>الطلبة </a:t>
                      </a:r>
                      <a:r>
                        <a:rPr lang="ar-JO" sz="1200" baseline="0" dirty="0" smtClean="0"/>
                        <a:t>وتصويب الاخطاء ان وجدت </a:t>
                      </a:r>
                      <a:endParaRPr lang="ar-JO" sz="1200" dirty="0"/>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240848" y="0"/>
            <a:ext cx="1758815" cy="954107"/>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12</a:t>
            </a:r>
            <a:endParaRPr lang="ar-JO" sz="1400" b="1" dirty="0"/>
          </a:p>
          <a:p>
            <a:r>
              <a:rPr lang="ar-JO" sz="1400" b="1" dirty="0"/>
              <a:t> التعلم </a:t>
            </a:r>
            <a:r>
              <a:rPr lang="ar-JO" sz="1400" b="1" dirty="0" smtClean="0"/>
              <a:t>القبلي:اسم المدرسة </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185756" y="228600"/>
            <a:ext cx="6203942"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الوحدة:مدرستي       </a:t>
            </a:r>
            <a:r>
              <a:rPr lang="ar-JO" sz="1400" b="1" dirty="0" smtClean="0">
                <a:latin typeface="Calibri" pitchFamily="34" charset="0"/>
              </a:rPr>
              <a:t>ع</a:t>
            </a:r>
            <a:r>
              <a:rPr lang="ar-JO" sz="1400" b="1" dirty="0" smtClean="0"/>
              <a:t>نوان </a:t>
            </a:r>
            <a:r>
              <a:rPr lang="ar-JO" sz="1400" b="1" dirty="0"/>
              <a:t>الدرس</a:t>
            </a:r>
            <a:r>
              <a:rPr lang="ar-JO" sz="1400" b="1" dirty="0" smtClean="0"/>
              <a:t>: استماع –محادثة – حرف الباء</a:t>
            </a:r>
          </a:p>
          <a:p>
            <a:r>
              <a:rPr lang="ar-JO" sz="1400" b="1" dirty="0" smtClean="0"/>
              <a:t>التاريخ:                    من</a:t>
            </a:r>
            <a:r>
              <a:rPr lang="ar-JO" sz="1400" b="1" dirty="0"/>
              <a:t>:  </a:t>
            </a:r>
            <a:r>
              <a:rPr lang="ar-JO" sz="1400" b="1" dirty="0" smtClean="0"/>
              <a:t>                        الى </a:t>
            </a:r>
            <a:r>
              <a:rPr lang="ar-JO" sz="1400" b="1" dirty="0"/>
              <a:t>:</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graphicFrame>
        <p:nvGraphicFramePr>
          <p:cNvPr id="24614" name="Group 38"/>
          <p:cNvGraphicFramePr>
            <a:graphicFrameLocks noGrp="1"/>
          </p:cNvGraphicFramePr>
          <p:nvPr>
            <p:extLst>
              <p:ext uri="{D42A27DB-BD31-4B8C-83A1-F6EECF244321}">
                <p14:modId xmlns:p14="http://schemas.microsoft.com/office/powerpoint/2010/main" xmlns="" val="1817789503"/>
              </p:ext>
            </p:extLst>
          </p:nvPr>
        </p:nvGraphicFramePr>
        <p:xfrm>
          <a:off x="-2" y="5797252"/>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Text Box 37"/>
          <p:cNvSpPr txBox="1">
            <a:spLocks noChangeArrowheads="1"/>
          </p:cNvSpPr>
          <p:nvPr/>
        </p:nvSpPr>
        <p:spPr bwMode="auto">
          <a:xfrm>
            <a:off x="6499270" y="5500702"/>
            <a:ext cx="3406766" cy="1384995"/>
          </a:xfrm>
          <a:prstGeom prst="rect">
            <a:avLst/>
          </a:prstGeom>
          <a:noFill/>
          <a:ln w="9525">
            <a:noFill/>
            <a:miter lim="800000"/>
            <a:headEnd/>
            <a:tailEnd/>
          </a:ln>
        </p:spPr>
        <p:txBody>
          <a:bodyPr wrap="none">
            <a:spAutoFit/>
          </a:bodyPr>
          <a:lstStyle/>
          <a:p>
            <a:pPr algn="r"/>
            <a:r>
              <a:rPr lang="ar-JO" sz="1200" dirty="0">
                <a:latin typeface="Calibri" pitchFamily="34" charset="0"/>
              </a:rPr>
              <a:t>              التامل الذاتي</a:t>
            </a:r>
          </a:p>
          <a:p>
            <a:pPr algn="r"/>
            <a:r>
              <a:rPr lang="ar-JO" sz="1200" dirty="0">
                <a:latin typeface="Calibri" pitchFamily="34" charset="0"/>
              </a:rPr>
              <a:t>اشعر بالرضا عن:......................................................</a:t>
            </a:r>
          </a:p>
          <a:p>
            <a:pPr algn="r"/>
            <a:r>
              <a:rPr lang="ar-JO" sz="1200" dirty="0">
                <a:latin typeface="Calibri" pitchFamily="34" charset="0"/>
              </a:rPr>
              <a:t>تحديات واجهتني:.......................................................</a:t>
            </a:r>
          </a:p>
          <a:p>
            <a:pPr algn="r"/>
            <a:r>
              <a:rPr lang="ar-JO" sz="1200" dirty="0">
                <a:latin typeface="Calibri" pitchFamily="34" charset="0"/>
              </a:rPr>
              <a:t>اقتراحات للتحسين</a:t>
            </a:r>
            <a:r>
              <a:rPr lang="ar-JO" sz="1200" dirty="0" smtClean="0">
                <a:latin typeface="Calibri" pitchFamily="34" charset="0"/>
              </a:rPr>
              <a:t>:.....................................................</a:t>
            </a:r>
          </a:p>
          <a:p>
            <a:pPr algn="r"/>
            <a:endParaRPr lang="ar-JO" sz="1200" dirty="0">
              <a:latin typeface="Calibri" pitchFamily="34" charset="0"/>
            </a:endParaRPr>
          </a:p>
          <a:p>
            <a:pPr algn="r"/>
            <a:r>
              <a:rPr lang="ar-JO" sz="1200" dirty="0" smtClean="0">
                <a:latin typeface="Calibri" pitchFamily="34" charset="0"/>
              </a:rPr>
              <a:t>توقيع المدير.......................................</a:t>
            </a:r>
          </a:p>
          <a:p>
            <a:pPr algn="r"/>
            <a:r>
              <a:rPr lang="ar-JO" sz="1200" dirty="0" smtClean="0">
                <a:latin typeface="Calibri" pitchFamily="34" charset="0"/>
              </a:rPr>
              <a:t>توقيع المشرف التربوي</a:t>
            </a:r>
            <a:endParaRPr lang="en-US" sz="1200" dirty="0">
              <a:latin typeface="Calibri" pitchFamily="34" charset="0"/>
            </a:endParaRPr>
          </a:p>
        </p:txBody>
      </p:sp>
    </p:spTree>
    <p:extLst>
      <p:ext uri="{BB962C8B-B14F-4D97-AF65-F5344CB8AC3E}">
        <p14:creationId xmlns:p14="http://schemas.microsoft.com/office/powerpoint/2010/main" xmlns="" val="2642499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4037845751"/>
              </p:ext>
            </p:extLst>
          </p:nvPr>
        </p:nvGraphicFramePr>
        <p:xfrm>
          <a:off x="30975" y="1009650"/>
          <a:ext cx="9875025" cy="4754880"/>
        </p:xfrm>
        <a:graphic>
          <a:graphicData uri="http://schemas.openxmlformats.org/drawingml/2006/table">
            <a:tbl>
              <a:tblPr rtl="1"/>
              <a:tblGrid>
                <a:gridCol w="385354"/>
                <a:gridCol w="1802674"/>
                <a:gridCol w="944122"/>
                <a:gridCol w="861213"/>
                <a:gridCol w="851291"/>
                <a:gridCol w="537970"/>
                <a:gridCol w="3904220"/>
                <a:gridCol w="588181"/>
              </a:tblGrid>
              <a:tr h="261233">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48310">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92648">
                <a:tc>
                  <a:txBody>
                    <a:bodyPr/>
                    <a:lstStyle/>
                    <a:p>
                      <a:endParaRPr lang="ar-JO" sz="1200" dirty="0" smtClean="0"/>
                    </a:p>
                    <a:p>
                      <a:r>
                        <a:rPr lang="ar-JO" sz="1200" dirty="0" smtClean="0"/>
                        <a:t>1</a:t>
                      </a:r>
                    </a:p>
                    <a:p>
                      <a:endParaRPr lang="ar-JO" sz="1200" dirty="0" smtClean="0"/>
                    </a:p>
                    <a:p>
                      <a:r>
                        <a:rPr lang="ar-JO" sz="1200" dirty="0" smtClean="0"/>
                        <a:t>2</a:t>
                      </a:r>
                    </a:p>
                    <a:p>
                      <a:endParaRPr lang="ar-JO" sz="1200" dirty="0" smtClean="0"/>
                    </a:p>
                    <a:p>
                      <a:r>
                        <a:rPr lang="ar-JO" sz="1200" dirty="0" smtClean="0"/>
                        <a:t>3</a:t>
                      </a:r>
                    </a:p>
                    <a:p>
                      <a:r>
                        <a:rPr lang="ar-JO" sz="1200" dirty="0" smtClean="0"/>
                        <a:t>4</a:t>
                      </a:r>
                    </a:p>
                    <a:p>
                      <a:r>
                        <a:rPr lang="ar-JO" sz="1200" dirty="0" smtClean="0"/>
                        <a:t>5</a:t>
                      </a:r>
                    </a:p>
                    <a:p>
                      <a:r>
                        <a:rPr lang="ar-JO" sz="1200" dirty="0" smtClean="0"/>
                        <a:t>6</a:t>
                      </a:r>
                    </a:p>
                    <a:p>
                      <a:r>
                        <a:rPr lang="ar-JO" sz="1200" dirty="0" smtClean="0"/>
                        <a:t>7</a:t>
                      </a:r>
                    </a:p>
                    <a:p>
                      <a:endParaRPr lang="ar-JO" sz="1200" dirty="0" smtClean="0"/>
                    </a:p>
                    <a:p>
                      <a:r>
                        <a:rPr lang="ar-JO" sz="1200" dirty="0" smtClean="0"/>
                        <a:t>8</a:t>
                      </a:r>
                    </a:p>
                    <a:p>
                      <a:endParaRPr lang="ar-JO" sz="1200" dirty="0" smtClean="0"/>
                    </a:p>
                    <a:p>
                      <a:r>
                        <a:rPr lang="ar-JO" sz="1200" dirty="0" smtClean="0"/>
                        <a:t>9</a:t>
                      </a:r>
                    </a:p>
                    <a:p>
                      <a:endParaRPr lang="ar-JO" sz="1200" dirty="0" smtClean="0"/>
                    </a:p>
                    <a:p>
                      <a:r>
                        <a:rPr lang="ar-JO" sz="1200" dirty="0" smtClean="0"/>
                        <a:t>10</a:t>
                      </a:r>
                    </a:p>
                    <a:p>
                      <a:endParaRPr lang="ar-JO" sz="1200" dirty="0" smtClean="0"/>
                    </a:p>
                    <a:p>
                      <a:r>
                        <a:rPr lang="ar-JO" sz="1200" dirty="0" smtClean="0"/>
                        <a:t>11</a:t>
                      </a:r>
                    </a:p>
                    <a:p>
                      <a:r>
                        <a:rPr lang="ar-JO" sz="1200" dirty="0" smtClean="0"/>
                        <a:t>12</a:t>
                      </a:r>
                    </a:p>
                    <a:p>
                      <a:r>
                        <a:rPr lang="ar-JO" sz="1200" dirty="0" smtClean="0"/>
                        <a:t>13</a:t>
                      </a:r>
                    </a:p>
                    <a:p>
                      <a:r>
                        <a:rPr lang="ar-JO" sz="1200" dirty="0" smtClean="0"/>
                        <a:t>14</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يتعرف حرف السين صوته واشكاله</a:t>
                      </a:r>
                    </a:p>
                    <a:p>
                      <a:r>
                        <a:rPr lang="ar-JO" sz="1200" baseline="0" dirty="0" smtClean="0"/>
                        <a:t>ينطق حرف السين مع حروف المد</a:t>
                      </a:r>
                    </a:p>
                    <a:p>
                      <a:r>
                        <a:rPr lang="ar-JO" sz="1200" baseline="0" dirty="0" smtClean="0"/>
                        <a:t> يردد كلمات فيها حرف السين</a:t>
                      </a:r>
                    </a:p>
                    <a:p>
                      <a:r>
                        <a:rPr lang="ar-JO" sz="1200" baseline="0" dirty="0" smtClean="0"/>
                        <a:t>يعين الحرف من كلمات تحتويه</a:t>
                      </a:r>
                    </a:p>
                    <a:p>
                      <a:r>
                        <a:rPr lang="ar-JO" sz="1200" baseline="0" dirty="0" smtClean="0"/>
                        <a:t>يجرد حرف السين في الفراغ</a:t>
                      </a:r>
                    </a:p>
                    <a:p>
                      <a:r>
                        <a:rPr lang="ar-JO" sz="1200" baseline="0" dirty="0" smtClean="0"/>
                        <a:t>يركب كلمات من المقاطع المعطاة</a:t>
                      </a:r>
                    </a:p>
                    <a:p>
                      <a:r>
                        <a:rPr lang="ar-JO" sz="1200" baseline="0" dirty="0" smtClean="0"/>
                        <a:t>يكتب الحرف كتابة صحيحة وواضحة</a:t>
                      </a:r>
                    </a:p>
                    <a:p>
                      <a:r>
                        <a:rPr lang="ar-JO" sz="1200" baseline="0" dirty="0" smtClean="0"/>
                        <a:t>يكتب شكل الحرف المناسب في الفراغ</a:t>
                      </a:r>
                    </a:p>
                    <a:p>
                      <a:r>
                        <a:rPr lang="ar-JO" sz="1200" baseline="0" dirty="0" smtClean="0"/>
                        <a:t> يرسم الحروف والمقاطع رسما صحيحا</a:t>
                      </a:r>
                    </a:p>
                    <a:p>
                      <a:r>
                        <a:rPr lang="ar-JO" sz="1200" baseline="0" dirty="0" smtClean="0"/>
                        <a:t>يتعرف حرف الميم صوته واشكاله</a:t>
                      </a:r>
                    </a:p>
                    <a:p>
                      <a:r>
                        <a:rPr lang="ar-JO" sz="1200" baseline="0" dirty="0" smtClean="0"/>
                        <a:t>يعين الحرف من كلمات تحتويه</a:t>
                      </a:r>
                    </a:p>
                    <a:p>
                      <a:r>
                        <a:rPr lang="ar-JO" sz="1200" baseline="0" dirty="0" smtClean="0"/>
                        <a:t>يجرد حرف الميم في الفراغ</a:t>
                      </a:r>
                    </a:p>
                    <a:p>
                      <a:r>
                        <a:rPr lang="ar-JO" sz="1200" baseline="0" dirty="0" smtClean="0"/>
                        <a:t>يركب كلمات من المقاطع المعطاة</a:t>
                      </a:r>
                    </a:p>
                    <a:p>
                      <a:r>
                        <a:rPr lang="ar-JO" sz="1200" baseline="0" dirty="0" smtClean="0"/>
                        <a:t>يكتب الحرف كتابة صحيحة وواضحة</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بمراجعة</a:t>
                      </a:r>
                      <a:r>
                        <a:rPr lang="ar-JO" sz="1200" baseline="0" dirty="0" smtClean="0"/>
                        <a:t> الحرف السابق ومناقشة موضوع الدرس</a:t>
                      </a:r>
                    </a:p>
                    <a:p>
                      <a:endParaRPr lang="ar-JO" sz="1200" baseline="0" dirty="0" smtClean="0"/>
                    </a:p>
                    <a:p>
                      <a:r>
                        <a:rPr lang="ar-JO" sz="1200" baseline="0" dirty="0" smtClean="0"/>
                        <a:t>اوضح الطلبة حرف السين والتمييز بين اسمه وصوته واعرض بطاقة للحرف باشكاله  امام الطلبة وترديد اسمه وصوته  واطلب من </a:t>
                      </a:r>
                      <a:r>
                        <a:rPr lang="ar-JO" sz="1200" baseline="0" dirty="0" smtClean="0"/>
                        <a:t>الطلبة  </a:t>
                      </a:r>
                      <a:r>
                        <a:rPr lang="ar-JO" sz="1200" baseline="0" dirty="0" smtClean="0"/>
                        <a:t>ترديد كلمات فيها حرف السين ثم وضع دائرة حول حرف السين وتمييز الحرف كلمات تحتويه من خلال وضع دائرة حول الحرف ومتابعة الطلبة </a:t>
                      </a:r>
                    </a:p>
                    <a:p>
                      <a:r>
                        <a:rPr lang="ar-JO" sz="1200" baseline="0" dirty="0" smtClean="0"/>
                        <a:t>أطلب من الطلبة تجريد حرف السين  في الفراغ بعد توضيح  كيفية التجريد ثم اطلب من الطلبة 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اطلب من الطلبة كتابة الحرف في الهواء وتوضيح كتابته على اللوح  ثم اطلب من الطلبة كتابة الحرف على اللوح ثم على اكتاب المدرسي ومتابعة الطلبة وتصويب الاخطاء ان وجدت </a:t>
                      </a:r>
                    </a:p>
                    <a:p>
                      <a:r>
                        <a:rPr lang="ar-JO" sz="1200" baseline="0" dirty="0" smtClean="0"/>
                        <a:t>اوضح الطلبة حرف الميم والتمييز بين اسمه وصوته واعرض بطاقة للحرف باشكاله  امام الطلبة وترديد اسمه وصوته  واطلب من الطلبة ترديد كلمات فيها حرف الميم ثم وضع دائرة حول حرف الميم  وتمييز الحرف كلمات تحتويه من خلال وضع دائرة حول الحرف ومتابعة الطلبة </a:t>
                      </a:r>
                    </a:p>
                    <a:p>
                      <a:r>
                        <a:rPr lang="ar-JO" sz="1200" baseline="0" dirty="0" smtClean="0"/>
                        <a:t>أطلب من الطلبة تجريد حرف الميم في  الفراغ بعد توضيح  كيفية التجريد ثم اطلب من الطلبة 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اطلب من </a:t>
                      </a:r>
                      <a:r>
                        <a:rPr lang="ar-JO" sz="1200" baseline="0" dirty="0" smtClean="0"/>
                        <a:t>الطلبة </a:t>
                      </a:r>
                      <a:r>
                        <a:rPr lang="ar-JO" sz="1200" baseline="0" dirty="0" smtClean="0"/>
                        <a:t>كتابة الحرف في الهواء وتوضيح كتابته على اللوح  ثم اطلب من الطلبة كتابة الحرف على اللوح ثم على اكتاب المدرسي ومتابعة </a:t>
                      </a:r>
                      <a:r>
                        <a:rPr lang="ar-JO" sz="1200" baseline="0" dirty="0" smtClean="0"/>
                        <a:t>الطلبة </a:t>
                      </a:r>
                      <a:r>
                        <a:rPr lang="ar-JO" sz="1200" baseline="0" dirty="0" smtClean="0"/>
                        <a:t>وتصويب الاخطاء ان وجدت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30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432800" y="0"/>
            <a:ext cx="1566863" cy="954088"/>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a:t>
            </a:r>
            <a:endParaRPr lang="ar-JO" sz="1400" b="1" dirty="0"/>
          </a:p>
          <a:p>
            <a:r>
              <a:rPr lang="ar-JO" sz="1400" b="1" dirty="0"/>
              <a:t> التعلم </a:t>
            </a:r>
            <a:r>
              <a:rPr lang="ar-JO" sz="1400" b="1" dirty="0" smtClean="0"/>
              <a:t>القبلي:</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814059" y="228600"/>
            <a:ext cx="6513322"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  مدرستي</a:t>
            </a:r>
            <a:r>
              <a:rPr lang="ar-JO" sz="1400" b="1" dirty="0" smtClean="0">
                <a:latin typeface="Calibri" pitchFamily="34" charset="0"/>
              </a:rPr>
              <a:t>                </a:t>
            </a:r>
            <a:r>
              <a:rPr lang="ar-JO" sz="1400" b="1" dirty="0" smtClean="0"/>
              <a:t> عنوان الدرس: حرف السين – حرف الميم</a:t>
            </a:r>
            <a:endParaRPr lang="ar-JO" sz="1400" b="1" dirty="0"/>
          </a:p>
          <a:p>
            <a:r>
              <a:rPr lang="ar-JO" sz="1400" b="1" dirty="0"/>
              <a:t>                                    التاريخ</a:t>
            </a:r>
            <a:r>
              <a:rPr lang="ar-JO" sz="1400" b="1" dirty="0" smtClean="0"/>
              <a:t>:                                  من</a:t>
            </a:r>
            <a:r>
              <a:rPr lang="ar-JO" sz="1400" b="1" dirty="0"/>
              <a:t>:                  الى</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sp>
        <p:nvSpPr>
          <p:cNvPr id="7205" name="Text Box 37"/>
          <p:cNvSpPr txBox="1">
            <a:spLocks noChangeArrowheads="1"/>
          </p:cNvSpPr>
          <p:nvPr/>
        </p:nvSpPr>
        <p:spPr bwMode="auto">
          <a:xfrm>
            <a:off x="6438901" y="5911794"/>
            <a:ext cx="3406775" cy="830262"/>
          </a:xfrm>
          <a:prstGeom prst="rect">
            <a:avLst/>
          </a:prstGeom>
          <a:noFill/>
          <a:ln w="9525">
            <a:noFill/>
            <a:miter lim="800000"/>
            <a:headEnd/>
            <a:tailEnd/>
          </a:ln>
        </p:spPr>
        <p:txBody>
          <a:bodyPr wrap="none">
            <a:spAutoFit/>
          </a:bodyPr>
          <a:lstStyle/>
          <a:p>
            <a:r>
              <a:rPr lang="ar-JO" sz="1200" dirty="0"/>
              <a:t>              التامل الذاتي</a:t>
            </a:r>
          </a:p>
          <a:p>
            <a:r>
              <a:rPr lang="ar-JO" sz="1200" dirty="0"/>
              <a:t>اشعر بالرضا عن:......................................................</a:t>
            </a:r>
          </a:p>
          <a:p>
            <a:r>
              <a:rPr lang="ar-JO" sz="1200" dirty="0"/>
              <a:t>تحديات </a:t>
            </a:r>
            <a:r>
              <a:rPr lang="ar-JO" sz="1200" dirty="0" smtClean="0"/>
              <a:t>واجهني</a:t>
            </a:r>
            <a:r>
              <a:rPr lang="ar-JO" sz="1200" dirty="0"/>
              <a:t>:.......................................................</a:t>
            </a:r>
          </a:p>
          <a:p>
            <a:r>
              <a:rPr lang="ar-JO" sz="1200" dirty="0"/>
              <a:t>اقتراحات للتحسين:.....................................................</a:t>
            </a:r>
            <a:endParaRPr lang="en-US" sz="1200" dirty="0"/>
          </a:p>
        </p:txBody>
      </p:sp>
      <p:graphicFrame>
        <p:nvGraphicFramePr>
          <p:cNvPr id="24614" name="Group 38"/>
          <p:cNvGraphicFramePr>
            <a:graphicFrameLocks noGrp="1"/>
          </p:cNvGraphicFramePr>
          <p:nvPr/>
        </p:nvGraphicFramePr>
        <p:xfrm>
          <a:off x="-2" y="5905500"/>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32" name="Text Box 70"/>
          <p:cNvSpPr txBox="1">
            <a:spLocks noChangeArrowheads="1"/>
          </p:cNvSpPr>
          <p:nvPr/>
        </p:nvSpPr>
        <p:spPr bwMode="auto">
          <a:xfrm>
            <a:off x="4332234" y="6191266"/>
            <a:ext cx="2106667" cy="276999"/>
          </a:xfrm>
          <a:prstGeom prst="rect">
            <a:avLst/>
          </a:prstGeom>
          <a:noFill/>
          <a:ln w="9525">
            <a:noFill/>
            <a:miter lim="800000"/>
            <a:headEnd/>
            <a:tailEnd/>
          </a:ln>
        </p:spPr>
        <p:txBody>
          <a:bodyPr wrap="none">
            <a:spAutoFit/>
          </a:bodyPr>
          <a:lstStyle/>
          <a:p>
            <a:r>
              <a:rPr lang="ar-JO" sz="1200" dirty="0"/>
              <a:t>اعداد </a:t>
            </a:r>
            <a:r>
              <a:rPr lang="ar-JO" sz="1200" dirty="0" smtClean="0"/>
              <a:t>المعلمين:1.........</a:t>
            </a:r>
            <a:r>
              <a:rPr lang="ar-JO" sz="1200" dirty="0"/>
              <a:t>2</a:t>
            </a:r>
            <a:r>
              <a:rPr lang="ar-JO" sz="1200" dirty="0" smtClean="0"/>
              <a:t>.....</a:t>
            </a:r>
            <a:r>
              <a:rPr lang="ar-JO" sz="1200" dirty="0"/>
              <a:t>3</a:t>
            </a:r>
            <a:r>
              <a:rPr lang="ar-JO" sz="1200" dirty="0" smtClean="0"/>
              <a:t>........</a:t>
            </a:r>
            <a:endParaRPr lang="en-US" sz="1200" dirty="0"/>
          </a:p>
        </p:txBody>
      </p:sp>
    </p:spTree>
    <p:extLst>
      <p:ext uri="{BB962C8B-B14F-4D97-AF65-F5344CB8AC3E}">
        <p14:creationId xmlns:p14="http://schemas.microsoft.com/office/powerpoint/2010/main" xmlns="" val="22176075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2556068286"/>
              </p:ext>
            </p:extLst>
          </p:nvPr>
        </p:nvGraphicFramePr>
        <p:xfrm>
          <a:off x="30975" y="1009650"/>
          <a:ext cx="9875025" cy="4389120"/>
        </p:xfrm>
        <a:graphic>
          <a:graphicData uri="http://schemas.openxmlformats.org/drawingml/2006/table">
            <a:tbl>
              <a:tblPr rtl="1"/>
              <a:tblGrid>
                <a:gridCol w="330200"/>
                <a:gridCol w="1712933"/>
                <a:gridCol w="1067983"/>
                <a:gridCol w="882247"/>
                <a:gridCol w="851291"/>
                <a:gridCol w="537970"/>
                <a:gridCol w="3904220"/>
                <a:gridCol w="588181"/>
              </a:tblGrid>
              <a:tr h="251622">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5496">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4439">
                <a:tc>
                  <a:txBody>
                    <a:bodyPr/>
                    <a:lstStyle/>
                    <a:p>
                      <a:endParaRPr lang="ar-JO" sz="1200" dirty="0" smtClean="0"/>
                    </a:p>
                    <a:p>
                      <a:r>
                        <a:rPr lang="ar-JO" sz="1200" dirty="0" smtClean="0"/>
                        <a:t>1</a:t>
                      </a:r>
                    </a:p>
                    <a:p>
                      <a:r>
                        <a:rPr lang="ar-JO" sz="1200" dirty="0" smtClean="0"/>
                        <a:t>2</a:t>
                      </a:r>
                    </a:p>
                    <a:p>
                      <a:endParaRPr lang="ar-JO" sz="1200" dirty="0" smtClean="0"/>
                    </a:p>
                    <a:p>
                      <a:r>
                        <a:rPr lang="ar-JO" sz="1200" dirty="0" smtClean="0"/>
                        <a:t>3</a:t>
                      </a:r>
                    </a:p>
                    <a:p>
                      <a:r>
                        <a:rPr lang="ar-JO" sz="1200" dirty="0" smtClean="0"/>
                        <a:t>4</a:t>
                      </a:r>
                    </a:p>
                    <a:p>
                      <a:endParaRPr lang="ar-JO" sz="1200" dirty="0" smtClean="0"/>
                    </a:p>
                    <a:p>
                      <a:r>
                        <a:rPr lang="ar-JO" sz="1200" dirty="0" smtClean="0"/>
                        <a:t>5</a:t>
                      </a:r>
                    </a:p>
                    <a:p>
                      <a:endParaRPr lang="ar-JO" sz="1200" dirty="0" smtClean="0"/>
                    </a:p>
                    <a:p>
                      <a:endParaRPr lang="ar-JO" sz="1200" dirty="0" smtClean="0"/>
                    </a:p>
                    <a:p>
                      <a:r>
                        <a:rPr lang="ar-JO" sz="1200" dirty="0" smtClean="0"/>
                        <a:t>6</a:t>
                      </a:r>
                    </a:p>
                    <a:p>
                      <a:endParaRPr lang="ar-JO" sz="1200" dirty="0" smtClean="0"/>
                    </a:p>
                    <a:p>
                      <a:endParaRPr lang="ar-JO" sz="1200" dirty="0" smtClean="0"/>
                    </a:p>
                    <a:p>
                      <a:endParaRPr lang="ar-JO" sz="1200" dirty="0" smtClean="0"/>
                    </a:p>
                    <a:p>
                      <a:r>
                        <a:rPr lang="ar-JO" sz="1200" dirty="0" smtClean="0"/>
                        <a:t>7</a:t>
                      </a:r>
                    </a:p>
                    <a:p>
                      <a:endParaRPr lang="ar-JO" sz="1200" dirty="0" smtClean="0"/>
                    </a:p>
                    <a:p>
                      <a:r>
                        <a:rPr lang="ar-JO" sz="1200" dirty="0" smtClean="0"/>
                        <a:t>8 </a:t>
                      </a:r>
                    </a:p>
                    <a:p>
                      <a:endParaRPr lang="ar-JO" sz="1200" dirty="0" smtClean="0"/>
                    </a:p>
                    <a:p>
                      <a:r>
                        <a:rPr lang="ar-JO" sz="1200" dirty="0" smtClean="0"/>
                        <a:t>9</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prstClr val="black"/>
                          </a:solidFill>
                          <a:effectLst/>
                          <a:uLnTx/>
                          <a:uFillTx/>
                          <a:latin typeface="+mn-lt"/>
                          <a:ea typeface="+mn-ea"/>
                          <a:cs typeface="+mn-cs"/>
                        </a:rPr>
                        <a:t>يتوقع من الطالب ان:</a:t>
                      </a:r>
                      <a:endParaRPr kumimoji="0" lang="ar-JO" sz="18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ينطق الحرف ساكنا</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يردد كلمات  منتبها الى الحرف الساكن</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يضع دائرة حول الحرف الساكن</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يضع دائرة حول الكلمات التي تحوي حرفا ساكنا</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يرسم السكون فوق الحرف</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JO"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JO"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يكتب كلمات الاملاء  المنقول بشكل صحيح</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JO"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JO"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يردد الحديث الشريف </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JO"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يحفظ الحديث غيبا</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JO"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JO" sz="1200" b="0" i="0" u="none" strike="noStrike" kern="1200" cap="none" spc="0" normalizeH="0" baseline="0" noProof="0" dirty="0" smtClean="0">
                          <a:ln>
                            <a:noFill/>
                          </a:ln>
                          <a:solidFill>
                            <a:schemeClr val="tx1"/>
                          </a:solidFill>
                          <a:effectLst/>
                          <a:uLnTx/>
                          <a:uFillTx/>
                          <a:latin typeface="+mn-lt"/>
                          <a:ea typeface="+mn-ea"/>
                          <a:cs typeface="+mn-cs"/>
                        </a:rPr>
                        <a:t>يحرص على التحلي باخلاق المسلمين</a:t>
                      </a:r>
                      <a:endParaRPr kumimoji="0" lang="ar-JO" sz="1200" b="0" i="0" u="none" strike="noStrike" kern="1200" cap="none" spc="0" normalizeH="0" baseline="0" noProof="0" dirty="0" smtClean="0">
                        <a:ln>
                          <a:noFill/>
                        </a:ln>
                        <a:solidFill>
                          <a:prstClr val="black"/>
                        </a:solidFill>
                        <a:effectLst/>
                        <a:uLnTx/>
                        <a:uFillTx/>
                        <a:latin typeface="+mn-lt"/>
                        <a:ea typeface="+mn-ea"/>
                        <a:cs typeface="+mn-cs"/>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اوضح</a:t>
                      </a:r>
                      <a:r>
                        <a:rPr lang="ar-JO" sz="1200" baseline="0" dirty="0" smtClean="0"/>
                        <a:t> للطلبة طريقة نطق الحرف ساكن ثم اطلب من الطلبة ترديد كلمات مع التركيز على الحرف الساكن</a:t>
                      </a:r>
                    </a:p>
                    <a:p>
                      <a:endParaRPr lang="ar-JO" sz="1200" baseline="0" dirty="0" smtClean="0"/>
                    </a:p>
                    <a:p>
                      <a:r>
                        <a:rPr lang="ar-JO" sz="1200" baseline="0" dirty="0" smtClean="0"/>
                        <a:t>اعرض حروف على الطلبة وتمييز الحرف الساكن ثم وضع دائرة حول الحرف الساكن</a:t>
                      </a:r>
                    </a:p>
                    <a:p>
                      <a:r>
                        <a:rPr lang="ar-JO" sz="1200" baseline="0" dirty="0" smtClean="0"/>
                        <a:t>اطلب من الطلبة وضع دائرة حول الكلمات التي تحوي حرفا ساكنا</a:t>
                      </a:r>
                    </a:p>
                    <a:p>
                      <a:r>
                        <a:rPr lang="ar-JO" sz="1200" baseline="0" dirty="0" smtClean="0"/>
                        <a:t>اقوم برسم السكون على الحروف واطلب من الطلبة وضع السكونفوق الاحرف</a:t>
                      </a:r>
                    </a:p>
                    <a:p>
                      <a:endParaRPr lang="ar-JO" sz="1200" dirty="0" smtClean="0"/>
                    </a:p>
                    <a:p>
                      <a:r>
                        <a:rPr lang="ar-JO" sz="1200" dirty="0" smtClean="0"/>
                        <a:t>وجيه الطلبة الى نص الدرس المخصص </a:t>
                      </a:r>
                    </a:p>
                    <a:p>
                      <a:r>
                        <a:rPr lang="ar-JO" sz="1200" dirty="0" smtClean="0"/>
                        <a:t>قوم بقراءة نص درس الاملاء المنقول يطلب من بعض الطلبة قراءة الجمل المخصصة قراءة سليمة عبرة يطلب من بعض الطلبة الضعاف قراءة الجمل مرة ثانية يطلب من الطلبة محاكاة نص الاملاء المنقول المدون امامهم</a:t>
                      </a:r>
                    </a:p>
                    <a:p>
                      <a:r>
                        <a:rPr lang="ar-JO" sz="1200" dirty="0" smtClean="0"/>
                        <a:t>اصوب كتابة الطلبة فرديآ او زمريآ</a:t>
                      </a:r>
                    </a:p>
                    <a:p>
                      <a:endParaRPr lang="ar-JO" sz="1200" dirty="0" smtClean="0"/>
                    </a:p>
                    <a:p>
                      <a:r>
                        <a:rPr lang="ar-JO" sz="1200" dirty="0" smtClean="0"/>
                        <a:t>اقوم بقراءة الحديث واطلب</a:t>
                      </a:r>
                      <a:r>
                        <a:rPr lang="ar-JO" sz="1200" baseline="0" dirty="0" smtClean="0"/>
                        <a:t> من الطلبة ترديده اكثر من مرة  واطلب من الطلبة حفظ الحديث</a:t>
                      </a:r>
                    </a:p>
                    <a:p>
                      <a:endParaRPr lang="en-US" sz="1200" dirty="0"/>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20</a:t>
                      </a:r>
                    </a:p>
                    <a:p>
                      <a:endParaRPr lang="ar-JO" sz="1200" dirty="0" smtClean="0"/>
                    </a:p>
                    <a:p>
                      <a:endParaRPr lang="ar-JO" sz="1200" dirty="0" smtClean="0"/>
                    </a:p>
                    <a:p>
                      <a:r>
                        <a:rPr lang="ar-JO" sz="1200" dirty="0" smtClean="0"/>
                        <a:t>20</a:t>
                      </a:r>
                    </a:p>
                    <a:p>
                      <a:endParaRPr lang="ar-JO" sz="1200" dirty="0" smtClean="0"/>
                    </a:p>
                    <a:p>
                      <a:endParaRPr lang="ar-JO" sz="1200" dirty="0" smtClean="0"/>
                    </a:p>
                    <a:p>
                      <a:endParaRPr lang="ar-JO" sz="1200" dirty="0" smtClean="0"/>
                    </a:p>
                    <a:p>
                      <a:endParaRPr lang="ar-JO" sz="1200" smtClean="0"/>
                    </a:p>
                    <a:p>
                      <a:endParaRPr lang="ar-JO" sz="1200" dirty="0" smtClean="0"/>
                    </a:p>
                    <a:p>
                      <a:r>
                        <a:rPr lang="ar-JO" sz="1200" dirty="0" smtClean="0"/>
                        <a:t>20</a:t>
                      </a:r>
                    </a:p>
                    <a:p>
                      <a:r>
                        <a:rPr lang="ar-JO" sz="1200" dirty="0" smtClean="0"/>
                        <a:t>20</a:t>
                      </a:r>
                    </a:p>
                    <a:p>
                      <a:endParaRPr lang="ar-JO" sz="1200" dirty="0" smtClean="0"/>
                    </a:p>
                    <a:p>
                      <a:endParaRPr lang="ar-JO" sz="1200" dirty="0" smtClean="0"/>
                    </a:p>
                    <a:p>
                      <a:endParaRPr lang="ar-JO" sz="1200" dirty="0" smtClean="0"/>
                    </a:p>
                    <a:p>
                      <a:r>
                        <a:rPr lang="ar-JO" sz="1200" dirty="0" smtClean="0"/>
                        <a:t>20</a:t>
                      </a:r>
                    </a:p>
                    <a:p>
                      <a:r>
                        <a:rPr lang="ar-JO" sz="1200" dirty="0" smtClean="0"/>
                        <a:t>20</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7455865" y="0"/>
            <a:ext cx="2326278" cy="954107"/>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a:t>
            </a:r>
            <a:endParaRPr lang="ar-JO" sz="1400" b="1" dirty="0"/>
          </a:p>
          <a:p>
            <a:r>
              <a:rPr lang="ar-JO" sz="1400" b="1" dirty="0"/>
              <a:t> التعلم </a:t>
            </a:r>
            <a:r>
              <a:rPr lang="ar-JO" sz="1400" b="1" dirty="0" smtClean="0"/>
              <a:t>القبلي:مناقشة موضوع الدرس</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450252" y="228600"/>
            <a:ext cx="5939446"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الوحدة:اسرتي       </a:t>
            </a:r>
            <a:r>
              <a:rPr lang="ar-JO" sz="1400" b="1" dirty="0" smtClean="0">
                <a:latin typeface="Calibri" pitchFamily="34" charset="0"/>
              </a:rPr>
              <a:t>ع</a:t>
            </a:r>
            <a:r>
              <a:rPr lang="ar-JO" sz="1400" b="1" dirty="0" smtClean="0"/>
              <a:t>نوان </a:t>
            </a:r>
            <a:r>
              <a:rPr lang="ar-JO" sz="1400" b="1" dirty="0"/>
              <a:t>الدرس</a:t>
            </a:r>
            <a:r>
              <a:rPr lang="ar-JO" sz="1400" b="1" dirty="0" smtClean="0"/>
              <a:t>: السكون- املاء -محفوظات</a:t>
            </a:r>
            <a:endParaRPr lang="ar-JO" sz="1400" b="1" dirty="0"/>
          </a:p>
          <a:p>
            <a:r>
              <a:rPr lang="ar-JO" sz="1400" b="1" dirty="0"/>
              <a:t>                                    التاريخ</a:t>
            </a:r>
            <a:r>
              <a:rPr lang="ar-JO" sz="1400" b="1" dirty="0" smtClean="0"/>
              <a:t>:                      من</a:t>
            </a:r>
            <a:r>
              <a:rPr lang="ar-JO" sz="1400" b="1" dirty="0"/>
              <a:t>:  </a:t>
            </a:r>
            <a:r>
              <a:rPr lang="ar-JO" sz="1400" b="1" dirty="0" smtClean="0"/>
              <a:t>               الى </a:t>
            </a:r>
            <a:endParaRPr lang="ar-JO" sz="1400" b="1" dirty="0"/>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graphicFrame>
        <p:nvGraphicFramePr>
          <p:cNvPr id="24614" name="Group 38"/>
          <p:cNvGraphicFramePr>
            <a:graphicFrameLocks noGrp="1"/>
          </p:cNvGraphicFramePr>
          <p:nvPr>
            <p:extLst>
              <p:ext uri="{D42A27DB-BD31-4B8C-83A1-F6EECF244321}">
                <p14:modId xmlns:p14="http://schemas.microsoft.com/office/powerpoint/2010/main" xmlns="" val="1817789503"/>
              </p:ext>
            </p:extLst>
          </p:nvPr>
        </p:nvGraphicFramePr>
        <p:xfrm>
          <a:off x="-2" y="5797252"/>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Text Box 37"/>
          <p:cNvSpPr txBox="1">
            <a:spLocks noChangeArrowheads="1"/>
          </p:cNvSpPr>
          <p:nvPr/>
        </p:nvSpPr>
        <p:spPr bwMode="auto">
          <a:xfrm>
            <a:off x="6499270" y="5500702"/>
            <a:ext cx="3406766" cy="1384995"/>
          </a:xfrm>
          <a:prstGeom prst="rect">
            <a:avLst/>
          </a:prstGeom>
          <a:noFill/>
          <a:ln w="9525">
            <a:noFill/>
            <a:miter lim="800000"/>
            <a:headEnd/>
            <a:tailEnd/>
          </a:ln>
        </p:spPr>
        <p:txBody>
          <a:bodyPr wrap="none">
            <a:spAutoFit/>
          </a:bodyPr>
          <a:lstStyle/>
          <a:p>
            <a:pPr algn="r"/>
            <a:r>
              <a:rPr lang="ar-JO" sz="1200" dirty="0">
                <a:latin typeface="Calibri" pitchFamily="34" charset="0"/>
              </a:rPr>
              <a:t>              التامل الذاتي</a:t>
            </a:r>
          </a:p>
          <a:p>
            <a:pPr algn="r"/>
            <a:r>
              <a:rPr lang="ar-JO" sz="1200" dirty="0">
                <a:latin typeface="Calibri" pitchFamily="34" charset="0"/>
              </a:rPr>
              <a:t>اشعر بالرضا عن:......................................................</a:t>
            </a:r>
          </a:p>
          <a:p>
            <a:pPr algn="r"/>
            <a:r>
              <a:rPr lang="ar-JO" sz="1200" dirty="0">
                <a:latin typeface="Calibri" pitchFamily="34" charset="0"/>
              </a:rPr>
              <a:t>تحديات واجهتني:.......................................................</a:t>
            </a:r>
          </a:p>
          <a:p>
            <a:pPr algn="r"/>
            <a:r>
              <a:rPr lang="ar-JO" sz="1200" dirty="0">
                <a:latin typeface="Calibri" pitchFamily="34" charset="0"/>
              </a:rPr>
              <a:t>اقتراحات للتحسين</a:t>
            </a:r>
            <a:r>
              <a:rPr lang="ar-JO" sz="1200" dirty="0" smtClean="0">
                <a:latin typeface="Calibri" pitchFamily="34" charset="0"/>
              </a:rPr>
              <a:t>:.....................................................</a:t>
            </a:r>
          </a:p>
          <a:p>
            <a:pPr algn="r"/>
            <a:endParaRPr lang="ar-JO" sz="1200" dirty="0">
              <a:latin typeface="Calibri" pitchFamily="34" charset="0"/>
            </a:endParaRPr>
          </a:p>
          <a:p>
            <a:pPr algn="r"/>
            <a:r>
              <a:rPr lang="ar-JO" sz="1200" dirty="0" smtClean="0">
                <a:latin typeface="Calibri" pitchFamily="34" charset="0"/>
              </a:rPr>
              <a:t>توقيع المدير......................................</a:t>
            </a:r>
          </a:p>
          <a:p>
            <a:pPr algn="r"/>
            <a:r>
              <a:rPr lang="ar-JO" sz="1200" dirty="0" smtClean="0">
                <a:latin typeface="Calibri" pitchFamily="34" charset="0"/>
              </a:rPr>
              <a:t>توقيع المشرف التربوي</a:t>
            </a:r>
            <a:endParaRPr lang="en-US" sz="1200" dirty="0">
              <a:latin typeface="Calibri" pitchFamily="34" charset="0"/>
            </a:endParaRPr>
          </a:p>
        </p:txBody>
      </p:sp>
    </p:spTree>
    <p:extLst>
      <p:ext uri="{BB962C8B-B14F-4D97-AF65-F5344CB8AC3E}">
        <p14:creationId xmlns:p14="http://schemas.microsoft.com/office/powerpoint/2010/main" xmlns="" val="26424996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3281350486"/>
              </p:ext>
            </p:extLst>
          </p:nvPr>
        </p:nvGraphicFramePr>
        <p:xfrm>
          <a:off x="30975" y="1009650"/>
          <a:ext cx="9875025" cy="4344519"/>
        </p:xfrm>
        <a:graphic>
          <a:graphicData uri="http://schemas.openxmlformats.org/drawingml/2006/table">
            <a:tbl>
              <a:tblPr rtl="1"/>
              <a:tblGrid>
                <a:gridCol w="385354"/>
                <a:gridCol w="1746068"/>
                <a:gridCol w="979694"/>
                <a:gridCol w="882247"/>
                <a:gridCol w="851291"/>
                <a:gridCol w="537970"/>
                <a:gridCol w="3904220"/>
                <a:gridCol w="588181"/>
              </a:tblGrid>
              <a:tr h="251622">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5496">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4439">
                <a:tc>
                  <a:txBody>
                    <a:bodyPr/>
                    <a:lstStyle/>
                    <a:p>
                      <a:endParaRPr lang="ar-JO" sz="1200" dirty="0" smtClean="0"/>
                    </a:p>
                    <a:p>
                      <a:r>
                        <a:rPr lang="ar-JO" sz="1200" dirty="0" smtClean="0"/>
                        <a:t>1</a:t>
                      </a:r>
                    </a:p>
                    <a:p>
                      <a:r>
                        <a:rPr lang="ar-JO" sz="1200" dirty="0" smtClean="0"/>
                        <a:t>2</a:t>
                      </a:r>
                    </a:p>
                    <a:p>
                      <a:r>
                        <a:rPr lang="ar-JO" sz="1200" dirty="0" smtClean="0"/>
                        <a:t>3</a:t>
                      </a:r>
                    </a:p>
                    <a:p>
                      <a:endParaRPr lang="ar-JO" sz="1200" dirty="0" smtClean="0"/>
                    </a:p>
                    <a:p>
                      <a:r>
                        <a:rPr lang="ar-JO" sz="1200" dirty="0" smtClean="0"/>
                        <a:t>4</a:t>
                      </a:r>
                    </a:p>
                    <a:p>
                      <a:endParaRPr lang="ar-JO" sz="1200" dirty="0" smtClean="0"/>
                    </a:p>
                    <a:p>
                      <a:r>
                        <a:rPr lang="ar-JO" sz="1200" dirty="0" smtClean="0"/>
                        <a:t>5</a:t>
                      </a:r>
                    </a:p>
                    <a:p>
                      <a:r>
                        <a:rPr lang="ar-JO" sz="1200" dirty="0" smtClean="0"/>
                        <a:t>6</a:t>
                      </a:r>
                    </a:p>
                    <a:p>
                      <a:r>
                        <a:rPr lang="ar-JO" sz="1200" dirty="0" smtClean="0"/>
                        <a:t>7</a:t>
                      </a:r>
                    </a:p>
                    <a:p>
                      <a:r>
                        <a:rPr lang="ar-JO" sz="1200" dirty="0" smtClean="0"/>
                        <a:t>8</a:t>
                      </a:r>
                    </a:p>
                    <a:p>
                      <a:endParaRPr lang="ar-JO" sz="1200" dirty="0" smtClean="0"/>
                    </a:p>
                    <a:p>
                      <a:r>
                        <a:rPr lang="ar-JO" sz="1200" dirty="0" smtClean="0"/>
                        <a:t>9</a:t>
                      </a:r>
                    </a:p>
                    <a:p>
                      <a:r>
                        <a:rPr lang="ar-JO" sz="1200" dirty="0" smtClean="0"/>
                        <a:t>10</a:t>
                      </a:r>
                    </a:p>
                    <a:p>
                      <a:r>
                        <a:rPr lang="ar-JO" sz="1200" dirty="0" smtClean="0"/>
                        <a:t>11</a:t>
                      </a:r>
                    </a:p>
                    <a:p>
                      <a:endParaRPr lang="ar-JO" sz="1200" dirty="0" smtClean="0"/>
                    </a:p>
                    <a:p>
                      <a:r>
                        <a:rPr lang="ar-JO" sz="1200" dirty="0" smtClean="0"/>
                        <a:t>12</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يستمع الى نص الاستماع بانتباه</a:t>
                      </a:r>
                    </a:p>
                    <a:p>
                      <a:r>
                        <a:rPr lang="ar-JO" sz="1200" baseline="0" dirty="0" smtClean="0"/>
                        <a:t>يجيب على اسئلة الاستماع جيدا</a:t>
                      </a:r>
                    </a:p>
                    <a:p>
                      <a:r>
                        <a:rPr lang="ar-JO" sz="1200" baseline="0" dirty="0" smtClean="0"/>
                        <a:t>يتعرف  دور الجد والجدة</a:t>
                      </a:r>
                    </a:p>
                    <a:p>
                      <a:endParaRPr lang="ar-JO" sz="1200" baseline="0" dirty="0" smtClean="0"/>
                    </a:p>
                    <a:p>
                      <a:r>
                        <a:rPr lang="ar-JO" sz="1200" baseline="0" dirty="0" smtClean="0"/>
                        <a:t>يتحدث شفويا عن صور الدرس</a:t>
                      </a:r>
                    </a:p>
                    <a:p>
                      <a:endParaRPr lang="ar-JO" sz="1200" baseline="0" dirty="0" smtClean="0"/>
                    </a:p>
                    <a:p>
                      <a:r>
                        <a:rPr lang="ar-JO" sz="1200" baseline="0" dirty="0" smtClean="0"/>
                        <a:t>يتعرف  حركة الفتحة وشكلها</a:t>
                      </a:r>
                    </a:p>
                    <a:p>
                      <a:r>
                        <a:rPr lang="ar-JO" sz="1200" baseline="0" dirty="0" smtClean="0"/>
                        <a:t>يردد كلمات منتبها للفتحة </a:t>
                      </a:r>
                    </a:p>
                    <a:p>
                      <a:r>
                        <a:rPr lang="ar-JO" sz="1200" baseline="0" dirty="0" smtClean="0"/>
                        <a:t>يضع دائرة حول الحرف المفتوح</a:t>
                      </a:r>
                    </a:p>
                    <a:p>
                      <a:r>
                        <a:rPr lang="ar-JO" sz="1200" baseline="0" dirty="0" smtClean="0"/>
                        <a:t>يضع دائرة حول كلمات فيها حرف مفتوح</a:t>
                      </a:r>
                    </a:p>
                    <a:p>
                      <a:r>
                        <a:rPr lang="ar-JO" sz="1200" baseline="0" dirty="0" smtClean="0"/>
                        <a:t>يرسم الفتحة فوق الحرف الملون </a:t>
                      </a:r>
                    </a:p>
                    <a:p>
                      <a:r>
                        <a:rPr lang="ar-JO" sz="1200" baseline="0" dirty="0" smtClean="0"/>
                        <a:t>يقرأ حروف عليها فتحة</a:t>
                      </a:r>
                    </a:p>
                    <a:p>
                      <a:r>
                        <a:rPr lang="ar-JO" sz="1200" baseline="0" dirty="0" smtClean="0"/>
                        <a:t>يكتب الحروف  المفتوحة بخط جميل صحيحا</a:t>
                      </a:r>
                    </a:p>
                    <a:p>
                      <a:r>
                        <a:rPr lang="ar-JO" sz="1200" baseline="0" dirty="0" smtClean="0"/>
                        <a:t>ان يحرص على احترام الجد والجدة</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بضبط </a:t>
                      </a:r>
                      <a:r>
                        <a:rPr lang="ar-JO" sz="1200" baseline="0" dirty="0" smtClean="0"/>
                        <a:t>الطلبة </a:t>
                      </a:r>
                      <a:endParaRPr lang="en-US" sz="1200" baseline="0" dirty="0" smtClean="0"/>
                    </a:p>
                    <a:p>
                      <a:r>
                        <a:rPr lang="ar-JO" sz="1200" baseline="0" dirty="0" smtClean="0"/>
                        <a:t>قراءة نص الاستماع على الطلبة جملة جملة واكرر القلراءة مرة اخرى وطرح بعض الاسئلة على الطلبة ومتابعة اجابات </a:t>
                      </a:r>
                      <a:r>
                        <a:rPr lang="ar-JO" sz="1200" baseline="0" dirty="0" smtClean="0"/>
                        <a:t>الطلبة </a:t>
                      </a:r>
                      <a:r>
                        <a:rPr lang="ar-JO" sz="1200" baseline="0" dirty="0" smtClean="0"/>
                        <a:t>وتعزيز اجابات الطلبة </a:t>
                      </a:r>
                    </a:p>
                    <a:p>
                      <a:r>
                        <a:rPr lang="ar-JO" sz="1200" baseline="0" dirty="0" smtClean="0"/>
                        <a:t>مناقشة مع الطلبة حول دور الجد والجدة ودوره في الاسرة واترك المجال للحوار مع </a:t>
                      </a:r>
                      <a:r>
                        <a:rPr lang="ar-JO" sz="1200" baseline="0" dirty="0" smtClean="0"/>
                        <a:t>الطلبة</a:t>
                      </a:r>
                      <a:endParaRPr lang="ar-JO" sz="1200" baseline="0" dirty="0" smtClean="0"/>
                    </a:p>
                    <a:p>
                      <a:endParaRPr lang="ar-JO" sz="1200" baseline="0" dirty="0" smtClean="0"/>
                    </a:p>
                    <a:p>
                      <a:r>
                        <a:rPr lang="ar-JO" sz="1200" baseline="0" dirty="0" smtClean="0"/>
                        <a:t>اعرض بطاقات صور الدرس على الطلبة واطلب من الطلبة </a:t>
                      </a:r>
                      <a:r>
                        <a:rPr lang="ar-JO" sz="1200" baseline="0" dirty="0" err="1" smtClean="0"/>
                        <a:t>التعبيرعن</a:t>
                      </a:r>
                      <a:r>
                        <a:rPr lang="ar-JO" sz="1200" baseline="0" dirty="0" smtClean="0"/>
                        <a:t> محتويات الصور شفويا بطريقة صحيحة ومتابعة اجابات الطلبة </a:t>
                      </a:r>
                    </a:p>
                    <a:p>
                      <a:endParaRPr lang="ar-JO" sz="1200" baseline="0" dirty="0" smtClean="0"/>
                    </a:p>
                    <a:p>
                      <a:r>
                        <a:rPr lang="ar-JO" sz="1200" baseline="0" dirty="0" smtClean="0"/>
                        <a:t>اوضح الفتحة من خلال عرض بطاقة عليها الفتحة امام الطلبة ثم كتابة حروف وتوضيح كيفية رسم الفتحة عليها  على اللوح ...اطلب من الطلبة ترديد كلمات  مع التركيز على الفتحة ثم وضع دائرة على الحرف المفتوح ووضع دائرة حول الكلمات التي تحوي حرف مفتوح </a:t>
                      </a:r>
                    </a:p>
                    <a:p>
                      <a:r>
                        <a:rPr lang="ar-JO" sz="1200" baseline="0" dirty="0" smtClean="0"/>
                        <a:t>اطلب من الطلبة رسم الفتحة فوق الحروف والحروف الملونة </a:t>
                      </a:r>
                    </a:p>
                    <a:p>
                      <a:r>
                        <a:rPr lang="ar-JO" sz="1200" baseline="0" dirty="0" smtClean="0"/>
                        <a:t>اطلب من الطلبة قراءة الحروف المفتوحة  </a:t>
                      </a:r>
                    </a:p>
                    <a:p>
                      <a:r>
                        <a:rPr lang="ar-JO" sz="1200" baseline="0" dirty="0" smtClean="0"/>
                        <a:t>اوضح للطلبة كيفية  كتابة الفتحة ثم اطلب من الطلبة الكتابة بخط جميل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7315200" y="39283"/>
            <a:ext cx="2375971" cy="954107"/>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12</a:t>
            </a:r>
            <a:endParaRPr lang="ar-JO" sz="1400" b="1" dirty="0"/>
          </a:p>
          <a:p>
            <a:r>
              <a:rPr lang="ar-JO" sz="1400" b="1" dirty="0"/>
              <a:t> التعلم </a:t>
            </a:r>
            <a:r>
              <a:rPr lang="ar-JO" sz="1400" b="1" dirty="0" smtClean="0"/>
              <a:t>القبلي:مناقشة موضوع الدرس </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461472" y="228600"/>
            <a:ext cx="5928226"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الوحدة:دار جدي     </a:t>
            </a:r>
            <a:r>
              <a:rPr lang="ar-JO" sz="1400" b="1" dirty="0" smtClean="0">
                <a:latin typeface="Calibri" pitchFamily="34" charset="0"/>
              </a:rPr>
              <a:t>ع</a:t>
            </a:r>
            <a:r>
              <a:rPr lang="ar-JO" sz="1400" b="1" dirty="0" smtClean="0"/>
              <a:t>نوان </a:t>
            </a:r>
            <a:r>
              <a:rPr lang="ar-JO" sz="1400" b="1" dirty="0"/>
              <a:t>الدرس</a:t>
            </a:r>
            <a:r>
              <a:rPr lang="ar-JO" sz="1400" b="1" dirty="0" smtClean="0"/>
              <a:t>: استماع –محادثة – الفتحة</a:t>
            </a:r>
          </a:p>
          <a:p>
            <a:r>
              <a:rPr lang="ar-JO" sz="1400" b="1" dirty="0" smtClean="0"/>
              <a:t>التاريخ:                    من</a:t>
            </a:r>
            <a:r>
              <a:rPr lang="ar-JO" sz="1400" b="1" dirty="0"/>
              <a:t>:  </a:t>
            </a:r>
            <a:r>
              <a:rPr lang="ar-JO" sz="1400" b="1" dirty="0" smtClean="0"/>
              <a:t>                        الى </a:t>
            </a:r>
            <a:r>
              <a:rPr lang="ar-JO" sz="1400" b="1" dirty="0"/>
              <a:t>:</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graphicFrame>
        <p:nvGraphicFramePr>
          <p:cNvPr id="24614" name="Group 38"/>
          <p:cNvGraphicFramePr>
            <a:graphicFrameLocks noGrp="1"/>
          </p:cNvGraphicFramePr>
          <p:nvPr>
            <p:extLst>
              <p:ext uri="{D42A27DB-BD31-4B8C-83A1-F6EECF244321}">
                <p14:modId xmlns:p14="http://schemas.microsoft.com/office/powerpoint/2010/main" xmlns="" val="1082439854"/>
              </p:ext>
            </p:extLst>
          </p:nvPr>
        </p:nvGraphicFramePr>
        <p:xfrm>
          <a:off x="-2" y="5797252"/>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Text Box 37"/>
          <p:cNvSpPr txBox="1">
            <a:spLocks noChangeArrowheads="1"/>
          </p:cNvSpPr>
          <p:nvPr/>
        </p:nvSpPr>
        <p:spPr bwMode="auto">
          <a:xfrm>
            <a:off x="6499270" y="5500702"/>
            <a:ext cx="3406766" cy="1384995"/>
          </a:xfrm>
          <a:prstGeom prst="rect">
            <a:avLst/>
          </a:prstGeom>
          <a:noFill/>
          <a:ln w="9525">
            <a:noFill/>
            <a:miter lim="800000"/>
            <a:headEnd/>
            <a:tailEnd/>
          </a:ln>
        </p:spPr>
        <p:txBody>
          <a:bodyPr wrap="none">
            <a:spAutoFit/>
          </a:bodyPr>
          <a:lstStyle/>
          <a:p>
            <a:pPr algn="r"/>
            <a:r>
              <a:rPr lang="ar-JO" sz="1200" dirty="0">
                <a:latin typeface="Calibri" pitchFamily="34" charset="0"/>
              </a:rPr>
              <a:t>              التامل الذاتي</a:t>
            </a:r>
          </a:p>
          <a:p>
            <a:pPr algn="r"/>
            <a:r>
              <a:rPr lang="ar-JO" sz="1200" dirty="0">
                <a:latin typeface="Calibri" pitchFamily="34" charset="0"/>
              </a:rPr>
              <a:t>اشعر بالرضا عن:......................................................</a:t>
            </a:r>
          </a:p>
          <a:p>
            <a:pPr algn="r"/>
            <a:r>
              <a:rPr lang="ar-JO" sz="1200" dirty="0">
                <a:latin typeface="Calibri" pitchFamily="34" charset="0"/>
              </a:rPr>
              <a:t>تحديات واجهتني:.......................................................</a:t>
            </a:r>
          </a:p>
          <a:p>
            <a:pPr algn="r"/>
            <a:r>
              <a:rPr lang="ar-JO" sz="1200" dirty="0">
                <a:latin typeface="Calibri" pitchFamily="34" charset="0"/>
              </a:rPr>
              <a:t>اقتراحات للتحسين</a:t>
            </a:r>
            <a:r>
              <a:rPr lang="ar-JO" sz="1200" dirty="0" smtClean="0">
                <a:latin typeface="Calibri" pitchFamily="34" charset="0"/>
              </a:rPr>
              <a:t>:.....................................................</a:t>
            </a:r>
          </a:p>
          <a:p>
            <a:pPr algn="r"/>
            <a:endParaRPr lang="ar-JO" sz="1200" dirty="0">
              <a:latin typeface="Calibri" pitchFamily="34" charset="0"/>
            </a:endParaRPr>
          </a:p>
          <a:p>
            <a:pPr algn="r"/>
            <a:r>
              <a:rPr lang="ar-JO" sz="1200" dirty="0" smtClean="0">
                <a:latin typeface="Calibri" pitchFamily="34" charset="0"/>
              </a:rPr>
              <a:t>توقيع المدير......................................</a:t>
            </a:r>
          </a:p>
          <a:p>
            <a:pPr algn="r"/>
            <a:r>
              <a:rPr lang="ar-JO" sz="1200" dirty="0" smtClean="0">
                <a:latin typeface="Calibri" pitchFamily="34" charset="0"/>
              </a:rPr>
              <a:t>توقيع المشرف التربوي</a:t>
            </a:r>
            <a:endParaRPr lang="en-US" sz="1200" dirty="0">
              <a:latin typeface="Calibri" pitchFamily="34" charset="0"/>
            </a:endParaRPr>
          </a:p>
        </p:txBody>
      </p:sp>
    </p:spTree>
    <p:extLst>
      <p:ext uri="{BB962C8B-B14F-4D97-AF65-F5344CB8AC3E}">
        <p14:creationId xmlns:p14="http://schemas.microsoft.com/office/powerpoint/2010/main" xmlns="" val="39148786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282748272"/>
              </p:ext>
            </p:extLst>
          </p:nvPr>
        </p:nvGraphicFramePr>
        <p:xfrm>
          <a:off x="30975" y="1009650"/>
          <a:ext cx="9875025" cy="4678680"/>
        </p:xfrm>
        <a:graphic>
          <a:graphicData uri="http://schemas.openxmlformats.org/drawingml/2006/table">
            <a:tbl>
              <a:tblPr rtl="1"/>
              <a:tblGrid>
                <a:gridCol w="385354"/>
                <a:gridCol w="1802674"/>
                <a:gridCol w="944122"/>
                <a:gridCol w="861213"/>
                <a:gridCol w="851291"/>
                <a:gridCol w="537970"/>
                <a:gridCol w="3904220"/>
                <a:gridCol w="588181"/>
              </a:tblGrid>
              <a:tr h="228600">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6550">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8600">
                <a:tc>
                  <a:txBody>
                    <a:bodyPr/>
                    <a:lstStyle/>
                    <a:p>
                      <a:endParaRPr lang="ar-JO" sz="1200" dirty="0" smtClean="0"/>
                    </a:p>
                    <a:p>
                      <a:r>
                        <a:rPr lang="ar-JO" sz="1200" dirty="0" smtClean="0"/>
                        <a:t>1</a:t>
                      </a:r>
                    </a:p>
                    <a:p>
                      <a:endParaRPr lang="ar-JO" sz="1200" dirty="0" smtClean="0"/>
                    </a:p>
                    <a:p>
                      <a:r>
                        <a:rPr lang="ar-JO" sz="1200" dirty="0" smtClean="0"/>
                        <a:t>2</a:t>
                      </a:r>
                    </a:p>
                    <a:p>
                      <a:endParaRPr lang="ar-JO" sz="1200" dirty="0" smtClean="0"/>
                    </a:p>
                    <a:p>
                      <a:r>
                        <a:rPr lang="ar-JO" sz="1200" dirty="0" smtClean="0"/>
                        <a:t>3</a:t>
                      </a:r>
                    </a:p>
                    <a:p>
                      <a:r>
                        <a:rPr lang="ar-JO" sz="1200" dirty="0" smtClean="0"/>
                        <a:t>4</a:t>
                      </a:r>
                    </a:p>
                    <a:p>
                      <a:r>
                        <a:rPr lang="ar-JO" sz="1200" dirty="0" smtClean="0"/>
                        <a:t>5</a:t>
                      </a:r>
                    </a:p>
                    <a:p>
                      <a:r>
                        <a:rPr lang="ar-JO" sz="1200" dirty="0" smtClean="0"/>
                        <a:t>6</a:t>
                      </a:r>
                    </a:p>
                    <a:p>
                      <a:r>
                        <a:rPr lang="ar-JO" sz="1200" dirty="0" smtClean="0"/>
                        <a:t>7</a:t>
                      </a:r>
                    </a:p>
                    <a:p>
                      <a:r>
                        <a:rPr lang="ar-JO" sz="1200" dirty="0" smtClean="0"/>
                        <a:t>8</a:t>
                      </a:r>
                    </a:p>
                    <a:p>
                      <a:endParaRPr lang="ar-JO" sz="1200" dirty="0" smtClean="0"/>
                    </a:p>
                    <a:p>
                      <a:r>
                        <a:rPr lang="ar-JO" sz="1200" dirty="0" smtClean="0"/>
                        <a:t>9</a:t>
                      </a:r>
                    </a:p>
                    <a:p>
                      <a:endParaRPr lang="ar-JO" sz="1200" dirty="0" smtClean="0"/>
                    </a:p>
                    <a:p>
                      <a:r>
                        <a:rPr lang="ar-JO" sz="1200" dirty="0" smtClean="0"/>
                        <a:t>10</a:t>
                      </a:r>
                    </a:p>
                    <a:p>
                      <a:endParaRPr lang="ar-JO" sz="1200" dirty="0" smtClean="0"/>
                    </a:p>
                    <a:p>
                      <a:r>
                        <a:rPr lang="ar-JO" sz="1200" dirty="0" smtClean="0"/>
                        <a:t>11</a:t>
                      </a:r>
                    </a:p>
                    <a:p>
                      <a:r>
                        <a:rPr lang="ar-JO" sz="1200" dirty="0" smtClean="0"/>
                        <a:t>12</a:t>
                      </a:r>
                    </a:p>
                    <a:p>
                      <a:r>
                        <a:rPr lang="ar-JO" sz="1200" dirty="0" smtClean="0"/>
                        <a:t>13</a:t>
                      </a:r>
                    </a:p>
                    <a:p>
                      <a:r>
                        <a:rPr lang="ar-JO" sz="1200" dirty="0" smtClean="0"/>
                        <a:t>14</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يتعرف حرف الراء صوته واشكاله</a:t>
                      </a:r>
                    </a:p>
                    <a:p>
                      <a:r>
                        <a:rPr lang="ar-JO" sz="1200" baseline="0" dirty="0" smtClean="0"/>
                        <a:t>ينطق حرف الراء مع حروف المد</a:t>
                      </a:r>
                    </a:p>
                    <a:p>
                      <a:r>
                        <a:rPr lang="ar-JO" sz="1200" baseline="0" dirty="0" smtClean="0"/>
                        <a:t> يردد كلمات فيها حرف السين</a:t>
                      </a:r>
                    </a:p>
                    <a:p>
                      <a:r>
                        <a:rPr lang="ar-JO" sz="1200" baseline="0" dirty="0" smtClean="0"/>
                        <a:t>يعين الحرف من كلمات تحتويه</a:t>
                      </a:r>
                    </a:p>
                    <a:p>
                      <a:r>
                        <a:rPr lang="ar-JO" sz="1200" baseline="0" dirty="0" smtClean="0"/>
                        <a:t>يحلل الكلمات الى مقاطع</a:t>
                      </a:r>
                    </a:p>
                    <a:p>
                      <a:r>
                        <a:rPr lang="ar-JO" sz="1200" baseline="0" dirty="0" smtClean="0"/>
                        <a:t>يركب كلمات من المقاطع المعطاة</a:t>
                      </a:r>
                    </a:p>
                    <a:p>
                      <a:r>
                        <a:rPr lang="ar-JO" sz="1200" baseline="0" dirty="0" smtClean="0"/>
                        <a:t>يكتب الحرف كتابة صحيحة وواضحة</a:t>
                      </a:r>
                    </a:p>
                    <a:p>
                      <a:r>
                        <a:rPr lang="ar-JO" sz="1200" baseline="0" dirty="0" smtClean="0"/>
                        <a:t>يكتب شكل الحرف المناسب في الفراغ</a:t>
                      </a:r>
                    </a:p>
                    <a:p>
                      <a:r>
                        <a:rPr lang="ar-JO" sz="1200" baseline="0" dirty="0" smtClean="0"/>
                        <a:t> يرسم الحروف والمقاطع رسما صحيحا</a:t>
                      </a:r>
                    </a:p>
                    <a:p>
                      <a:r>
                        <a:rPr lang="ar-JO" sz="1200" baseline="0" dirty="0" smtClean="0"/>
                        <a:t>يتعرف حرف الفاء صوته واشكاله</a:t>
                      </a:r>
                    </a:p>
                    <a:p>
                      <a:r>
                        <a:rPr lang="ar-JO" sz="1200" baseline="0" dirty="0" smtClean="0"/>
                        <a:t>يعين الحرف من كلمات تحتويه</a:t>
                      </a:r>
                    </a:p>
                    <a:p>
                      <a:r>
                        <a:rPr lang="ar-JO" sz="1200" baseline="0" dirty="0" smtClean="0"/>
                        <a:t>يحلل الكلمات الى مقاطع</a:t>
                      </a:r>
                    </a:p>
                    <a:p>
                      <a:r>
                        <a:rPr lang="ar-JO" sz="1200" baseline="0" dirty="0" smtClean="0"/>
                        <a:t>يركب كلمات من المقاطع المعطاة</a:t>
                      </a:r>
                    </a:p>
                    <a:p>
                      <a:r>
                        <a:rPr lang="ar-JO" sz="1200" baseline="0" dirty="0" smtClean="0"/>
                        <a:t>يكتب الحرف كتابة صحيحة وواضحة</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بمراجعة</a:t>
                      </a:r>
                      <a:r>
                        <a:rPr lang="ar-JO" sz="1200" baseline="0" dirty="0" smtClean="0"/>
                        <a:t> الحرف السابق ومناقشة موضوع الدرس</a:t>
                      </a:r>
                    </a:p>
                    <a:p>
                      <a:endParaRPr lang="ar-JO" sz="1200" baseline="0" dirty="0" smtClean="0"/>
                    </a:p>
                    <a:p>
                      <a:r>
                        <a:rPr lang="ar-JO" sz="1200" baseline="0" dirty="0" smtClean="0"/>
                        <a:t>اوضح للطلبة حرف الراء والتمييز بين اسمه وصوته واعرض بطاقة للحرف باشكاله  امام الطلبة وترديد اسمه وصوته  واطلب من </a:t>
                      </a:r>
                      <a:r>
                        <a:rPr lang="ar-JO" sz="1200" baseline="0" dirty="0" smtClean="0"/>
                        <a:t>الطلبة  </a:t>
                      </a:r>
                      <a:r>
                        <a:rPr lang="ar-JO" sz="1200" baseline="0" dirty="0" smtClean="0"/>
                        <a:t>ترديد كلمات فيها حرف الراء ثم وضع دائرة حول حرف السين وتمييز الحرف كلمات تحتويه من خلال وضع دائرة حول الحرف ومتابعة </a:t>
                      </a:r>
                      <a:r>
                        <a:rPr lang="ar-JO" sz="1200" baseline="0" dirty="0" smtClean="0"/>
                        <a:t>الطلبة </a:t>
                      </a:r>
                      <a:endParaRPr lang="ar-JO" sz="1200" baseline="0" dirty="0" smtClean="0"/>
                    </a:p>
                    <a:p>
                      <a:r>
                        <a:rPr lang="ar-JO" sz="1200" baseline="0" dirty="0" smtClean="0"/>
                        <a:t>أطلب من الطلبة تحليل الكلمات في الفراغ بعد توضيح  كيفية التحليل ثم اطلب من الطلبة تركيب كلمات من المقاطع وكتابتها في الفراغ ومتابعة </a:t>
                      </a:r>
                      <a:r>
                        <a:rPr lang="ar-JO" sz="1200" baseline="0" dirty="0" err="1" smtClean="0"/>
                        <a:t>الطلبة .</a:t>
                      </a:r>
                      <a:endParaRPr lang="ar-JO" sz="1200" baseline="0" dirty="0" smtClean="0"/>
                    </a:p>
                    <a:p>
                      <a:r>
                        <a:rPr lang="ar-JO" sz="1200" baseline="0" dirty="0" smtClean="0"/>
                        <a:t>اطلب من الطلبة كتابة الحرف في الهواء وتوضيح كتابته على اللوح  ثم اطلب من الطلبة كتابة الحرف على اللوح ثم على اكتاب المدرسي ومتابعة </a:t>
                      </a:r>
                      <a:r>
                        <a:rPr lang="ar-JO" sz="1200" baseline="0" dirty="0" smtClean="0"/>
                        <a:t>الطلبة </a:t>
                      </a:r>
                      <a:r>
                        <a:rPr lang="ar-JO" sz="1200" baseline="0" dirty="0" smtClean="0"/>
                        <a:t>وتصويب الاخطاء ان وجدت </a:t>
                      </a:r>
                    </a:p>
                    <a:p>
                      <a:r>
                        <a:rPr lang="ar-JO" sz="1200" baseline="0" dirty="0" smtClean="0"/>
                        <a:t>اوضح للطلبة حرف الفاء والتمييز بين اسمه وصوته واعرض بطاقة للحرف باشكاله  امام </a:t>
                      </a:r>
                      <a:r>
                        <a:rPr lang="ar-JO" sz="1200" baseline="0" dirty="0" err="1" smtClean="0"/>
                        <a:t>الطلبةوترديد</a:t>
                      </a:r>
                      <a:r>
                        <a:rPr lang="ar-JO" sz="1200" baseline="0" dirty="0" smtClean="0"/>
                        <a:t> اسمه وصوته  واطلب من الطلبة ترديد كلمات فيها حرف الفاء ثم وضع دائرة حول حرف الميم  وتمييز الحرف كلمات تحتويه من خلال وضع دائرة حول الحرف ومتابعة </a:t>
                      </a:r>
                      <a:r>
                        <a:rPr lang="ar-JO" sz="1200" baseline="0" dirty="0" smtClean="0"/>
                        <a:t>الطلبة </a:t>
                      </a:r>
                      <a:endParaRPr lang="ar-JO" sz="1200" baseline="0" dirty="0" smtClean="0"/>
                    </a:p>
                    <a:p>
                      <a:r>
                        <a:rPr lang="ar-JO" sz="1200" baseline="0" dirty="0" smtClean="0"/>
                        <a:t>أطلب من </a:t>
                      </a:r>
                      <a:r>
                        <a:rPr lang="ar-JO" sz="1200" baseline="0" dirty="0" smtClean="0"/>
                        <a:t>الطلبة </a:t>
                      </a:r>
                      <a:r>
                        <a:rPr lang="ar-JO" sz="1200" baseline="0" dirty="0" smtClean="0"/>
                        <a:t>تحليل الكلمات في  الفراغ بعد توضيح  كيفية التحليل ثم اطلب من </a:t>
                      </a:r>
                      <a:r>
                        <a:rPr lang="ar-JO" sz="1200" baseline="0" dirty="0" smtClean="0"/>
                        <a:t>الطلبة </a:t>
                      </a:r>
                      <a:r>
                        <a:rPr lang="ar-JO" sz="1200" baseline="0" dirty="0" smtClean="0"/>
                        <a:t>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اطلب من </a:t>
                      </a:r>
                      <a:r>
                        <a:rPr lang="ar-JO" sz="1200" baseline="0" dirty="0" smtClean="0"/>
                        <a:t>الطلبة </a:t>
                      </a:r>
                      <a:r>
                        <a:rPr lang="ar-JO" sz="1200" baseline="0" dirty="0" smtClean="0"/>
                        <a:t>كتابة الحرف في الهواء وتوضيح كتابته على اللوح  ثم اطلب من </a:t>
                      </a:r>
                      <a:r>
                        <a:rPr lang="ar-JO" sz="1200" baseline="0" dirty="0" smtClean="0"/>
                        <a:t>الطلبة </a:t>
                      </a:r>
                      <a:r>
                        <a:rPr lang="ar-JO" sz="1200" baseline="0" dirty="0" smtClean="0"/>
                        <a:t>كتابة الحرف على اللوح ثم على اكتاب المدرسي ومتابعة </a:t>
                      </a:r>
                      <a:r>
                        <a:rPr lang="ar-JO" sz="1200" baseline="0" dirty="0" smtClean="0"/>
                        <a:t>الطلبة </a:t>
                      </a:r>
                      <a:r>
                        <a:rPr lang="ar-JO" sz="1200" baseline="0" dirty="0" smtClean="0"/>
                        <a:t>وتصويب الاخطاء ان وجدت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30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133580" y="39302"/>
            <a:ext cx="1566863" cy="954088"/>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a:t>
            </a:r>
            <a:endParaRPr lang="ar-JO" sz="1400" b="1" dirty="0"/>
          </a:p>
          <a:p>
            <a:r>
              <a:rPr lang="ar-JO" sz="1400" b="1" dirty="0"/>
              <a:t> التعلم </a:t>
            </a:r>
            <a:r>
              <a:rPr lang="ar-JO" sz="1400" b="1" dirty="0" smtClean="0"/>
              <a:t>القبلي:</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773985" y="228600"/>
            <a:ext cx="6553396"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  دار جدي</a:t>
            </a:r>
            <a:r>
              <a:rPr lang="ar-JO" sz="1400" b="1" dirty="0" smtClean="0">
                <a:latin typeface="Calibri" pitchFamily="34" charset="0"/>
              </a:rPr>
              <a:t>             </a:t>
            </a:r>
            <a:r>
              <a:rPr lang="ar-JO" sz="1400" b="1" dirty="0" smtClean="0"/>
              <a:t> عنوان الدرس: حرف الراء – حرف الفاء</a:t>
            </a:r>
            <a:endParaRPr lang="ar-JO" sz="1400" b="1" dirty="0"/>
          </a:p>
          <a:p>
            <a:r>
              <a:rPr lang="ar-JO" sz="1400" b="1" dirty="0"/>
              <a:t>                                    التاريخ</a:t>
            </a:r>
            <a:r>
              <a:rPr lang="ar-JO" sz="1400" b="1" dirty="0" smtClean="0"/>
              <a:t>:                                  من</a:t>
            </a:r>
            <a:r>
              <a:rPr lang="ar-JO" sz="1400" b="1" dirty="0"/>
              <a:t>:                  الى</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sp>
        <p:nvSpPr>
          <p:cNvPr id="7205" name="Text Box 37"/>
          <p:cNvSpPr txBox="1">
            <a:spLocks noChangeArrowheads="1"/>
          </p:cNvSpPr>
          <p:nvPr/>
        </p:nvSpPr>
        <p:spPr bwMode="auto">
          <a:xfrm>
            <a:off x="6404067" y="5898731"/>
            <a:ext cx="3406775" cy="830262"/>
          </a:xfrm>
          <a:prstGeom prst="rect">
            <a:avLst/>
          </a:prstGeom>
          <a:noFill/>
          <a:ln w="9525">
            <a:noFill/>
            <a:miter lim="800000"/>
            <a:headEnd/>
            <a:tailEnd/>
          </a:ln>
        </p:spPr>
        <p:txBody>
          <a:bodyPr wrap="none">
            <a:spAutoFit/>
          </a:bodyPr>
          <a:lstStyle/>
          <a:p>
            <a:r>
              <a:rPr lang="ar-JO" sz="1200" dirty="0"/>
              <a:t>              التامل الذاتي</a:t>
            </a:r>
          </a:p>
          <a:p>
            <a:r>
              <a:rPr lang="ar-JO" sz="1200" dirty="0"/>
              <a:t>اشعر بالرضا عن:......................................................</a:t>
            </a:r>
          </a:p>
          <a:p>
            <a:r>
              <a:rPr lang="ar-JO" sz="1200" dirty="0"/>
              <a:t>تحديات واجهتني:.......................................................</a:t>
            </a:r>
          </a:p>
          <a:p>
            <a:r>
              <a:rPr lang="ar-JO" sz="1200" dirty="0"/>
              <a:t>اقتراحات للتحسين:.....................................................</a:t>
            </a:r>
            <a:endParaRPr lang="en-US" sz="1200" dirty="0"/>
          </a:p>
        </p:txBody>
      </p:sp>
      <p:graphicFrame>
        <p:nvGraphicFramePr>
          <p:cNvPr id="24614" name="Group 38"/>
          <p:cNvGraphicFramePr>
            <a:graphicFrameLocks noGrp="1"/>
          </p:cNvGraphicFramePr>
          <p:nvPr/>
        </p:nvGraphicFramePr>
        <p:xfrm>
          <a:off x="-2" y="5905500"/>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32" name="Text Box 70"/>
          <p:cNvSpPr txBox="1">
            <a:spLocks noChangeArrowheads="1"/>
          </p:cNvSpPr>
          <p:nvPr/>
        </p:nvSpPr>
        <p:spPr bwMode="auto">
          <a:xfrm>
            <a:off x="4332234" y="6191266"/>
            <a:ext cx="2106667" cy="276999"/>
          </a:xfrm>
          <a:prstGeom prst="rect">
            <a:avLst/>
          </a:prstGeom>
          <a:noFill/>
          <a:ln w="9525">
            <a:noFill/>
            <a:miter lim="800000"/>
            <a:headEnd/>
            <a:tailEnd/>
          </a:ln>
        </p:spPr>
        <p:txBody>
          <a:bodyPr wrap="none">
            <a:spAutoFit/>
          </a:bodyPr>
          <a:lstStyle/>
          <a:p>
            <a:r>
              <a:rPr lang="ar-JO" sz="1200" dirty="0"/>
              <a:t>اعداد </a:t>
            </a:r>
            <a:r>
              <a:rPr lang="ar-JO" sz="1200" dirty="0" smtClean="0"/>
              <a:t>المعلمين:1.........</a:t>
            </a:r>
            <a:r>
              <a:rPr lang="ar-JO" sz="1200" dirty="0"/>
              <a:t>2</a:t>
            </a:r>
            <a:r>
              <a:rPr lang="ar-JO" sz="1200" dirty="0" smtClean="0"/>
              <a:t>.....</a:t>
            </a:r>
            <a:r>
              <a:rPr lang="ar-JO" sz="1200" dirty="0"/>
              <a:t>3</a:t>
            </a:r>
            <a:r>
              <a:rPr lang="ar-JO" sz="1200" dirty="0" smtClean="0"/>
              <a:t>........</a:t>
            </a:r>
            <a:endParaRPr lang="en-US" sz="1200" dirty="0"/>
          </a:p>
        </p:txBody>
      </p:sp>
    </p:spTree>
    <p:extLst>
      <p:ext uri="{BB962C8B-B14F-4D97-AF65-F5344CB8AC3E}">
        <p14:creationId xmlns:p14="http://schemas.microsoft.com/office/powerpoint/2010/main" xmlns="" val="9691050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4102052883"/>
              </p:ext>
            </p:extLst>
          </p:nvPr>
        </p:nvGraphicFramePr>
        <p:xfrm>
          <a:off x="30975" y="1009650"/>
          <a:ext cx="9875025" cy="4678680"/>
        </p:xfrm>
        <a:graphic>
          <a:graphicData uri="http://schemas.openxmlformats.org/drawingml/2006/table">
            <a:tbl>
              <a:tblPr rtl="1"/>
              <a:tblGrid>
                <a:gridCol w="385354"/>
                <a:gridCol w="1802674"/>
                <a:gridCol w="944122"/>
                <a:gridCol w="861213"/>
                <a:gridCol w="851291"/>
                <a:gridCol w="537970"/>
                <a:gridCol w="3904220"/>
                <a:gridCol w="588181"/>
              </a:tblGrid>
              <a:tr h="228600">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36550">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8600">
                <a:tc>
                  <a:txBody>
                    <a:bodyPr/>
                    <a:lstStyle/>
                    <a:p>
                      <a:endParaRPr lang="ar-JO" sz="1200" dirty="0" smtClean="0"/>
                    </a:p>
                    <a:p>
                      <a:r>
                        <a:rPr lang="ar-JO" sz="1200" dirty="0" smtClean="0"/>
                        <a:t>1</a:t>
                      </a:r>
                    </a:p>
                    <a:p>
                      <a:endParaRPr lang="ar-JO" sz="1200" dirty="0" smtClean="0"/>
                    </a:p>
                    <a:p>
                      <a:r>
                        <a:rPr lang="ar-JO" sz="1200" dirty="0" smtClean="0"/>
                        <a:t>2</a:t>
                      </a:r>
                    </a:p>
                    <a:p>
                      <a:endParaRPr lang="ar-JO" sz="1200" dirty="0" smtClean="0"/>
                    </a:p>
                    <a:p>
                      <a:r>
                        <a:rPr lang="ar-JO" sz="1200" dirty="0" smtClean="0"/>
                        <a:t>3</a:t>
                      </a:r>
                    </a:p>
                    <a:p>
                      <a:r>
                        <a:rPr lang="ar-JO" sz="1200" dirty="0" smtClean="0"/>
                        <a:t>4</a:t>
                      </a:r>
                    </a:p>
                    <a:p>
                      <a:r>
                        <a:rPr lang="ar-JO" sz="1200" dirty="0" smtClean="0"/>
                        <a:t>5</a:t>
                      </a:r>
                    </a:p>
                    <a:p>
                      <a:r>
                        <a:rPr lang="ar-JO" sz="1200" dirty="0" smtClean="0"/>
                        <a:t>6</a:t>
                      </a:r>
                    </a:p>
                    <a:p>
                      <a:r>
                        <a:rPr lang="ar-JO" sz="1200" dirty="0" smtClean="0"/>
                        <a:t>7</a:t>
                      </a:r>
                    </a:p>
                    <a:p>
                      <a:endParaRPr lang="ar-JO" sz="1200" dirty="0" smtClean="0"/>
                    </a:p>
                    <a:p>
                      <a:r>
                        <a:rPr lang="ar-JO" sz="1200" dirty="0" smtClean="0"/>
                        <a:t>8</a:t>
                      </a:r>
                    </a:p>
                    <a:p>
                      <a:endParaRPr lang="ar-JO" sz="1200" dirty="0" smtClean="0"/>
                    </a:p>
                    <a:p>
                      <a:r>
                        <a:rPr lang="ar-JO" sz="1200" dirty="0" smtClean="0"/>
                        <a:t>9</a:t>
                      </a:r>
                    </a:p>
                    <a:p>
                      <a:endParaRPr lang="ar-JO" sz="1200" dirty="0" smtClean="0"/>
                    </a:p>
                    <a:p>
                      <a:r>
                        <a:rPr lang="ar-JO" sz="1200" dirty="0" smtClean="0"/>
                        <a:t>10</a:t>
                      </a:r>
                    </a:p>
                    <a:p>
                      <a:endParaRPr lang="ar-JO" sz="1200" dirty="0" smtClean="0"/>
                    </a:p>
                    <a:p>
                      <a:r>
                        <a:rPr lang="ar-JO" sz="1200" dirty="0" smtClean="0"/>
                        <a:t>11</a:t>
                      </a:r>
                    </a:p>
                    <a:p>
                      <a:endParaRPr lang="ar-JO" sz="1200" dirty="0" smtClean="0"/>
                    </a:p>
                    <a:p>
                      <a:r>
                        <a:rPr lang="ar-JO" sz="1200" dirty="0" smtClean="0"/>
                        <a:t>12</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يتعرف حرف الشين صوته واشكاله</a:t>
                      </a:r>
                    </a:p>
                    <a:p>
                      <a:r>
                        <a:rPr lang="ar-JO" sz="1200" baseline="0" dirty="0" smtClean="0"/>
                        <a:t>ينطق حرف الشين مع حروف المد</a:t>
                      </a:r>
                    </a:p>
                    <a:p>
                      <a:r>
                        <a:rPr lang="ar-JO" sz="1200" baseline="0" dirty="0" smtClean="0"/>
                        <a:t> يردد كلمات فيها حرف الشين</a:t>
                      </a:r>
                    </a:p>
                    <a:p>
                      <a:r>
                        <a:rPr lang="ar-JO" sz="1200" baseline="0" dirty="0" smtClean="0"/>
                        <a:t>يعين الحرف من كلمات تحتويه</a:t>
                      </a:r>
                    </a:p>
                    <a:p>
                      <a:r>
                        <a:rPr lang="ar-JO" sz="1200" baseline="0" dirty="0" smtClean="0"/>
                        <a:t>يجرد حرف الشين في الفراغ</a:t>
                      </a:r>
                    </a:p>
                    <a:p>
                      <a:r>
                        <a:rPr lang="ar-JO" sz="1200" baseline="0" dirty="0" smtClean="0"/>
                        <a:t>يركب كلمات من المقاطع المعطاة</a:t>
                      </a:r>
                    </a:p>
                    <a:p>
                      <a:r>
                        <a:rPr lang="ar-JO" sz="1200" baseline="0" dirty="0" smtClean="0"/>
                        <a:t>يكتب الحرف كتابة صحيحة وواضحة</a:t>
                      </a:r>
                    </a:p>
                    <a:p>
                      <a:r>
                        <a:rPr lang="ar-JO" sz="1200" baseline="0" dirty="0" smtClean="0"/>
                        <a:t>يكتب شكل الحرف المناسب في الفراغ</a:t>
                      </a:r>
                    </a:p>
                    <a:p>
                      <a:r>
                        <a:rPr lang="ar-JO" sz="1200" baseline="0" dirty="0" smtClean="0"/>
                        <a:t> يرسم الحروف والمقاطع رسما صحيحا</a:t>
                      </a:r>
                    </a:p>
                    <a:p>
                      <a:r>
                        <a:rPr lang="ar-JO" sz="1200" baseline="0" dirty="0" smtClean="0"/>
                        <a:t>يكتب كلمات الاملاء  المنقول بشكل صحيح</a:t>
                      </a:r>
                    </a:p>
                    <a:p>
                      <a:r>
                        <a:rPr lang="ar-JO" sz="1200" baseline="0" dirty="0" smtClean="0"/>
                        <a:t>يركب كلمات بحسب المطلوب</a:t>
                      </a:r>
                    </a:p>
                    <a:p>
                      <a:endParaRPr lang="ar-JO" sz="1200" baseline="0" dirty="0" smtClean="0"/>
                    </a:p>
                    <a:p>
                      <a:r>
                        <a:rPr lang="ar-JO" sz="1200" baseline="0" dirty="0" smtClean="0"/>
                        <a:t>يردد النشيد ملحنا جماعيا</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بمراجعة</a:t>
                      </a:r>
                      <a:r>
                        <a:rPr lang="ar-JO" sz="1200" baseline="0" dirty="0" smtClean="0"/>
                        <a:t> الحرف السابق ومناقشة موضوع الدرس</a:t>
                      </a:r>
                    </a:p>
                    <a:p>
                      <a:r>
                        <a:rPr lang="ar-JO" sz="1200" baseline="0" dirty="0" smtClean="0"/>
                        <a:t>* اوضح </a:t>
                      </a:r>
                      <a:r>
                        <a:rPr lang="ar-JO" sz="1200" baseline="0" dirty="0" smtClean="0"/>
                        <a:t>للطلبة </a:t>
                      </a:r>
                      <a:r>
                        <a:rPr lang="ar-JO" sz="1200" baseline="0" dirty="0" smtClean="0"/>
                        <a:t>حرف الشين والتمييز بين اسمه وصوته واعرض بطاقة للحرف باشكاله  امام </a:t>
                      </a:r>
                      <a:r>
                        <a:rPr lang="ar-JO" sz="1200" baseline="0" dirty="0" smtClean="0"/>
                        <a:t>الطلبة </a:t>
                      </a:r>
                      <a:r>
                        <a:rPr lang="ar-JO" sz="1200" baseline="0" dirty="0" smtClean="0"/>
                        <a:t>وترديد اسمه وصوته  واطلب من </a:t>
                      </a:r>
                      <a:r>
                        <a:rPr lang="ar-JO" sz="1200" baseline="0" dirty="0" smtClean="0"/>
                        <a:t>الطلبة  </a:t>
                      </a:r>
                      <a:r>
                        <a:rPr lang="ar-JO" sz="1200" baseline="0" dirty="0" smtClean="0"/>
                        <a:t>ترديد كلمات فيها حرف الشين ثم وضع دائرة حول حرف الشين وتمييز الحرف كلمات تحتويه من خلال وضع دائرة حول الحرف ومتابعة </a:t>
                      </a:r>
                      <a:r>
                        <a:rPr lang="ar-JO" sz="1200" baseline="0" dirty="0" smtClean="0"/>
                        <a:t>الطلبة </a:t>
                      </a:r>
                      <a:endParaRPr lang="ar-JO" sz="1200" baseline="0" dirty="0" smtClean="0"/>
                    </a:p>
                    <a:p>
                      <a:r>
                        <a:rPr lang="ar-JO" sz="1200" baseline="0" dirty="0" smtClean="0"/>
                        <a:t>أطلب من </a:t>
                      </a:r>
                      <a:r>
                        <a:rPr lang="ar-JO" sz="1200" baseline="0" dirty="0" smtClean="0"/>
                        <a:t>الطلبة </a:t>
                      </a:r>
                      <a:r>
                        <a:rPr lang="ar-JO" sz="1200" baseline="0" dirty="0" smtClean="0"/>
                        <a:t>تحليل الكلمات في الفراغ بعد توضيح  كيفية التجريد ثم اطلب من </a:t>
                      </a:r>
                      <a:r>
                        <a:rPr lang="ar-JO" sz="1200" baseline="0" dirty="0" smtClean="0"/>
                        <a:t>الطلبة </a:t>
                      </a:r>
                      <a:r>
                        <a:rPr lang="ar-JO" sz="1200" baseline="0" dirty="0" smtClean="0"/>
                        <a:t>تركيب كلمات من المقاطع وكتابتها في الفراغ ومتابعة </a:t>
                      </a:r>
                      <a:r>
                        <a:rPr lang="ar-JO" sz="1200" baseline="0" dirty="0" smtClean="0"/>
                        <a:t>الطلبة.</a:t>
                      </a:r>
                      <a:endParaRPr lang="ar-JO" sz="1200" baseline="0" dirty="0" smtClean="0"/>
                    </a:p>
                    <a:p>
                      <a:r>
                        <a:rPr lang="ar-JO" sz="1200" baseline="0" dirty="0" smtClean="0"/>
                        <a:t>* اطلب من </a:t>
                      </a:r>
                      <a:r>
                        <a:rPr lang="ar-JO" sz="1200" baseline="0" dirty="0" smtClean="0"/>
                        <a:t>الطلبة </a:t>
                      </a:r>
                      <a:r>
                        <a:rPr lang="ar-JO" sz="1200" baseline="0" dirty="0" smtClean="0"/>
                        <a:t>كتابة الحرف في الهواء وتوضيح كتابته على اللوح  ثم اطلب من </a:t>
                      </a:r>
                      <a:r>
                        <a:rPr lang="ar-JO" sz="1200" baseline="0" dirty="0" smtClean="0"/>
                        <a:t>الطلبة </a:t>
                      </a:r>
                      <a:r>
                        <a:rPr lang="ar-JO" sz="1200" baseline="0" dirty="0" smtClean="0"/>
                        <a:t>كتابة الحرف على اللوح ثم على اكتاب المدرسي ومتابعة </a:t>
                      </a:r>
                      <a:r>
                        <a:rPr lang="ar-JO" sz="1200" baseline="0" dirty="0" smtClean="0"/>
                        <a:t>الطلبة </a:t>
                      </a:r>
                      <a:r>
                        <a:rPr lang="ar-JO" sz="1200" baseline="0" dirty="0" smtClean="0"/>
                        <a:t>وتصويب الاخطاء ان وجدت </a:t>
                      </a:r>
                    </a:p>
                    <a:p>
                      <a:r>
                        <a:rPr lang="ar-JO" sz="1200" baseline="0" dirty="0" smtClean="0"/>
                        <a:t>* توجيه الطلبة الى نص الدرس المخصص اقوم بقراءة نص درس الاملاء المنقول يطلب من بعض الطلبة قراءة الجمل المخصصة قراءة سليمة عبرة يطلب من بعض الطلبة الضعاف قراءة الجمل مرة ثانية يطلب من الطلبة محاكاة نص الاملاء المنقول المدون امامهم</a:t>
                      </a:r>
                    </a:p>
                    <a:p>
                      <a:r>
                        <a:rPr lang="ar-JO" sz="1200" baseline="0" dirty="0" smtClean="0"/>
                        <a:t>اصوب كتابة الطلبة فرديآ او زمريآ</a:t>
                      </a:r>
                    </a:p>
                    <a:p>
                      <a:r>
                        <a:rPr lang="ar-JO" sz="1200" baseline="0" dirty="0" smtClean="0"/>
                        <a:t>*</a:t>
                      </a:r>
                      <a:r>
                        <a:rPr lang="ar-JO" sz="1200" baseline="0" dirty="0" err="1" smtClean="0"/>
                        <a:t>ااوضح</a:t>
                      </a:r>
                      <a:r>
                        <a:rPr lang="ar-JO" sz="1200" baseline="0" dirty="0" smtClean="0"/>
                        <a:t> </a:t>
                      </a:r>
                      <a:r>
                        <a:rPr lang="ar-JO" sz="1200" baseline="0" dirty="0" smtClean="0"/>
                        <a:t>للطلبة </a:t>
                      </a:r>
                      <a:r>
                        <a:rPr lang="ar-JO" sz="1200" baseline="0" dirty="0" smtClean="0"/>
                        <a:t>كيفية تركيب كلمات بحسب المطلوب ثم كتابة الكلمة في الفراغ</a:t>
                      </a:r>
                    </a:p>
                    <a:p>
                      <a:r>
                        <a:rPr lang="ar-JO" sz="1200" baseline="0" dirty="0" smtClean="0"/>
                        <a:t>*انشد نص النشيد ملحنا مقرونا بحركاته التعبيرية , ثم انشد نص النشيد ملحنا مقرونا بحركاته التعبيرية بيتا بيتا والطلبة يرددون من خلفي, ينشد الطلبة النشيد ملحنا مقرونا بحركاته التعبيرية كاملا بشكل زمري , يتغنى الطلبة بالنشيد بشكل زمري ثم بشكل فردي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30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8432800" y="0"/>
            <a:ext cx="1566863" cy="954088"/>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a:t>
            </a:r>
            <a:endParaRPr lang="ar-JO" sz="1400" b="1" dirty="0"/>
          </a:p>
          <a:p>
            <a:r>
              <a:rPr lang="ar-JO" sz="1400" b="1" dirty="0"/>
              <a:t> التعلم </a:t>
            </a:r>
            <a:r>
              <a:rPr lang="ar-JO" sz="1400" b="1" dirty="0" smtClean="0"/>
              <a:t>القبلي:</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182476" y="228600"/>
            <a:ext cx="7144905"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  دار جدي</a:t>
            </a:r>
            <a:r>
              <a:rPr lang="ar-JO" sz="1400" b="1" dirty="0" smtClean="0">
                <a:latin typeface="Calibri" pitchFamily="34" charset="0"/>
              </a:rPr>
              <a:t>          </a:t>
            </a:r>
            <a:r>
              <a:rPr lang="ar-JO" sz="1400" b="1" dirty="0" smtClean="0"/>
              <a:t> عنوان الدرس: حرف الشين –  املاء – انشودة دار جدي</a:t>
            </a:r>
            <a:endParaRPr lang="ar-JO" sz="1400" b="1" dirty="0"/>
          </a:p>
          <a:p>
            <a:r>
              <a:rPr lang="ar-JO" sz="1400" b="1" dirty="0"/>
              <a:t>                                    التاريخ</a:t>
            </a:r>
            <a:r>
              <a:rPr lang="ar-JO" sz="1400" b="1" dirty="0" smtClean="0"/>
              <a:t>:                                  من</a:t>
            </a:r>
            <a:r>
              <a:rPr lang="ar-JO" sz="1400" b="1" dirty="0"/>
              <a:t>:                  الى</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sp>
        <p:nvSpPr>
          <p:cNvPr id="7205" name="Text Box 37"/>
          <p:cNvSpPr txBox="1">
            <a:spLocks noChangeArrowheads="1"/>
          </p:cNvSpPr>
          <p:nvPr/>
        </p:nvSpPr>
        <p:spPr bwMode="auto">
          <a:xfrm>
            <a:off x="6433095" y="5914634"/>
            <a:ext cx="3406775" cy="830262"/>
          </a:xfrm>
          <a:prstGeom prst="rect">
            <a:avLst/>
          </a:prstGeom>
          <a:noFill/>
          <a:ln w="9525">
            <a:noFill/>
            <a:miter lim="800000"/>
            <a:headEnd/>
            <a:tailEnd/>
          </a:ln>
        </p:spPr>
        <p:txBody>
          <a:bodyPr wrap="none">
            <a:spAutoFit/>
          </a:bodyPr>
          <a:lstStyle/>
          <a:p>
            <a:r>
              <a:rPr lang="ar-JO" sz="1200" dirty="0" smtClean="0"/>
              <a:t>              </a:t>
            </a:r>
            <a:r>
              <a:rPr lang="ar-JO" sz="1200" dirty="0"/>
              <a:t>التامل الذاتي</a:t>
            </a:r>
          </a:p>
          <a:p>
            <a:r>
              <a:rPr lang="ar-JO" sz="1200" dirty="0"/>
              <a:t>اشعر بالرضا عن:......................................................</a:t>
            </a:r>
          </a:p>
          <a:p>
            <a:r>
              <a:rPr lang="ar-JO" sz="1200" dirty="0"/>
              <a:t>تحديات واجهتني:.......................................................</a:t>
            </a:r>
          </a:p>
          <a:p>
            <a:r>
              <a:rPr lang="ar-JO" sz="1200" dirty="0"/>
              <a:t>اقتراحات للتحسين:.....................................................</a:t>
            </a:r>
            <a:endParaRPr lang="en-US" sz="1200" dirty="0"/>
          </a:p>
        </p:txBody>
      </p:sp>
      <p:graphicFrame>
        <p:nvGraphicFramePr>
          <p:cNvPr id="24614" name="Group 38"/>
          <p:cNvGraphicFramePr>
            <a:graphicFrameLocks noGrp="1"/>
          </p:cNvGraphicFramePr>
          <p:nvPr/>
        </p:nvGraphicFramePr>
        <p:xfrm>
          <a:off x="-2" y="5905500"/>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32" name="Text Box 70"/>
          <p:cNvSpPr txBox="1">
            <a:spLocks noChangeArrowheads="1"/>
          </p:cNvSpPr>
          <p:nvPr/>
        </p:nvSpPr>
        <p:spPr bwMode="auto">
          <a:xfrm>
            <a:off x="4288953" y="6191266"/>
            <a:ext cx="2149948" cy="276999"/>
          </a:xfrm>
          <a:prstGeom prst="rect">
            <a:avLst/>
          </a:prstGeom>
          <a:noFill/>
          <a:ln w="9525">
            <a:noFill/>
            <a:miter lim="800000"/>
            <a:headEnd/>
            <a:tailEnd/>
          </a:ln>
        </p:spPr>
        <p:txBody>
          <a:bodyPr wrap="none">
            <a:spAutoFit/>
          </a:bodyPr>
          <a:lstStyle/>
          <a:p>
            <a:r>
              <a:rPr lang="ar-JO" sz="1200" dirty="0"/>
              <a:t>اعداد </a:t>
            </a:r>
            <a:r>
              <a:rPr lang="ar-JO" sz="1200" dirty="0" smtClean="0"/>
              <a:t>المعلمين:1 .........</a:t>
            </a:r>
            <a:r>
              <a:rPr lang="ar-JO" sz="1200" dirty="0"/>
              <a:t>2</a:t>
            </a:r>
            <a:r>
              <a:rPr lang="ar-JO" sz="1200" dirty="0" smtClean="0"/>
              <a:t>.....</a:t>
            </a:r>
            <a:r>
              <a:rPr lang="ar-JO" sz="1200" dirty="0"/>
              <a:t>3</a:t>
            </a:r>
            <a:r>
              <a:rPr lang="ar-JO" sz="1200" dirty="0" smtClean="0"/>
              <a:t>........</a:t>
            </a:r>
            <a:endParaRPr lang="en-US" sz="1200" dirty="0"/>
          </a:p>
        </p:txBody>
      </p:sp>
    </p:spTree>
    <p:extLst>
      <p:ext uri="{BB962C8B-B14F-4D97-AF65-F5344CB8AC3E}">
        <p14:creationId xmlns:p14="http://schemas.microsoft.com/office/powerpoint/2010/main" xmlns="" val="969105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Group 2"/>
          <p:cNvGraphicFramePr>
            <a:graphicFrameLocks noGrp="1"/>
          </p:cNvGraphicFramePr>
          <p:nvPr>
            <p:extLst>
              <p:ext uri="{D42A27DB-BD31-4B8C-83A1-F6EECF244321}">
                <p14:modId xmlns:p14="http://schemas.microsoft.com/office/powerpoint/2010/main" xmlns="" val="211321440"/>
              </p:ext>
            </p:extLst>
          </p:nvPr>
        </p:nvGraphicFramePr>
        <p:xfrm>
          <a:off x="30975" y="1009651"/>
          <a:ext cx="9875025" cy="4197375"/>
        </p:xfrm>
        <a:graphic>
          <a:graphicData uri="http://schemas.openxmlformats.org/drawingml/2006/table">
            <a:tbl>
              <a:tblPr rtl="1"/>
              <a:tblGrid>
                <a:gridCol w="385354"/>
                <a:gridCol w="1746068"/>
                <a:gridCol w="979694"/>
                <a:gridCol w="882247"/>
                <a:gridCol w="851291"/>
                <a:gridCol w="537970"/>
                <a:gridCol w="3904220"/>
                <a:gridCol w="588181"/>
              </a:tblGrid>
              <a:tr h="263424">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الرقم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النتاجات الخاصة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المواد والادوات والتجهيزات (مصادر التعلم)</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استراتيجيات التدريس</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التقويم</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التنفيذ</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r>
              <a:tr h="351232">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vMerge="1">
                  <a:txBody>
                    <a:bodyPr/>
                    <a:lstStyle/>
                    <a:p>
                      <a:pPr rtl="1"/>
                      <a:endParaRPr lang="ar-JO"/>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الاستراتيجية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smtClean="0">
                          <a:ln>
                            <a:noFill/>
                          </a:ln>
                          <a:solidFill>
                            <a:schemeClr val="tx1"/>
                          </a:solidFill>
                          <a:effectLst/>
                          <a:latin typeface="Arial" pitchFamily="34" charset="0"/>
                          <a:cs typeface="Arial" pitchFamily="34" charset="0"/>
                        </a:rPr>
                        <a:t>الاداة</a:t>
                      </a:r>
                      <a:endParaRPr kumimoji="0" lang="en-US" sz="1200" b="1"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الاجراءات</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1" i="0" u="none" strike="noStrike" cap="none" normalizeH="0" baseline="0" dirty="0" smtClean="0">
                          <a:ln>
                            <a:noFill/>
                          </a:ln>
                          <a:solidFill>
                            <a:schemeClr val="tx1"/>
                          </a:solidFill>
                          <a:effectLst/>
                          <a:latin typeface="Arial" pitchFamily="34" charset="0"/>
                          <a:cs typeface="Arial" pitchFamily="34" charset="0"/>
                        </a:rPr>
                        <a:t>الزمن</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7295">
                <a:tc>
                  <a:txBody>
                    <a:bodyPr/>
                    <a:lstStyle/>
                    <a:p>
                      <a:endParaRPr lang="ar-JO" sz="1200" dirty="0" smtClean="0"/>
                    </a:p>
                    <a:p>
                      <a:r>
                        <a:rPr lang="ar-JO" sz="1200" dirty="0" smtClean="0"/>
                        <a:t>1</a:t>
                      </a:r>
                    </a:p>
                    <a:p>
                      <a:r>
                        <a:rPr lang="ar-JO" sz="1200" dirty="0" smtClean="0"/>
                        <a:t>2</a:t>
                      </a:r>
                    </a:p>
                    <a:p>
                      <a:r>
                        <a:rPr lang="ar-JO" sz="1200" dirty="0" smtClean="0"/>
                        <a:t>3</a:t>
                      </a:r>
                    </a:p>
                    <a:p>
                      <a:endParaRPr lang="ar-JO" sz="1200" dirty="0" smtClean="0"/>
                    </a:p>
                    <a:p>
                      <a:r>
                        <a:rPr lang="ar-JO" sz="1200" dirty="0" smtClean="0"/>
                        <a:t>4</a:t>
                      </a:r>
                    </a:p>
                    <a:p>
                      <a:endParaRPr lang="ar-JO" sz="1200" dirty="0" smtClean="0"/>
                    </a:p>
                    <a:p>
                      <a:r>
                        <a:rPr lang="ar-JO" sz="1200" dirty="0" smtClean="0"/>
                        <a:t>5</a:t>
                      </a:r>
                    </a:p>
                    <a:p>
                      <a:r>
                        <a:rPr lang="ar-JO" sz="1200" dirty="0" smtClean="0"/>
                        <a:t>6</a:t>
                      </a:r>
                    </a:p>
                    <a:p>
                      <a:r>
                        <a:rPr lang="ar-JO" sz="1200" dirty="0" smtClean="0"/>
                        <a:t>7</a:t>
                      </a:r>
                    </a:p>
                    <a:p>
                      <a:r>
                        <a:rPr lang="ar-JO" sz="1200" dirty="0" smtClean="0"/>
                        <a:t>8</a:t>
                      </a:r>
                    </a:p>
                    <a:p>
                      <a:endParaRPr lang="ar-JO" sz="1200" dirty="0" smtClean="0"/>
                    </a:p>
                    <a:p>
                      <a:r>
                        <a:rPr lang="ar-JO" sz="1200" dirty="0" smtClean="0"/>
                        <a:t>9</a:t>
                      </a:r>
                    </a:p>
                    <a:p>
                      <a:endParaRPr lang="ar-JO" sz="1200" dirty="0" smtClean="0"/>
                    </a:p>
                    <a:p>
                      <a:r>
                        <a:rPr lang="ar-JO" sz="1200" dirty="0" smtClean="0"/>
                        <a:t>10</a:t>
                      </a:r>
                    </a:p>
                    <a:p>
                      <a:r>
                        <a:rPr lang="ar-JO" sz="1200" dirty="0" smtClean="0"/>
                        <a:t>11</a:t>
                      </a:r>
                    </a:p>
                    <a:p>
                      <a:endParaRPr lang="ar-JO" sz="1200" dirty="0" smtClean="0"/>
                    </a:p>
                    <a:p>
                      <a:r>
                        <a:rPr lang="ar-JO" sz="1200" dirty="0" smtClean="0"/>
                        <a:t>12</a:t>
                      </a: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يتوقع</a:t>
                      </a:r>
                      <a:r>
                        <a:rPr lang="ar-JO" sz="1200" baseline="0" dirty="0" smtClean="0"/>
                        <a:t> من الطالب ان:</a:t>
                      </a:r>
                    </a:p>
                    <a:p>
                      <a:r>
                        <a:rPr lang="ar-JO" sz="1200" baseline="0" dirty="0" smtClean="0"/>
                        <a:t>يستمع الى نص الاستماع بانتباه</a:t>
                      </a:r>
                    </a:p>
                    <a:p>
                      <a:r>
                        <a:rPr lang="ar-JO" sz="1200" baseline="0" dirty="0" smtClean="0"/>
                        <a:t>يجيب على اسئلة الاستماع جيدا</a:t>
                      </a:r>
                    </a:p>
                    <a:p>
                      <a:r>
                        <a:rPr lang="ar-JO" sz="1200" baseline="0" dirty="0" smtClean="0"/>
                        <a:t>يتعرف كيفية المحافظة على النظافة</a:t>
                      </a:r>
                    </a:p>
                    <a:p>
                      <a:r>
                        <a:rPr lang="ar-JO" sz="1200" baseline="0" dirty="0" smtClean="0"/>
                        <a:t>يتحدث شفويا عن صور الدرس</a:t>
                      </a:r>
                    </a:p>
                    <a:p>
                      <a:endParaRPr lang="ar-JO" sz="1200" baseline="0" dirty="0" smtClean="0"/>
                    </a:p>
                    <a:p>
                      <a:r>
                        <a:rPr lang="ar-JO" sz="1200" baseline="0" dirty="0" smtClean="0"/>
                        <a:t>يتعرف  حركة الكسرة وشكلها</a:t>
                      </a:r>
                    </a:p>
                    <a:p>
                      <a:r>
                        <a:rPr lang="ar-JO" sz="1200" baseline="0" dirty="0" smtClean="0"/>
                        <a:t>يردد كلمات منتبها للكسرة</a:t>
                      </a:r>
                    </a:p>
                    <a:p>
                      <a:r>
                        <a:rPr lang="ar-JO" sz="1200" baseline="0" dirty="0" smtClean="0"/>
                        <a:t>يضع دائرة ول الحرف المكسور</a:t>
                      </a:r>
                    </a:p>
                    <a:p>
                      <a:r>
                        <a:rPr lang="ar-JO" sz="1200" baseline="0" dirty="0" smtClean="0"/>
                        <a:t>يضع دائرة حول كلمات فيها حرف مكسور</a:t>
                      </a:r>
                    </a:p>
                    <a:p>
                      <a:r>
                        <a:rPr lang="ar-JO" sz="1200" baseline="0" dirty="0" smtClean="0"/>
                        <a:t>يرسم الكسرة تحت الحرف الملون </a:t>
                      </a:r>
                    </a:p>
                    <a:p>
                      <a:r>
                        <a:rPr lang="ar-JO" sz="1200" baseline="0" dirty="0" smtClean="0"/>
                        <a:t>يقرأ حروف تحتها كسرة</a:t>
                      </a:r>
                    </a:p>
                    <a:p>
                      <a:r>
                        <a:rPr lang="ar-JO" sz="1200" baseline="0" dirty="0" smtClean="0"/>
                        <a:t>يكتب الحروف  المكسورة بخط جميل صحيحا</a:t>
                      </a:r>
                    </a:p>
                    <a:p>
                      <a:r>
                        <a:rPr lang="ar-JO" sz="1200" baseline="0" dirty="0" smtClean="0"/>
                        <a:t>ان يحرص على االنظافة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الكتاب المدرسي</a:t>
                      </a:r>
                    </a:p>
                    <a:p>
                      <a:pPr algn="ctr"/>
                      <a:endParaRPr lang="ar-JO" sz="1200" dirty="0" smtClean="0"/>
                    </a:p>
                    <a:p>
                      <a:pPr algn="ctr"/>
                      <a:r>
                        <a:rPr lang="ar-JO" sz="1200" dirty="0" smtClean="0"/>
                        <a:t>بطاقات</a:t>
                      </a:r>
                    </a:p>
                    <a:p>
                      <a:pPr algn="ctr"/>
                      <a:endParaRPr lang="ar-JO" sz="1200" dirty="0" smtClean="0"/>
                    </a:p>
                    <a:p>
                      <a:pPr algn="ctr"/>
                      <a:r>
                        <a:rPr lang="ar-JO" sz="1200" dirty="0" smtClean="0"/>
                        <a:t>السبورة والطباشير</a:t>
                      </a:r>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اسئلة</a:t>
                      </a:r>
                      <a:r>
                        <a:rPr lang="ar-JO" sz="1200" baseline="0" dirty="0" smtClean="0"/>
                        <a:t> واجوبة</a:t>
                      </a:r>
                    </a:p>
                    <a:p>
                      <a:pPr algn="ctr"/>
                      <a:endParaRPr lang="ar-JO" sz="1200" baseline="0" dirty="0" smtClean="0"/>
                    </a:p>
                    <a:p>
                      <a:pPr algn="ctr"/>
                      <a:r>
                        <a:rPr lang="ar-JO" sz="1200" baseline="0" dirty="0" smtClean="0"/>
                        <a:t>المناقشة</a:t>
                      </a:r>
                      <a:endParaRPr lang="ar-JO" sz="1200" dirty="0" smtClean="0"/>
                    </a:p>
                    <a:p>
                      <a:pPr algn="ctr"/>
                      <a:endParaRPr lang="ar-JO" sz="1200" dirty="0" smtClean="0"/>
                    </a:p>
                    <a:p>
                      <a:pPr algn="ctr"/>
                      <a:r>
                        <a:rPr lang="ar-JO" sz="1200" dirty="0" smtClean="0"/>
                        <a:t>التدريس المباشر</a:t>
                      </a:r>
                    </a:p>
                    <a:p>
                      <a:pPr algn="ctr"/>
                      <a:endParaRPr lang="ar-JO" sz="1200" dirty="0" smtClean="0"/>
                    </a:p>
                    <a:p>
                      <a:pPr algn="ctr"/>
                      <a:endParaRPr lang="ar-JO" sz="1200" dirty="0" smtClean="0"/>
                    </a:p>
                    <a:p>
                      <a:pPr algn="ctr"/>
                      <a:r>
                        <a:rPr lang="ar-JO" sz="1200" dirty="0" smtClean="0"/>
                        <a:t>التعلم من خلال النشاط</a:t>
                      </a:r>
                      <a:endParaRPr lang="en-US" sz="1200" dirty="0" smtClean="0"/>
                    </a:p>
                    <a:p>
                      <a:pPr algn="ctr"/>
                      <a:endParaRPr lang="ar-JO" sz="1200" dirty="0" smtClean="0"/>
                    </a:p>
                    <a:p>
                      <a:pPr algn="ctr"/>
                      <a:endParaRPr lang="ar-JO" sz="1200" dirty="0" smtClean="0"/>
                    </a:p>
                    <a:p>
                      <a:pPr algn="ctr"/>
                      <a:endParaRPr lang="ar-JO" sz="1200" dirty="0" smtClean="0"/>
                    </a:p>
                    <a:p>
                      <a:pPr algn="ctr"/>
                      <a:r>
                        <a:rPr lang="ar-JO" sz="1200" dirty="0" smtClean="0"/>
                        <a:t>العمل في الكتاب المدرسي</a:t>
                      </a:r>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الملاحظة</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ar-JO" sz="1200" dirty="0" smtClean="0"/>
                        <a:t>سلم التقدير</a:t>
                      </a:r>
                    </a:p>
                    <a:p>
                      <a:pPr algn="ctr"/>
                      <a:endParaRPr lang="ar-JO" sz="1200" dirty="0" smtClean="0"/>
                    </a:p>
                    <a:p>
                      <a:pPr algn="ctr"/>
                      <a:endParaRPr lang="ar-JO" sz="1200" dirty="0" smtClean="0"/>
                    </a:p>
                    <a:p>
                      <a:pPr algn="ctr"/>
                      <a:endParaRPr lang="ar-JO" sz="1200" dirty="0" smtClean="0"/>
                    </a:p>
                  </a:txBody>
                  <a:tcPr marL="91425" marR="914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ar-JO" sz="1200" dirty="0" smtClean="0"/>
                        <a:t>امهد للدرس بضبط </a:t>
                      </a:r>
                      <a:r>
                        <a:rPr lang="ar-JO" sz="1200" dirty="0" smtClean="0"/>
                        <a:t>الطلبة</a:t>
                      </a:r>
                      <a:r>
                        <a:rPr lang="ar-JO" sz="1200" baseline="0" dirty="0" smtClean="0"/>
                        <a:t>  </a:t>
                      </a:r>
                      <a:endParaRPr lang="en-US" sz="1200" baseline="0" dirty="0" smtClean="0"/>
                    </a:p>
                    <a:p>
                      <a:r>
                        <a:rPr lang="ar-JO" sz="1200" baseline="0" dirty="0" smtClean="0"/>
                        <a:t>قراءة نص الاستماع على </a:t>
                      </a:r>
                      <a:r>
                        <a:rPr lang="ar-JO" sz="1200" baseline="0" dirty="0" smtClean="0"/>
                        <a:t>الطلبة </a:t>
                      </a:r>
                      <a:r>
                        <a:rPr lang="en-US" sz="1200" baseline="0" dirty="0" smtClean="0"/>
                        <a:t> </a:t>
                      </a:r>
                      <a:r>
                        <a:rPr lang="ar-JO" sz="1200" baseline="0" dirty="0" smtClean="0"/>
                        <a:t>جملة جملة واكرر القلراءة مرة اخرى وطرح بعض الاسئلة على </a:t>
                      </a:r>
                      <a:r>
                        <a:rPr lang="ar-JO" sz="1200" baseline="0" dirty="0" smtClean="0"/>
                        <a:t>الطلبة  </a:t>
                      </a:r>
                      <a:r>
                        <a:rPr lang="ar-JO" sz="1200" baseline="0" dirty="0" smtClean="0"/>
                        <a:t>ومتابعة اجابات </a:t>
                      </a:r>
                      <a:r>
                        <a:rPr lang="ar-JO" sz="1200" baseline="0" dirty="0" smtClean="0"/>
                        <a:t>الطلبة </a:t>
                      </a:r>
                      <a:r>
                        <a:rPr lang="ar-JO" sz="1200" baseline="0" dirty="0" smtClean="0"/>
                        <a:t>وتعزيز اجابات اطالبات </a:t>
                      </a:r>
                    </a:p>
                    <a:p>
                      <a:r>
                        <a:rPr lang="ar-JO" sz="1200" baseline="0" dirty="0" smtClean="0"/>
                        <a:t>مناقشة مع </a:t>
                      </a:r>
                      <a:r>
                        <a:rPr lang="ar-JO" sz="1200" baseline="0" dirty="0" smtClean="0"/>
                        <a:t>الطلبة </a:t>
                      </a:r>
                      <a:r>
                        <a:rPr lang="ar-JO" sz="1200" baseline="0" dirty="0" smtClean="0"/>
                        <a:t>حول مفهوم النظافة وكيفية المحافظة على النظافة واترك المجال للحوار مع </a:t>
                      </a:r>
                      <a:r>
                        <a:rPr lang="ar-JO" sz="1200" baseline="0" dirty="0" smtClean="0"/>
                        <a:t>الطلبة</a:t>
                      </a:r>
                      <a:endParaRPr lang="ar-JO" sz="1200" baseline="0" dirty="0" smtClean="0"/>
                    </a:p>
                    <a:p>
                      <a:endParaRPr lang="ar-JO" sz="1200" baseline="0" dirty="0" smtClean="0"/>
                    </a:p>
                    <a:p>
                      <a:r>
                        <a:rPr lang="ar-JO" sz="1200" baseline="0" dirty="0" smtClean="0"/>
                        <a:t>اعرض بطاقات صور الدرس على </a:t>
                      </a:r>
                      <a:r>
                        <a:rPr lang="ar-JO" sz="1200" baseline="0" dirty="0" smtClean="0"/>
                        <a:t>الطلبة </a:t>
                      </a:r>
                      <a:r>
                        <a:rPr lang="ar-JO" sz="1200" baseline="0" dirty="0" smtClean="0"/>
                        <a:t>واطلب من </a:t>
                      </a:r>
                      <a:r>
                        <a:rPr lang="ar-JO" sz="1200" baseline="0" dirty="0" smtClean="0"/>
                        <a:t>الطلبة </a:t>
                      </a:r>
                      <a:r>
                        <a:rPr lang="ar-JO" sz="1200" baseline="0" dirty="0" smtClean="0"/>
                        <a:t>التعبيرعن محتويات الصور شفويا بطريقة صحيحة ومتابعة اجابات </a:t>
                      </a:r>
                      <a:r>
                        <a:rPr lang="ar-JO" sz="1200" baseline="0" dirty="0" smtClean="0"/>
                        <a:t>الطلبة </a:t>
                      </a:r>
                      <a:endParaRPr lang="ar-JO" sz="1200" baseline="0" dirty="0" smtClean="0"/>
                    </a:p>
                    <a:p>
                      <a:endParaRPr lang="ar-JO" sz="1200" baseline="0" dirty="0" smtClean="0"/>
                    </a:p>
                    <a:p>
                      <a:endParaRPr lang="ar-JO" sz="1200" baseline="0" dirty="0" smtClean="0"/>
                    </a:p>
                    <a:p>
                      <a:r>
                        <a:rPr lang="ar-JO" sz="1200" baseline="0" dirty="0" smtClean="0"/>
                        <a:t>اوضح الكسرة من خلال عرض بطاقة عليها الكسرة امام </a:t>
                      </a:r>
                      <a:r>
                        <a:rPr lang="ar-JO" sz="1200" baseline="0" dirty="0" smtClean="0"/>
                        <a:t>الطلبة  </a:t>
                      </a:r>
                      <a:r>
                        <a:rPr lang="ar-JO" sz="1200" baseline="0" dirty="0" smtClean="0"/>
                        <a:t>ثم كتابة حروف وتوضيح كيفية رسم الكسرة تحتها على اللوح ...اطلب من </a:t>
                      </a:r>
                      <a:r>
                        <a:rPr lang="ar-JO" sz="1200" baseline="0" dirty="0" smtClean="0"/>
                        <a:t>الطلبة </a:t>
                      </a:r>
                      <a:r>
                        <a:rPr lang="ar-JO" sz="1200" baseline="0" dirty="0" smtClean="0"/>
                        <a:t>ترديد كلمات  مع التركيز على الكسرة ثم وضع دائرة على الحرف المكسور ووضع دائرة حول الكلمات التي تحوي حرف مكسور</a:t>
                      </a:r>
                    </a:p>
                    <a:p>
                      <a:r>
                        <a:rPr lang="ar-JO" sz="1200" baseline="0" dirty="0" smtClean="0"/>
                        <a:t>اطلب من </a:t>
                      </a:r>
                      <a:r>
                        <a:rPr lang="ar-JO" sz="1200" baseline="0" dirty="0" smtClean="0"/>
                        <a:t>الطلبة </a:t>
                      </a:r>
                      <a:r>
                        <a:rPr lang="ar-JO" sz="1200" baseline="0" dirty="0" smtClean="0"/>
                        <a:t>رسم الكسرة تحت الحروف  الملونة </a:t>
                      </a:r>
                    </a:p>
                    <a:p>
                      <a:r>
                        <a:rPr lang="ar-JO" sz="1200" baseline="0" dirty="0" smtClean="0"/>
                        <a:t>اطلب من </a:t>
                      </a:r>
                      <a:r>
                        <a:rPr lang="ar-JO" sz="1200" baseline="0" dirty="0" smtClean="0"/>
                        <a:t>الطلبة  </a:t>
                      </a:r>
                      <a:r>
                        <a:rPr lang="ar-JO" sz="1200" baseline="0" dirty="0" smtClean="0"/>
                        <a:t>قراءة الحروف المكسورة</a:t>
                      </a:r>
                    </a:p>
                    <a:p>
                      <a:r>
                        <a:rPr lang="ar-JO" sz="1200" baseline="0" dirty="0" smtClean="0"/>
                        <a:t>اوضح </a:t>
                      </a:r>
                      <a:r>
                        <a:rPr lang="ar-JO" sz="1200" baseline="0" dirty="0" smtClean="0"/>
                        <a:t>للطلبة </a:t>
                      </a:r>
                      <a:r>
                        <a:rPr lang="ar-JO" sz="1200" baseline="0" dirty="0" smtClean="0"/>
                        <a:t>كيفية  كتابة الكسرة ثم اطلب من </a:t>
                      </a:r>
                      <a:r>
                        <a:rPr lang="ar-JO" sz="1200" baseline="0" dirty="0" smtClean="0"/>
                        <a:t>الطلبة </a:t>
                      </a:r>
                      <a:r>
                        <a:rPr lang="ar-JO" sz="1200" baseline="0" dirty="0" smtClean="0"/>
                        <a:t>الكتابة بخط جميل </a:t>
                      </a: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10</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20</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JO"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15</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JO" sz="1200" b="0" i="0" u="none" strike="noStrike" cap="none" normalizeH="0" baseline="0" dirty="0" smtClean="0">
                          <a:ln>
                            <a:noFill/>
                          </a:ln>
                          <a:solidFill>
                            <a:schemeClr val="tx1"/>
                          </a:solidFill>
                          <a:effectLst/>
                          <a:latin typeface="Arial" pitchFamily="34" charset="0"/>
                          <a:cs typeface="Arial" pitchFamily="34" charset="0"/>
                        </a:rPr>
                        <a:t>25</a:t>
                      </a: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Text Box 34"/>
          <p:cNvSpPr txBox="1">
            <a:spLocks noChangeArrowheads="1"/>
          </p:cNvSpPr>
          <p:nvPr/>
        </p:nvSpPr>
        <p:spPr bwMode="auto">
          <a:xfrm>
            <a:off x="7623692" y="0"/>
            <a:ext cx="2375971" cy="954107"/>
          </a:xfrm>
          <a:prstGeom prst="rect">
            <a:avLst/>
          </a:prstGeom>
          <a:noFill/>
          <a:ln w="9525">
            <a:noFill/>
            <a:miter lim="800000"/>
            <a:headEnd/>
            <a:tailEnd/>
          </a:ln>
        </p:spPr>
        <p:txBody>
          <a:bodyPr wrap="none">
            <a:spAutoFit/>
          </a:bodyPr>
          <a:lstStyle/>
          <a:p>
            <a:r>
              <a:rPr lang="ar-JO" sz="1200" dirty="0"/>
              <a:t> </a:t>
            </a:r>
            <a:r>
              <a:rPr lang="ar-JO" sz="1400" b="1" dirty="0"/>
              <a:t>الصف: الاول الاساسي</a:t>
            </a:r>
          </a:p>
          <a:p>
            <a:r>
              <a:rPr lang="ar-JO" sz="1400" b="1" dirty="0"/>
              <a:t> عدد </a:t>
            </a:r>
            <a:r>
              <a:rPr lang="ar-JO" sz="1400" b="1" dirty="0" smtClean="0"/>
              <a:t>الحصص: 12</a:t>
            </a:r>
            <a:endParaRPr lang="ar-JO" sz="1400" b="1" dirty="0"/>
          </a:p>
          <a:p>
            <a:r>
              <a:rPr lang="ar-JO" sz="1400" b="1" dirty="0"/>
              <a:t> التعلم </a:t>
            </a:r>
            <a:r>
              <a:rPr lang="ar-JO" sz="1400" b="1" dirty="0" smtClean="0"/>
              <a:t>القبلي:مناقشة موضوع الدرس </a:t>
            </a:r>
            <a:endParaRPr lang="ar-JO" sz="1400" b="1" dirty="0"/>
          </a:p>
          <a:p>
            <a:r>
              <a:rPr lang="ar-JO" sz="1400" b="1" dirty="0"/>
              <a:t> التكامل الراسي:-------</a:t>
            </a:r>
            <a:endParaRPr lang="en-US" sz="1400" b="1" dirty="0"/>
          </a:p>
        </p:txBody>
      </p:sp>
      <p:sp>
        <p:nvSpPr>
          <p:cNvPr id="7203" name="Text Box 35"/>
          <p:cNvSpPr txBox="1">
            <a:spLocks noChangeArrowheads="1"/>
          </p:cNvSpPr>
          <p:nvPr/>
        </p:nvSpPr>
        <p:spPr bwMode="auto">
          <a:xfrm>
            <a:off x="520784" y="228600"/>
            <a:ext cx="5868914" cy="738664"/>
          </a:xfrm>
          <a:prstGeom prst="rect">
            <a:avLst/>
          </a:prstGeom>
          <a:noFill/>
          <a:ln w="9525">
            <a:noFill/>
            <a:miter lim="800000"/>
            <a:headEnd/>
            <a:tailEnd/>
          </a:ln>
        </p:spPr>
        <p:txBody>
          <a:bodyPr wrap="none">
            <a:spAutoFit/>
          </a:bodyPr>
          <a:lstStyle/>
          <a:p>
            <a:r>
              <a:rPr lang="ar-JO" sz="1400" b="1" dirty="0"/>
              <a:t>المبحث:  </a:t>
            </a:r>
            <a:r>
              <a:rPr lang="ar-JO" sz="1400" b="1" dirty="0" smtClean="0"/>
              <a:t>اللغة العربية          </a:t>
            </a:r>
            <a:r>
              <a:rPr lang="ar-JO" sz="1400" b="1" dirty="0"/>
              <a:t>عنوان </a:t>
            </a:r>
            <a:r>
              <a:rPr lang="ar-JO" sz="1400" b="1" dirty="0" smtClean="0"/>
              <a:t>الوحدة:النظافة     </a:t>
            </a:r>
            <a:r>
              <a:rPr lang="ar-JO" sz="1400" b="1" dirty="0" smtClean="0">
                <a:latin typeface="Calibri" pitchFamily="34" charset="0"/>
              </a:rPr>
              <a:t>ع</a:t>
            </a:r>
            <a:r>
              <a:rPr lang="ar-JO" sz="1400" b="1" dirty="0" smtClean="0"/>
              <a:t>نوان </a:t>
            </a:r>
            <a:r>
              <a:rPr lang="ar-JO" sz="1400" b="1" dirty="0"/>
              <a:t>الدرس</a:t>
            </a:r>
            <a:r>
              <a:rPr lang="ar-JO" sz="1400" b="1" dirty="0" smtClean="0"/>
              <a:t>: استماع –محادثة – الكسرة</a:t>
            </a:r>
          </a:p>
          <a:p>
            <a:r>
              <a:rPr lang="ar-JO" sz="1400" b="1" dirty="0" smtClean="0"/>
              <a:t>التاريخ:    من</a:t>
            </a:r>
            <a:r>
              <a:rPr lang="ar-JO" sz="1400" b="1" dirty="0"/>
              <a:t>:  </a:t>
            </a:r>
            <a:r>
              <a:rPr lang="ar-JO" sz="1400" b="1" dirty="0" smtClean="0"/>
              <a:t>                        الى </a:t>
            </a:r>
            <a:r>
              <a:rPr lang="ar-JO" sz="1400" b="1" dirty="0"/>
              <a:t>:</a:t>
            </a:r>
          </a:p>
          <a:p>
            <a:r>
              <a:rPr lang="ar-JO" sz="1400" b="1" dirty="0"/>
              <a:t>                                    التكامل </a:t>
            </a:r>
            <a:r>
              <a:rPr lang="ar-JO" sz="1400" b="1" dirty="0" smtClean="0"/>
              <a:t>الافقي:</a:t>
            </a:r>
            <a:endParaRPr lang="en-US" sz="1400" b="1" dirty="0"/>
          </a:p>
        </p:txBody>
      </p:sp>
      <p:sp>
        <p:nvSpPr>
          <p:cNvPr id="7204" name="Text Box 36"/>
          <p:cNvSpPr txBox="1">
            <a:spLocks noChangeArrowheads="1"/>
          </p:cNvSpPr>
          <p:nvPr/>
        </p:nvSpPr>
        <p:spPr bwMode="auto">
          <a:xfrm>
            <a:off x="4722813" y="0"/>
            <a:ext cx="798512" cy="307975"/>
          </a:xfrm>
          <a:prstGeom prst="rect">
            <a:avLst/>
          </a:prstGeom>
          <a:noFill/>
          <a:ln w="9525">
            <a:noFill/>
            <a:miter lim="800000"/>
            <a:headEnd/>
            <a:tailEnd/>
          </a:ln>
        </p:spPr>
        <p:txBody>
          <a:bodyPr wrap="none">
            <a:spAutoFit/>
          </a:bodyPr>
          <a:lstStyle/>
          <a:p>
            <a:r>
              <a:rPr lang="ar-JO" sz="1400" b="1"/>
              <a:t>خطة درس</a:t>
            </a:r>
            <a:endParaRPr lang="en-US" sz="1400" b="1"/>
          </a:p>
        </p:txBody>
      </p:sp>
      <p:graphicFrame>
        <p:nvGraphicFramePr>
          <p:cNvPr id="24614" name="Group 38"/>
          <p:cNvGraphicFramePr>
            <a:graphicFrameLocks noGrp="1"/>
          </p:cNvGraphicFramePr>
          <p:nvPr>
            <p:extLst>
              <p:ext uri="{D42A27DB-BD31-4B8C-83A1-F6EECF244321}">
                <p14:modId xmlns:p14="http://schemas.microsoft.com/office/powerpoint/2010/main" xmlns="" val="528125366"/>
              </p:ext>
            </p:extLst>
          </p:nvPr>
        </p:nvGraphicFramePr>
        <p:xfrm>
          <a:off x="-2" y="5797252"/>
          <a:ext cx="3276602" cy="800100"/>
        </p:xfrm>
        <a:graphic>
          <a:graphicData uri="http://schemas.openxmlformats.org/drawingml/2006/table">
            <a:tbl>
              <a:tblPr rtl="1"/>
              <a:tblGrid>
                <a:gridCol w="762002"/>
                <a:gridCol w="457201"/>
                <a:gridCol w="533399"/>
                <a:gridCol w="838200"/>
                <a:gridCol w="685800"/>
              </a:tblGrid>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dirty="0" smtClean="0">
                          <a:ln>
                            <a:noFill/>
                          </a:ln>
                          <a:solidFill>
                            <a:schemeClr val="tx1"/>
                          </a:solidFill>
                          <a:effectLst/>
                          <a:latin typeface="Arial" pitchFamily="34" charset="0"/>
                          <a:cs typeface="Arial" pitchFamily="34" charset="0"/>
                        </a:rPr>
                        <a:t>اليوم والتاريخ</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الشعبة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الحصة </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النتاجات المتحققة</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JO" sz="900" b="0" i="0" u="none" strike="noStrike" cap="none" normalizeH="0" baseline="0" smtClean="0">
                          <a:ln>
                            <a:noFill/>
                          </a:ln>
                          <a:solidFill>
                            <a:schemeClr val="tx1"/>
                          </a:solidFill>
                          <a:effectLst/>
                          <a:latin typeface="Arial" pitchFamily="34" charset="0"/>
                          <a:cs typeface="Arial" pitchFamily="34" charset="0"/>
                        </a:rPr>
                        <a:t>الواجب البيتي</a:t>
                      </a: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Text Box 37"/>
          <p:cNvSpPr txBox="1">
            <a:spLocks noChangeArrowheads="1"/>
          </p:cNvSpPr>
          <p:nvPr/>
        </p:nvSpPr>
        <p:spPr bwMode="auto">
          <a:xfrm>
            <a:off x="6361395" y="5334000"/>
            <a:ext cx="3406766" cy="1384995"/>
          </a:xfrm>
          <a:prstGeom prst="rect">
            <a:avLst/>
          </a:prstGeom>
          <a:noFill/>
          <a:ln w="9525">
            <a:noFill/>
            <a:miter lim="800000"/>
            <a:headEnd/>
            <a:tailEnd/>
          </a:ln>
        </p:spPr>
        <p:txBody>
          <a:bodyPr wrap="none">
            <a:spAutoFit/>
          </a:bodyPr>
          <a:lstStyle/>
          <a:p>
            <a:pPr algn="r"/>
            <a:r>
              <a:rPr lang="ar-JO" sz="1200" dirty="0">
                <a:latin typeface="Calibri" pitchFamily="34" charset="0"/>
              </a:rPr>
              <a:t>              التامل الذاتي</a:t>
            </a:r>
          </a:p>
          <a:p>
            <a:pPr algn="r"/>
            <a:r>
              <a:rPr lang="ar-JO" sz="1200" dirty="0">
                <a:latin typeface="Calibri" pitchFamily="34" charset="0"/>
              </a:rPr>
              <a:t>اشعر بالرضا عن:......................................................</a:t>
            </a:r>
          </a:p>
          <a:p>
            <a:pPr algn="r"/>
            <a:r>
              <a:rPr lang="ar-JO" sz="1200" dirty="0">
                <a:latin typeface="Calibri" pitchFamily="34" charset="0"/>
              </a:rPr>
              <a:t>تحديات واجهتني:.......................................................</a:t>
            </a:r>
          </a:p>
          <a:p>
            <a:pPr algn="r"/>
            <a:r>
              <a:rPr lang="ar-JO" sz="1200" dirty="0">
                <a:latin typeface="Calibri" pitchFamily="34" charset="0"/>
              </a:rPr>
              <a:t>اقتراحات للتحسين</a:t>
            </a:r>
            <a:r>
              <a:rPr lang="ar-JO" sz="1200" dirty="0" smtClean="0">
                <a:latin typeface="Calibri" pitchFamily="34" charset="0"/>
              </a:rPr>
              <a:t>:.....................................................</a:t>
            </a:r>
          </a:p>
          <a:p>
            <a:pPr algn="r"/>
            <a:endParaRPr lang="ar-JO" sz="1200" dirty="0">
              <a:latin typeface="Calibri" pitchFamily="34" charset="0"/>
            </a:endParaRPr>
          </a:p>
          <a:p>
            <a:pPr algn="r"/>
            <a:r>
              <a:rPr lang="ar-JO" sz="1200" dirty="0" smtClean="0">
                <a:latin typeface="Calibri" pitchFamily="34" charset="0"/>
              </a:rPr>
              <a:t>توقيع المدير......................................</a:t>
            </a:r>
          </a:p>
          <a:p>
            <a:pPr algn="r"/>
            <a:r>
              <a:rPr lang="ar-JO" sz="1200" dirty="0" smtClean="0">
                <a:latin typeface="Calibri" pitchFamily="34" charset="0"/>
              </a:rPr>
              <a:t>توقيع المشرف التربوي</a:t>
            </a:r>
            <a:endParaRPr lang="en-US" sz="1200" dirty="0">
              <a:latin typeface="Calibri" pitchFamily="34" charset="0"/>
            </a:endParaRPr>
          </a:p>
        </p:txBody>
      </p:sp>
    </p:spTree>
    <p:extLst>
      <p:ext uri="{BB962C8B-B14F-4D97-AF65-F5344CB8AC3E}">
        <p14:creationId xmlns:p14="http://schemas.microsoft.com/office/powerpoint/2010/main" xmlns="" val="2549621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1753</TotalTime>
  <Words>6232</Words>
  <Application>Microsoft Office PowerPoint</Application>
  <PresentationFormat>A4 Paper (210x297 mm)‎</PresentationFormat>
  <Paragraphs>1970</Paragraphs>
  <Slides>18</Slides>
  <Notes>18</Notes>
  <HiddenSlides>0</HiddenSlides>
  <MMClips>0</MMClips>
  <ScaleCrop>false</ScaleCrop>
  <HeadingPairs>
    <vt:vector size="4" baseType="variant">
      <vt:variant>
        <vt:lpstr>سمة</vt:lpstr>
      </vt:variant>
      <vt:variant>
        <vt:i4>1</vt:i4>
      </vt:variant>
      <vt:variant>
        <vt:lpstr>عناوين الشرائح</vt:lpstr>
      </vt:variant>
      <vt:variant>
        <vt:i4>18</vt:i4>
      </vt:variant>
    </vt:vector>
  </HeadingPairs>
  <TitlesOfParts>
    <vt:vector size="19" baseType="lpstr">
      <vt:lpstr>Office Theme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mysoon</dc:creator>
  <cp:lastModifiedBy>ALemanCenter</cp:lastModifiedBy>
  <cp:revision>237</cp:revision>
  <dcterms:created xsi:type="dcterms:W3CDTF">2009-08-14T11:53:12Z</dcterms:created>
  <dcterms:modified xsi:type="dcterms:W3CDTF">2018-10-13T06:11:54Z</dcterms:modified>
</cp:coreProperties>
</file>