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36"/>
  </p:notesMasterIdLst>
  <p:handoutMasterIdLst>
    <p:handoutMasterId r:id="rId37"/>
  </p:handoutMasterIdLst>
  <p:sldIdLst>
    <p:sldId id="257" r:id="rId5"/>
    <p:sldId id="280" r:id="rId6"/>
    <p:sldId id="268" r:id="rId7"/>
    <p:sldId id="301" r:id="rId8"/>
    <p:sldId id="304" r:id="rId9"/>
    <p:sldId id="267" r:id="rId10"/>
    <p:sldId id="281" r:id="rId11"/>
    <p:sldId id="282" r:id="rId12"/>
    <p:sldId id="283" r:id="rId13"/>
    <p:sldId id="258" r:id="rId14"/>
    <p:sldId id="261" r:id="rId15"/>
    <p:sldId id="259" r:id="rId16"/>
    <p:sldId id="260" r:id="rId17"/>
    <p:sldId id="262" r:id="rId18"/>
    <p:sldId id="264" r:id="rId19"/>
    <p:sldId id="284" r:id="rId20"/>
    <p:sldId id="285" r:id="rId21"/>
    <p:sldId id="265" r:id="rId22"/>
    <p:sldId id="294" r:id="rId23"/>
    <p:sldId id="295" r:id="rId24"/>
    <p:sldId id="286" r:id="rId25"/>
    <p:sldId id="279" r:id="rId26"/>
    <p:sldId id="287" r:id="rId27"/>
    <p:sldId id="288" r:id="rId28"/>
    <p:sldId id="289" r:id="rId29"/>
    <p:sldId id="290" r:id="rId30"/>
    <p:sldId id="291" r:id="rId31"/>
    <p:sldId id="293" r:id="rId32"/>
    <p:sldId id="272" r:id="rId33"/>
    <p:sldId id="296" r:id="rId34"/>
    <p:sldId id="305" r:id="rId35"/>
  </p:sldIdLst>
  <p:sldSz cx="9144000" cy="6858000" type="screen4x3"/>
  <p:notesSz cx="6858000" cy="9710738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5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66FF"/>
    <a:srgbClr val="FF99CC"/>
    <a:srgbClr val="FF0000"/>
    <a:srgbClr val="3333CC"/>
    <a:srgbClr val="CC3300"/>
    <a:srgbClr val="0000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676" autoAdjust="0"/>
    <p:restoredTop sz="94646" autoAdjust="0"/>
  </p:normalViewPr>
  <p:slideViewPr>
    <p:cSldViewPr>
      <p:cViewPr varScale="1">
        <p:scale>
          <a:sx n="82" d="100"/>
          <a:sy n="82" d="100"/>
        </p:scale>
        <p:origin x="148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14" y="846"/>
    </p:cViewPr>
  </p:sorterViewPr>
  <p:notesViewPr>
    <p:cSldViewPr>
      <p:cViewPr>
        <p:scale>
          <a:sx n="75" d="100"/>
          <a:sy n="75" d="100"/>
        </p:scale>
        <p:origin x="-1404" y="912"/>
      </p:cViewPr>
      <p:guideLst>
        <p:guide orient="horz" pos="305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24000" y="0"/>
            <a:ext cx="36576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L-Mateen" pitchFamily="2" charset="-78"/>
              </a:defRPr>
            </a:lvl1pPr>
          </a:lstStyle>
          <a:p>
            <a:pPr>
              <a:defRPr/>
            </a:pPr>
            <a:r>
              <a:rPr lang="ar-SA"/>
              <a:t>الحاسب الآلي واستخداماته في التدريس (250 نهج)</a:t>
            </a:r>
          </a:p>
          <a:p>
            <a:pPr>
              <a:defRPr/>
            </a:pPr>
            <a:r>
              <a:rPr lang="ar-SA"/>
              <a:t>اللقاء الثاني</a:t>
            </a:r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124200" y="9224963"/>
            <a:ext cx="3733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cs typeface="AL-Mateen" pitchFamily="2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0" y="92249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Times New Roman" panose="02020603050405020304" pitchFamily="18" charset="0"/>
              </a:defRPr>
            </a:lvl1pPr>
          </a:lstStyle>
          <a:p>
            <a:r>
              <a:rPr lang="ar-SA" altLang="en-US"/>
              <a:t>2- </a:t>
            </a:r>
            <a:fld id="{FC7EB38C-3A13-4AF8-AA2E-F7645FEABC7C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ar-SA"/>
              <a:t>اللقاء الثاني - المكونات المادية للحاسب الآلي</a:t>
            </a:r>
            <a:r>
              <a:rPr lang="en-US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03300" y="728663"/>
            <a:ext cx="4851400" cy="3640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13275"/>
            <a:ext cx="50292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92249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ar-SA"/>
              <a:t>استخدام الحاسب الآلي في التعليم (250 نهج).  د/ محمد الحارثي</a:t>
            </a:r>
            <a:r>
              <a:rPr lang="en-US"/>
              <a:t> </a:t>
            </a:r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0" y="92249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Times New Roman" panose="02020603050405020304" pitchFamily="18" charset="0"/>
              </a:defRPr>
            </a:lvl1pPr>
          </a:lstStyle>
          <a:p>
            <a:fld id="{B1B0ADEA-B655-40F3-9FCB-6D7010A1B90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cs typeface="Arial" panose="020B0604020202020204" pitchFamily="34" charset="0"/>
            </a:endParaRPr>
          </a:p>
        </p:txBody>
      </p:sp>
      <p:sp>
        <p:nvSpPr>
          <p:cNvPr id="3379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1200" smtClean="0">
                <a:cs typeface="Times New Roman" panose="02020603050405020304" pitchFamily="18" charset="0"/>
              </a:rPr>
              <a:t>اللقاء الثاني - المكونات المادية للحاسب الآلي</a:t>
            </a:r>
            <a:r>
              <a:rPr lang="en-US" altLang="en-US" sz="1200" smtClean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3797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1200" smtClean="0">
                <a:cs typeface="Times New Roman" panose="02020603050405020304" pitchFamily="18" charset="0"/>
              </a:rPr>
              <a:t>استخدام الحاسب الآلي في التعليم (250 نهج).  د/ محمد الحارثي</a:t>
            </a:r>
            <a:r>
              <a:rPr lang="en-US" altLang="en-US" sz="1200" smtClean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91D4092-5BBB-4E58-B216-FD1E8080142B}" type="slidenum">
              <a:rPr lang="ar-SA" altLang="en-US" sz="1200">
                <a:cs typeface="Times New Roman" panose="02020603050405020304" pitchFamily="18" charset="0"/>
              </a:rPr>
              <a:pPr eaLnBrk="1" hangingPunct="1"/>
              <a:t>5</a:t>
            </a:fld>
            <a:endParaRPr lang="en-US" altLang="en-US" sz="12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48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50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28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45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07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0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8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331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29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58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1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keyboardmag.com/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www.freecolorprinters.com/" TargetMode="Externa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2514600" y="1695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3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altLang="en-US" sz="4800" smtClean="0"/>
              <a:t>مكونات </a:t>
            </a:r>
            <a:r>
              <a:rPr lang="ar-JO" altLang="en-US" sz="4800" smtClean="0"/>
              <a:t>الحاسوب</a:t>
            </a:r>
            <a:r>
              <a:rPr lang="ar-SA" altLang="en-US" sz="4800" smtClean="0"/>
              <a:t> </a:t>
            </a:r>
            <a:r>
              <a:rPr lang="ar-SA" altLang="en-US" sz="4800" smtClean="0"/>
              <a:t>الآلي</a:t>
            </a:r>
            <a:endParaRPr lang="en-US" altLang="en-US" sz="4800" smtClean="0"/>
          </a:p>
        </p:txBody>
      </p:sp>
      <p:sp>
        <p:nvSpPr>
          <p:cNvPr id="5124" name="Rectangle 24"/>
          <p:cNvSpPr>
            <a:spLocks noGrp="1" noChangeArrowheads="1"/>
          </p:cNvSpPr>
          <p:nvPr>
            <p:ph type="body" sz="half" idx="2"/>
          </p:nvPr>
        </p:nvSpPr>
        <p:spPr>
          <a:xfrm>
            <a:off x="2133600" y="1981200"/>
            <a:ext cx="6324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ar-AE" altLang="en-US" smtClean="0"/>
              <a:t>تنقسم مكونات الحاسب الى نوعين رئيسين هما:</a:t>
            </a:r>
            <a:endParaRPr lang="en-US" altLang="en-US" smtClean="0"/>
          </a:p>
          <a:p>
            <a:pPr eaLnBrk="1" hangingPunct="1">
              <a:buFontTx/>
              <a:buNone/>
            </a:pPr>
            <a:r>
              <a:rPr lang="ar-AE" altLang="en-US" smtClean="0"/>
              <a:t>1. المكونات المادية </a:t>
            </a:r>
            <a:r>
              <a:rPr lang="en-US" altLang="en-US" smtClean="0"/>
              <a:t>Hardware</a:t>
            </a:r>
          </a:p>
          <a:p>
            <a:pPr eaLnBrk="1" hangingPunct="1">
              <a:buFontTx/>
              <a:buNone/>
            </a:pPr>
            <a:r>
              <a:rPr lang="ar-AE" altLang="en-US" smtClean="0"/>
              <a:t>2. المكونات البرمجية  </a:t>
            </a:r>
            <a:r>
              <a:rPr lang="en-US" altLang="en-US" smtClean="0"/>
              <a:t>Software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pic>
        <p:nvPicPr>
          <p:cNvPr id="5125" name="Picture 26" descr="hm03.gif (14214 bytes)"/>
          <p:cNvPicPr>
            <a:picLocks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4114800"/>
            <a:ext cx="3709988" cy="25415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4724400" y="1447800"/>
            <a:ext cx="41148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/>
              <a:t>البوابة أو المنفذ هو مكان توصيل يوجد في الجهة الخلفية لجهاز الحاسب حيث يمكن من خلاله توصيل جهاز خارجي مع الحاسب الذي تستخدمه , كالطابعة أو المودم أو غيرهما . مما يسمح بتدفق الاوامر والبيانات بين الكمبيوتر وهذا الجهاز المتصل به</a:t>
            </a:r>
            <a:endParaRPr lang="en-US" altLang="en-US" sz="3200" b="1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28600" y="166688"/>
            <a:ext cx="5943600" cy="5319712"/>
            <a:chOff x="144" y="105"/>
            <a:chExt cx="3744" cy="3351"/>
          </a:xfrm>
        </p:grpSpPr>
        <p:pic>
          <p:nvPicPr>
            <p:cNvPr id="12292" name="Picture 9" descr="x6pcprint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315"/>
              <a:ext cx="2832" cy="2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3" name="Text Box 13"/>
            <p:cNvSpPr txBox="1">
              <a:spLocks noChangeArrowheads="1"/>
            </p:cNvSpPr>
            <p:nvPr/>
          </p:nvSpPr>
          <p:spPr bwMode="auto">
            <a:xfrm>
              <a:off x="325" y="105"/>
              <a:ext cx="3563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4800" b="1"/>
                <a:t>3. بوابات الحاسب</a:t>
              </a:r>
              <a:r>
                <a:rPr lang="en-US" altLang="en-US" sz="4800" b="1"/>
                <a:t>  Ports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3400" y="2514600"/>
            <a:ext cx="8382000" cy="272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en-US" altLang="en-US" sz="3200" b="1"/>
              <a:t>   </a:t>
            </a:r>
            <a:r>
              <a:rPr lang="ar-AE" altLang="en-US" sz="2800" b="1"/>
              <a:t>يحتوي هذا النوع من المنافذ إما على 9 أو </a:t>
            </a:r>
            <a:endParaRPr lang="en-US" altLang="en-US" sz="2800" b="1"/>
          </a:p>
          <a:p>
            <a:pPr eaLnBrk="1" hangingPunct="1">
              <a:lnSpc>
                <a:spcPct val="120000"/>
              </a:lnSpc>
            </a:pPr>
            <a:r>
              <a:rPr lang="ar-AE" altLang="en-US" sz="2800" b="1"/>
              <a:t>25 إصبعاً صغيراً ، ويعرف بالمنفذ الذكر 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ar-AE" altLang="en-US" sz="2800" b="1"/>
              <a:t> يستخدم هذا النوع من المنافذ لتوصيل المودم وغيره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ar-AE" altLang="en-US" sz="2800" b="1"/>
              <a:t> يضع جهاز الحاسب علامة على كل منفذ من المنافذ المتسلسلة الموجودة فيه ويسميها </a:t>
            </a:r>
            <a:r>
              <a:rPr lang="en-US" altLang="en-US" sz="2800" b="1"/>
              <a:t>Com1 </a:t>
            </a:r>
            <a:r>
              <a:rPr lang="ar-AE" altLang="en-US" sz="2800" b="1"/>
              <a:t> ، </a:t>
            </a:r>
            <a:r>
              <a:rPr lang="en-US" altLang="en-US" sz="2800" b="1"/>
              <a:t>Com2 </a:t>
            </a:r>
            <a:r>
              <a:rPr lang="ar-AE" altLang="en-US" sz="2800" b="1"/>
              <a:t> وهكذا </a:t>
            </a:r>
            <a:endParaRPr lang="en-US" altLang="en-US" sz="2800" b="1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28600" y="120650"/>
            <a:ext cx="5648325" cy="3548063"/>
            <a:chOff x="144" y="76"/>
            <a:chExt cx="3558" cy="2235"/>
          </a:xfrm>
        </p:grpSpPr>
        <p:pic>
          <p:nvPicPr>
            <p:cNvPr id="13316" name="Picture 6" descr="Serial Socket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296"/>
              <a:ext cx="1728" cy="10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17" name="Text Box 7"/>
            <p:cNvSpPr txBox="1">
              <a:spLocks noChangeArrowheads="1"/>
            </p:cNvSpPr>
            <p:nvPr/>
          </p:nvSpPr>
          <p:spPr bwMode="auto">
            <a:xfrm>
              <a:off x="1619" y="76"/>
              <a:ext cx="2083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ar-AE" altLang="en-US" sz="4800" b="1"/>
                <a:t>المنفذ المتسلسل</a:t>
              </a:r>
              <a:r>
                <a:rPr lang="en-US" altLang="en-US" sz="4800" b="1"/>
                <a:t/>
              </a:r>
              <a:br>
                <a:rPr lang="en-US" altLang="en-US" sz="4800" b="1"/>
              </a:br>
              <a:r>
                <a:rPr lang="en-US" altLang="en-US" sz="4800" b="1"/>
                <a:t> Serial Port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8610600" cy="476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ar-AE" altLang="en-US" sz="3200" b="1"/>
              <a:t>    يحتوي هذا النوع من المنافذ على 25 ثقبا صغيرا , ويعرف بأنه طرف توصيل انثى . ويمكن</a:t>
            </a:r>
          </a:p>
          <a:p>
            <a:pPr eaLnBrk="1" hangingPunct="1">
              <a:lnSpc>
                <a:spcPct val="120000"/>
              </a:lnSpc>
            </a:pPr>
            <a:r>
              <a:rPr lang="ar-AE" altLang="en-US" sz="3200" b="1"/>
              <a:t> ان يستخدم هذا النوع من المنافذ</a:t>
            </a:r>
          </a:p>
          <a:p>
            <a:pPr eaLnBrk="1" hangingPunct="1">
              <a:lnSpc>
                <a:spcPct val="120000"/>
              </a:lnSpc>
            </a:pPr>
            <a:r>
              <a:rPr lang="ar-AE" altLang="en-US" sz="3200" b="1"/>
              <a:t> لتوصيل الطابعة أو محرك</a:t>
            </a:r>
          </a:p>
          <a:p>
            <a:pPr eaLnBrk="1" hangingPunct="1">
              <a:lnSpc>
                <a:spcPct val="120000"/>
              </a:lnSpc>
            </a:pPr>
            <a:r>
              <a:rPr lang="ar-AE" altLang="en-US" sz="3200" b="1"/>
              <a:t> الاشرطة الممغنطة . ويضع جهاز</a:t>
            </a:r>
          </a:p>
          <a:p>
            <a:pPr eaLnBrk="1" hangingPunct="1">
              <a:lnSpc>
                <a:spcPct val="120000"/>
              </a:lnSpc>
            </a:pPr>
            <a:r>
              <a:rPr lang="ar-AE" altLang="en-US" sz="3200" b="1"/>
              <a:t> الحاسب علامة على كل منفذ</a:t>
            </a:r>
            <a:r>
              <a:rPr lang="en-US" altLang="en-US" sz="3200" b="1"/>
              <a:t> </a:t>
            </a:r>
            <a:r>
              <a:rPr lang="ar-AE" altLang="en-US" sz="3200" b="1"/>
              <a:t> متواز ويسمي أول منفذ</a:t>
            </a:r>
            <a:r>
              <a:rPr lang="en-US" altLang="en-US" sz="3200" b="1"/>
              <a:t> </a:t>
            </a:r>
            <a:r>
              <a:rPr lang="ar-AE" altLang="en-US" sz="3200" b="1"/>
              <a:t>متواز </a:t>
            </a:r>
          </a:p>
          <a:p>
            <a:pPr eaLnBrk="1" hangingPunct="1">
              <a:lnSpc>
                <a:spcPct val="120000"/>
              </a:lnSpc>
            </a:pPr>
            <a:r>
              <a:rPr lang="ar-AE" altLang="en-US" sz="3200" b="1"/>
              <a:t>باسم </a:t>
            </a:r>
            <a:r>
              <a:rPr lang="en-US" altLang="en-US" sz="3200" b="1"/>
              <a:t>LPT1 </a:t>
            </a:r>
            <a:r>
              <a:rPr lang="ar-AE" altLang="en-US" sz="3200" b="1"/>
              <a:t> , بينما يسمي المنفذ المتوازي الثاني باسم </a:t>
            </a:r>
            <a:endParaRPr lang="en-US" altLang="en-US" sz="3200" b="1"/>
          </a:p>
          <a:p>
            <a:pPr eaLnBrk="1" hangingPunct="1">
              <a:lnSpc>
                <a:spcPct val="120000"/>
              </a:lnSpc>
            </a:pPr>
            <a:r>
              <a:rPr lang="en-US" altLang="en-US" sz="3200" b="1"/>
              <a:t>LPT2 </a:t>
            </a:r>
            <a:r>
              <a:rPr lang="ar-AE" altLang="en-US" sz="3200" b="1"/>
              <a:t> وهكذا</a:t>
            </a:r>
            <a:endParaRPr lang="en-US" altLang="en-US" sz="3200" b="1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81000" y="120650"/>
            <a:ext cx="5943600" cy="4451350"/>
            <a:chOff x="240" y="76"/>
            <a:chExt cx="3744" cy="2804"/>
          </a:xfrm>
        </p:grpSpPr>
        <p:sp>
          <p:nvSpPr>
            <p:cNvPr id="14340" name="Text Box 6"/>
            <p:cNvSpPr txBox="1">
              <a:spLocks noChangeArrowheads="1"/>
            </p:cNvSpPr>
            <p:nvPr/>
          </p:nvSpPr>
          <p:spPr bwMode="auto">
            <a:xfrm>
              <a:off x="1671" y="76"/>
              <a:ext cx="2313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ar-AE" altLang="en-US" sz="4800" b="1"/>
                <a:t>المنفذ المتوازي </a:t>
              </a:r>
              <a:r>
                <a:rPr lang="en-US" altLang="en-US" sz="4800" b="1"/>
                <a:t/>
              </a:r>
              <a:br>
                <a:rPr lang="en-US" altLang="en-US" sz="4800" b="1"/>
              </a:br>
              <a:r>
                <a:rPr lang="en-US" altLang="en-US" sz="4800" b="1"/>
                <a:t> Parallel Port</a:t>
              </a:r>
            </a:p>
          </p:txBody>
        </p:sp>
        <p:pic>
          <p:nvPicPr>
            <p:cNvPr id="14341" name="Picture 9" descr="Parallell Socket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1584"/>
              <a:ext cx="259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429000" y="2590800"/>
            <a:ext cx="5105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/>
              <a:t>هو المنفذ الذي يتم توصيل الشاشة من خلاله مع الجهاز</a:t>
            </a:r>
            <a:endParaRPr lang="en-US" altLang="en-US" sz="3200" b="1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711325" y="152400"/>
            <a:ext cx="4537075" cy="4800600"/>
            <a:chOff x="1078" y="96"/>
            <a:chExt cx="2858" cy="3024"/>
          </a:xfrm>
        </p:grpSpPr>
        <p:pic>
          <p:nvPicPr>
            <p:cNvPr id="15364" name="Picture 7" descr="VGA Plu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2148"/>
              <a:ext cx="1296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5" name="Picture 9" descr="VGA Sock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8" y="1675"/>
              <a:ext cx="842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6" name="Text Box 11"/>
            <p:cNvSpPr txBox="1">
              <a:spLocks noChangeArrowheads="1"/>
            </p:cNvSpPr>
            <p:nvPr/>
          </p:nvSpPr>
          <p:spPr bwMode="auto">
            <a:xfrm>
              <a:off x="1538" y="96"/>
              <a:ext cx="2398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ar-AE" altLang="en-US" sz="4800" b="1"/>
                <a:t>منفذ الشاشة</a:t>
              </a:r>
              <a:r>
                <a:rPr lang="en-US" altLang="en-US" sz="4800" b="1"/>
                <a:t/>
              </a:r>
              <a:br>
                <a:rPr lang="en-US" altLang="en-US" sz="4800" b="1"/>
              </a:br>
              <a:r>
                <a:rPr lang="en-US" altLang="en-US" sz="4800" b="1"/>
                <a:t> Monitor Port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828800" y="2209800"/>
            <a:ext cx="7239000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lang="en-US" altLang="en-US" sz="3600" b="1"/>
              <a:t>    </a:t>
            </a:r>
            <a:r>
              <a:rPr lang="ar-SA" altLang="en-US" sz="3200" b="1"/>
              <a:t>يصل منفذ لوحة المفاتيح هذه اللوحة بجهاز الحاسب  </a:t>
            </a:r>
          </a:p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lang="ar-SA" altLang="en-US" sz="3200" b="1"/>
              <a:t> يأتي منفذ لوحة المفاتيح بحجمين </a:t>
            </a:r>
          </a:p>
          <a:p>
            <a:pPr eaLnBrk="1" hangingPunct="1">
              <a:lnSpc>
                <a:spcPct val="150000"/>
              </a:lnSpc>
            </a:pPr>
            <a:r>
              <a:rPr lang="ar-SA" altLang="en-US" sz="3200" b="1"/>
              <a:t>مختلفين </a:t>
            </a:r>
            <a:endParaRPr lang="en-US" altLang="en-US" sz="3200" b="1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09600" y="838200"/>
            <a:ext cx="6172200" cy="5054600"/>
            <a:chOff x="48" y="80"/>
            <a:chExt cx="3888" cy="3184"/>
          </a:xfrm>
        </p:grpSpPr>
        <p:pic>
          <p:nvPicPr>
            <p:cNvPr id="16388" name="Picture 7" descr="Connecting keyboar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1968"/>
              <a:ext cx="2208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89" name="Text Box 10"/>
            <p:cNvSpPr txBox="1">
              <a:spLocks noChangeArrowheads="1"/>
            </p:cNvSpPr>
            <p:nvPr/>
          </p:nvSpPr>
          <p:spPr bwMode="auto">
            <a:xfrm>
              <a:off x="1493" y="80"/>
              <a:ext cx="2443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4800" b="1"/>
                <a:t>منفذ لوحة المفاتيح</a:t>
              </a:r>
              <a:endParaRPr lang="en-US" altLang="en-US" sz="4800" b="1"/>
            </a:p>
          </p:txBody>
        </p:sp>
        <p:sp>
          <p:nvSpPr>
            <p:cNvPr id="16390" name="Oval 14"/>
            <p:cNvSpPr>
              <a:spLocks noChangeArrowheads="1"/>
            </p:cNvSpPr>
            <p:nvPr/>
          </p:nvSpPr>
          <p:spPr bwMode="auto">
            <a:xfrm>
              <a:off x="816" y="2304"/>
              <a:ext cx="336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16391" name="Picture 13" descr="Keyboard Por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577"/>
              <a:ext cx="960" cy="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2" name="Line 16"/>
            <p:cNvSpPr>
              <a:spLocks noChangeShapeType="1"/>
            </p:cNvSpPr>
            <p:nvPr/>
          </p:nvSpPr>
          <p:spPr bwMode="auto">
            <a:xfrm>
              <a:off x="720" y="1488"/>
              <a:ext cx="240" cy="81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914400"/>
          </a:xfrm>
        </p:spPr>
        <p:txBody>
          <a:bodyPr/>
          <a:lstStyle/>
          <a:p>
            <a:pPr eaLnBrk="1" hangingPunct="1"/>
            <a:r>
              <a:rPr lang="ar-AE" altLang="en-US" sz="4800" b="0" smtClean="0">
                <a:solidFill>
                  <a:schemeClr val="tx1"/>
                </a:solidFill>
              </a:rPr>
              <a:t>منفذ </a:t>
            </a:r>
            <a:r>
              <a:rPr lang="en-US" altLang="en-US" sz="4800" b="0" smtClean="0">
                <a:solidFill>
                  <a:schemeClr val="tx1"/>
                </a:solidFill>
              </a:rPr>
              <a:t>USB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04800" y="1752600"/>
            <a:ext cx="8458200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en-US" altLang="en-US" sz="3200" b="1"/>
              <a:t>    </a:t>
            </a:r>
            <a:r>
              <a:rPr lang="ar-AE" altLang="en-US" sz="3200" b="1"/>
              <a:t>المنفذ المتسلسل العام </a:t>
            </a:r>
            <a:r>
              <a:rPr lang="en-US" altLang="en-US" sz="3200" b="1"/>
              <a:t> </a:t>
            </a:r>
            <a:r>
              <a:rPr lang="ar-AE" altLang="en-US" sz="3200" b="1"/>
              <a:t> </a:t>
            </a:r>
            <a:r>
              <a:rPr lang="en-US" altLang="en-US" sz="3200" b="1"/>
              <a:t>Universal Serial Bus</a:t>
            </a:r>
            <a:r>
              <a:rPr lang="ar-AE" altLang="en-US" sz="3200" b="1"/>
              <a:t> وهو نوع جديد من المنافذ التي يمكنه وصل عدة أجهزة قد تصل الى 127 جهاز بالحاسب في وقت واحد باستخدام منفذ واحد فقط . فعلى سبيل المثال</a:t>
            </a:r>
            <a:r>
              <a:rPr lang="en-US" altLang="en-US" sz="3200" b="1"/>
              <a:t> </a:t>
            </a:r>
            <a:r>
              <a:rPr lang="ar-AE" altLang="en-US" sz="3200" b="1"/>
              <a:t>يمكن توصيل الطابعة والمودم وعصا الألعاب والماسح الضوئي بجهاز الكمبيوتر باستخدام منفذ متسلسل عام واحد </a:t>
            </a:r>
            <a:endParaRPr lang="en-US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219200"/>
          </a:xfrm>
        </p:spPr>
        <p:txBody>
          <a:bodyPr/>
          <a:lstStyle/>
          <a:p>
            <a:pPr eaLnBrk="1" hangingPunct="1"/>
            <a:r>
              <a:rPr lang="ar-AE" altLang="en-US" smtClean="0">
                <a:solidFill>
                  <a:schemeClr val="tx1"/>
                </a:solidFill>
              </a:rPr>
              <a:t>وحدة الإدخال</a:t>
            </a:r>
            <a:br>
              <a:rPr lang="ar-AE" altLang="en-US" smtClean="0">
                <a:solidFill>
                  <a:schemeClr val="tx1"/>
                </a:solidFill>
              </a:rPr>
            </a:br>
            <a:r>
              <a:rPr lang="en-US" altLang="en-US" smtClean="0">
                <a:solidFill>
                  <a:schemeClr val="tx1"/>
                </a:solidFill>
              </a:rPr>
              <a:t>Input Unit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-76200" y="17970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/>
              <a:t>   هذه الوحدة  مسؤولة عن إدخال البيانات الى داخل جهاز الكمبيوتر ومن   أمثلتها:</a:t>
            </a:r>
            <a:endParaRPr lang="en-US" altLang="en-US" sz="3200" b="1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698875" y="2986088"/>
            <a:ext cx="3159125" cy="3490912"/>
            <a:chOff x="2330" y="1881"/>
            <a:chExt cx="1990" cy="2199"/>
          </a:xfrm>
        </p:grpSpPr>
        <p:sp>
          <p:nvSpPr>
            <p:cNvPr id="18437" name="Text Box 4"/>
            <p:cNvSpPr txBox="1">
              <a:spLocks noChangeArrowheads="1"/>
            </p:cNvSpPr>
            <p:nvPr/>
          </p:nvSpPr>
          <p:spPr bwMode="auto">
            <a:xfrm>
              <a:off x="2899" y="1881"/>
              <a:ext cx="142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1.  لوحة المفاتيح </a:t>
              </a:r>
              <a:endParaRPr lang="en-US" altLang="en-US" sz="2800" b="1"/>
            </a:p>
          </p:txBody>
        </p:sp>
        <p:sp>
          <p:nvSpPr>
            <p:cNvPr id="18438" name="Text Box 5"/>
            <p:cNvSpPr txBox="1">
              <a:spLocks noChangeArrowheads="1"/>
            </p:cNvSpPr>
            <p:nvPr/>
          </p:nvSpPr>
          <p:spPr bwMode="auto">
            <a:xfrm>
              <a:off x="3061" y="2217"/>
              <a:ext cx="125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2.  جهاز الفأرة </a:t>
              </a:r>
              <a:endParaRPr lang="en-US" altLang="en-US" sz="2800" b="1"/>
            </a:p>
          </p:txBody>
        </p:sp>
        <p:sp>
          <p:nvSpPr>
            <p:cNvPr id="18439" name="Text Box 6"/>
            <p:cNvSpPr txBox="1">
              <a:spLocks noChangeArrowheads="1"/>
            </p:cNvSpPr>
            <p:nvPr/>
          </p:nvSpPr>
          <p:spPr bwMode="auto">
            <a:xfrm>
              <a:off x="2571" y="2592"/>
              <a:ext cx="174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3.  جهاز مسح الصور</a:t>
              </a:r>
              <a:endParaRPr lang="en-US" altLang="en-US" sz="2800" b="1"/>
            </a:p>
          </p:txBody>
        </p:sp>
        <p:sp>
          <p:nvSpPr>
            <p:cNvPr id="18440" name="Text Box 7"/>
            <p:cNvSpPr txBox="1">
              <a:spLocks noChangeArrowheads="1"/>
            </p:cNvSpPr>
            <p:nvPr/>
          </p:nvSpPr>
          <p:spPr bwMode="auto">
            <a:xfrm>
              <a:off x="2781" y="2985"/>
              <a:ext cx="153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4.  الكاميرا الرقمية</a:t>
              </a:r>
              <a:endParaRPr lang="en-US" altLang="en-US" sz="2800" b="1"/>
            </a:p>
          </p:txBody>
        </p:sp>
        <p:sp>
          <p:nvSpPr>
            <p:cNvPr id="18441" name="Text Box 8"/>
            <p:cNvSpPr txBox="1">
              <a:spLocks noChangeArrowheads="1"/>
            </p:cNvSpPr>
            <p:nvPr/>
          </p:nvSpPr>
          <p:spPr bwMode="auto">
            <a:xfrm>
              <a:off x="2379" y="3369"/>
              <a:ext cx="189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5.  عصا التحكم بالألعاب</a:t>
              </a:r>
              <a:endParaRPr lang="en-US" altLang="en-US" sz="2800" b="1"/>
            </a:p>
          </p:txBody>
        </p:sp>
        <p:sp>
          <p:nvSpPr>
            <p:cNvPr id="18442" name="Text Box 9"/>
            <p:cNvSpPr txBox="1">
              <a:spLocks noChangeArrowheads="1"/>
            </p:cNvSpPr>
            <p:nvPr/>
          </p:nvSpPr>
          <p:spPr bwMode="auto">
            <a:xfrm>
              <a:off x="2330" y="3753"/>
              <a:ext cx="194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6.  جهاز إدخال الأصوات</a:t>
              </a:r>
              <a:endParaRPr lang="en-US" altLang="en-US" sz="28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1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3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81000" y="2244725"/>
            <a:ext cx="8382000" cy="2495550"/>
            <a:chOff x="240" y="1414"/>
            <a:chExt cx="5280" cy="1572"/>
          </a:xfrm>
        </p:grpSpPr>
        <p:sp>
          <p:nvSpPr>
            <p:cNvPr id="19463" name="Text Box 3"/>
            <p:cNvSpPr txBox="1">
              <a:spLocks noChangeArrowheads="1"/>
            </p:cNvSpPr>
            <p:nvPr/>
          </p:nvSpPr>
          <p:spPr bwMode="auto">
            <a:xfrm>
              <a:off x="240" y="1414"/>
              <a:ext cx="5280" cy="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ar-SA" altLang="en-US" sz="3200" b="1"/>
                <a:t> تشتمل أكثر أنواع المفاتيح على مائة وواحد </a:t>
              </a:r>
              <a:r>
                <a:rPr lang="en-US" altLang="en-US" sz="3200" b="1"/>
                <a:t> </a:t>
              </a:r>
              <a:r>
                <a:rPr lang="ar-SA" altLang="en-US" sz="3200" b="1"/>
                <a:t>مفتاح التي تمكنك من إدخال البيانات </a:t>
              </a:r>
              <a:endParaRPr lang="en-US" altLang="en-US" sz="3200" b="1"/>
            </a:p>
          </p:txBody>
        </p:sp>
        <p:sp>
          <p:nvSpPr>
            <p:cNvPr id="19464" name="Text Box 6"/>
            <p:cNvSpPr txBox="1">
              <a:spLocks noChangeArrowheads="1"/>
            </p:cNvSpPr>
            <p:nvPr/>
          </p:nvSpPr>
          <p:spPr bwMode="auto">
            <a:xfrm>
              <a:off x="3216" y="2160"/>
              <a:ext cx="2275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25000"/>
                </a:lnSpc>
              </a:pPr>
              <a:r>
                <a:rPr lang="ar-SA" altLang="en-US" sz="3200" b="1"/>
                <a:t>والأوامر التي تريدها الى الحاسب الآلى </a:t>
              </a:r>
              <a:endParaRPr lang="en-US" altLang="en-US" sz="3200" b="1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6200" y="228600"/>
            <a:ext cx="5753100" cy="5486400"/>
            <a:chOff x="48" y="144"/>
            <a:chExt cx="3624" cy="3456"/>
          </a:xfrm>
        </p:grpSpPr>
        <p:pic>
          <p:nvPicPr>
            <p:cNvPr id="19460" name="Picture 5" descr="Armenian Keyboard Layout Standard.gif (137273 bytes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1872"/>
              <a:ext cx="3312" cy="1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1" name="Text Box 7"/>
            <p:cNvSpPr txBox="1">
              <a:spLocks noChangeArrowheads="1"/>
            </p:cNvSpPr>
            <p:nvPr/>
          </p:nvSpPr>
          <p:spPr bwMode="auto">
            <a:xfrm>
              <a:off x="1968" y="144"/>
              <a:ext cx="16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4400" b="1"/>
                <a:t>لوحة المفاتيح</a:t>
              </a:r>
              <a:endParaRPr lang="en-US" altLang="en-US" sz="4400" b="1"/>
            </a:p>
          </p:txBody>
        </p:sp>
        <p:pic>
          <p:nvPicPr>
            <p:cNvPr id="19462" name="Picture 13" descr="logo_keyboard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lum brigh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672"/>
              <a:ext cx="1656" cy="360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04800" y="1981200"/>
            <a:ext cx="8458200" cy="2297113"/>
            <a:chOff x="192" y="1218"/>
            <a:chExt cx="5328" cy="1447"/>
          </a:xfrm>
        </p:grpSpPr>
        <p:sp>
          <p:nvSpPr>
            <p:cNvPr id="20487" name="Text Box 13"/>
            <p:cNvSpPr txBox="1">
              <a:spLocks noChangeArrowheads="1"/>
            </p:cNvSpPr>
            <p:nvPr/>
          </p:nvSpPr>
          <p:spPr bwMode="auto">
            <a:xfrm>
              <a:off x="192" y="2009"/>
              <a:ext cx="5280" cy="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ar-SA" altLang="en-US" b="1"/>
                <a:t>وقد يحوي جهاز الفأرة على مفتاح أو مفتاحين وعند الضغط عليهما يتم إرسال أمر                                         معين للجهاز </a:t>
              </a:r>
              <a:endParaRPr lang="en-US" altLang="en-US" b="1"/>
            </a:p>
          </p:txBody>
        </p:sp>
        <p:sp>
          <p:nvSpPr>
            <p:cNvPr id="20488" name="Text Box 14"/>
            <p:cNvSpPr txBox="1">
              <a:spLocks noChangeArrowheads="1"/>
            </p:cNvSpPr>
            <p:nvPr/>
          </p:nvSpPr>
          <p:spPr bwMode="auto">
            <a:xfrm>
              <a:off x="710" y="1218"/>
              <a:ext cx="481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3200" b="1"/>
                <a:t>   </a:t>
              </a:r>
              <a:r>
                <a:rPr lang="ar-SA" altLang="en-US" b="1"/>
                <a:t>جهاز الفأرة (الماوس) هو جهاز تأشير بحجم قبضة اليد، أو أصغر احيانا،</a:t>
              </a:r>
              <a:endParaRPr lang="en-US" altLang="en-US" b="1"/>
            </a:p>
          </p:txBody>
        </p:sp>
        <p:sp>
          <p:nvSpPr>
            <p:cNvPr id="20489" name="Text Box 15"/>
            <p:cNvSpPr txBox="1">
              <a:spLocks noChangeArrowheads="1"/>
            </p:cNvSpPr>
            <p:nvPr/>
          </p:nvSpPr>
          <p:spPr bwMode="auto">
            <a:xfrm>
              <a:off x="1477" y="1762"/>
              <a:ext cx="39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b="1"/>
                <a:t>يستخدم لتحديد العناصر او نقلها من مكان الى آخر على الشاشة</a:t>
              </a:r>
              <a:endParaRPr lang="en-US" altLang="en-US" b="1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438400" y="1066800"/>
            <a:ext cx="3592513" cy="5256213"/>
            <a:chOff x="1824" y="145"/>
            <a:chExt cx="2263" cy="3311"/>
          </a:xfrm>
        </p:grpSpPr>
        <p:pic>
          <p:nvPicPr>
            <p:cNvPr id="20485" name="Picture 11" descr="ip.gif (4950 bytes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2054"/>
              <a:ext cx="2263" cy="1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6" name="Text Box 16"/>
            <p:cNvSpPr txBox="1">
              <a:spLocks noChangeArrowheads="1"/>
            </p:cNvSpPr>
            <p:nvPr/>
          </p:nvSpPr>
          <p:spPr bwMode="auto">
            <a:xfrm>
              <a:off x="3803" y="145"/>
              <a:ext cx="11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5400" b="1"/>
            </a:p>
          </p:txBody>
        </p:sp>
      </p:grpSp>
      <p:sp>
        <p:nvSpPr>
          <p:cNvPr id="20484" name="Text Box 21"/>
          <p:cNvSpPr txBox="1">
            <a:spLocks noChangeArrowheads="1"/>
          </p:cNvSpPr>
          <p:nvPr/>
        </p:nvSpPr>
        <p:spPr bwMode="auto">
          <a:xfrm>
            <a:off x="3048000" y="609600"/>
            <a:ext cx="26670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AE" altLang="en-US" sz="4400" b="1"/>
              <a:t>جهاز الفأرة</a:t>
            </a:r>
            <a:endParaRPr lang="en-US" altLang="en-US" sz="4400" b="1"/>
          </a:p>
          <a:p>
            <a:pPr eaLnBrk="1" hangingPunct="1"/>
            <a:r>
              <a:rPr lang="en-US" altLang="en-US" sz="4400" b="1"/>
              <a:t>Mouse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76200" y="4495800"/>
            <a:ext cx="8458200" cy="2057400"/>
            <a:chOff x="48" y="2832"/>
            <a:chExt cx="5328" cy="1296"/>
          </a:xfrm>
        </p:grpSpPr>
        <p:sp>
          <p:nvSpPr>
            <p:cNvPr id="21514" name="Text Box 9"/>
            <p:cNvSpPr txBox="1">
              <a:spLocks noChangeArrowheads="1"/>
            </p:cNvSpPr>
            <p:nvPr/>
          </p:nvSpPr>
          <p:spPr bwMode="auto">
            <a:xfrm>
              <a:off x="2982" y="2832"/>
              <a:ext cx="23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2.  الماسحة الضوئية المسطحة </a:t>
              </a:r>
              <a:endParaRPr lang="en-US" altLang="en-US" sz="2800" b="1"/>
            </a:p>
          </p:txBody>
        </p:sp>
        <p:pic>
          <p:nvPicPr>
            <p:cNvPr id="21515" name="Picture 12" descr="sc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2876"/>
              <a:ext cx="2122" cy="1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752600" y="2438400"/>
            <a:ext cx="6781800" cy="2254250"/>
            <a:chOff x="1104" y="1536"/>
            <a:chExt cx="4272" cy="1420"/>
          </a:xfrm>
        </p:grpSpPr>
        <p:sp>
          <p:nvSpPr>
            <p:cNvPr id="21512" name="Text Box 8"/>
            <p:cNvSpPr txBox="1">
              <a:spLocks noChangeArrowheads="1"/>
            </p:cNvSpPr>
            <p:nvPr/>
          </p:nvSpPr>
          <p:spPr bwMode="auto">
            <a:xfrm>
              <a:off x="2621" y="2352"/>
              <a:ext cx="275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1.  الماسحة الضوئية المحمولة باليد</a:t>
              </a:r>
              <a:endParaRPr lang="en-US" altLang="en-US" sz="2800" b="1"/>
            </a:p>
          </p:txBody>
        </p:sp>
        <p:pic>
          <p:nvPicPr>
            <p:cNvPr id="21513" name="Picture 15" descr="hand-sc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1536"/>
              <a:ext cx="1440" cy="1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2811463" y="168275"/>
            <a:ext cx="329247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AE" altLang="en-US" sz="4400" b="1"/>
              <a:t>الماسحة الضوئية</a:t>
            </a:r>
            <a:br>
              <a:rPr lang="ar-AE" altLang="en-US" sz="4400" b="1"/>
            </a:br>
            <a:r>
              <a:rPr lang="en-US" altLang="en-US" sz="4400" b="1"/>
              <a:t>Scanner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381000" y="1751013"/>
            <a:ext cx="8382000" cy="1830387"/>
            <a:chOff x="240" y="1103"/>
            <a:chExt cx="5280" cy="1153"/>
          </a:xfrm>
        </p:grpSpPr>
        <p:sp>
          <p:nvSpPr>
            <p:cNvPr id="21510" name="Text Box 3"/>
            <p:cNvSpPr txBox="1">
              <a:spLocks noChangeArrowheads="1"/>
            </p:cNvSpPr>
            <p:nvPr/>
          </p:nvSpPr>
          <p:spPr bwMode="auto">
            <a:xfrm>
              <a:off x="240" y="1103"/>
              <a:ext cx="5280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ar-SA" altLang="en-US" sz="2800" b="1"/>
                <a:t>الماسحة الضوئية هي جهاز يقرا الرسوم والنصوص ويحفظها في الحاسب </a:t>
              </a:r>
            </a:p>
          </p:txBody>
        </p:sp>
        <p:sp>
          <p:nvSpPr>
            <p:cNvPr id="21511" name="Text Box 20"/>
            <p:cNvSpPr txBox="1">
              <a:spLocks noChangeArrowheads="1"/>
            </p:cNvSpPr>
            <p:nvPr/>
          </p:nvSpPr>
          <p:spPr bwMode="auto">
            <a:xfrm>
              <a:off x="3753" y="1848"/>
              <a:ext cx="1537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ar-SA" altLang="en-US" sz="2800" b="1"/>
                <a:t>ومن أنواعها :      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7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altLang="en-US" smtClean="0">
                <a:solidFill>
                  <a:schemeClr val="tx1"/>
                </a:solidFill>
              </a:rPr>
              <a:t>1. المكونات المادية</a:t>
            </a:r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114800"/>
          </a:xfrm>
        </p:spPr>
        <p:txBody>
          <a:bodyPr/>
          <a:lstStyle/>
          <a:p>
            <a:pPr marL="533400" indent="-533400" eaLnBrk="1" hangingPunct="1">
              <a:spcBef>
                <a:spcPct val="0"/>
              </a:spcBef>
              <a:buFontTx/>
              <a:buNone/>
            </a:pPr>
            <a:r>
              <a:rPr lang="ar-AE" altLang="en-US" sz="2400" b="1" smtClean="0"/>
              <a:t>هي الأجزاء التي يتكون منها الجهاز ونستطيع لمسها ومشاهدتها</a:t>
            </a:r>
          </a:p>
          <a:p>
            <a:pPr marL="533400" indent="-533400" eaLnBrk="1" hangingPunct="1">
              <a:spcBef>
                <a:spcPct val="0"/>
              </a:spcBef>
              <a:buFontTx/>
              <a:buNone/>
            </a:pPr>
            <a:r>
              <a:rPr lang="ar-AE" altLang="en-US" sz="2400" b="1" smtClean="0"/>
              <a:t> ينقسم جهاز الحاسب الى خمس وحدات رئيسة :</a:t>
            </a:r>
            <a:endParaRPr lang="en-US" altLang="en-US" sz="2400" b="1" smtClean="0"/>
          </a:p>
          <a:p>
            <a:pPr marL="533400" indent="-533400" eaLnBrk="1" hangingPunct="1">
              <a:buFontTx/>
              <a:buAutoNum type="arabicPeriod"/>
            </a:pPr>
            <a:r>
              <a:rPr lang="ar-AE" altLang="en-US" sz="2400" b="1" smtClean="0"/>
              <a:t>وحدة المعالجة المركزية </a:t>
            </a:r>
            <a:r>
              <a:rPr lang="en-US" altLang="en-US" sz="2400" b="1" smtClean="0"/>
              <a:t>Central Processing Unit (CPU)</a:t>
            </a:r>
            <a:endParaRPr lang="ar-AE" altLang="en-US" sz="2400" b="1" smtClean="0"/>
          </a:p>
          <a:p>
            <a:pPr marL="914400" lvl="1" indent="-457200" eaLnBrk="1" hangingPunct="1">
              <a:buFontTx/>
              <a:buChar char="•"/>
            </a:pPr>
            <a:r>
              <a:rPr lang="ar-AE" altLang="en-US" sz="2000" b="1" smtClean="0"/>
              <a:t>المعالج </a:t>
            </a:r>
            <a:r>
              <a:rPr lang="en-US" altLang="en-US" sz="2000" b="1" smtClean="0"/>
              <a:t>Processor</a:t>
            </a:r>
          </a:p>
          <a:p>
            <a:pPr marL="914400" lvl="1" indent="-457200" eaLnBrk="1" hangingPunct="1">
              <a:buFontTx/>
              <a:buChar char="•"/>
            </a:pPr>
            <a:r>
              <a:rPr lang="ar-AE" altLang="en-US" sz="2000" b="1" smtClean="0"/>
              <a:t>الذاكرة </a:t>
            </a:r>
            <a:r>
              <a:rPr lang="en-US" altLang="en-US" sz="2000" b="1" smtClean="0"/>
              <a:t>Memory</a:t>
            </a:r>
            <a:endParaRPr lang="ar-AE" altLang="en-US" sz="2000" b="1" smtClean="0"/>
          </a:p>
          <a:p>
            <a:pPr marL="533400" indent="-533400" eaLnBrk="1" hangingPunct="1">
              <a:buFontTx/>
              <a:buNone/>
            </a:pPr>
            <a:r>
              <a:rPr lang="ar-AE" altLang="en-US" sz="2400" b="1" smtClean="0"/>
              <a:t>2. وحدة المواجهة </a:t>
            </a:r>
            <a:r>
              <a:rPr lang="en-US" altLang="en-US" sz="2400" b="1" smtClean="0"/>
              <a:t>Interface Unit</a:t>
            </a:r>
            <a:endParaRPr lang="ar-AE" altLang="en-US" sz="2400" b="1" smtClean="0"/>
          </a:p>
          <a:p>
            <a:pPr marL="533400" indent="-533400" eaLnBrk="1" hangingPunct="1">
              <a:buFontTx/>
              <a:buNone/>
            </a:pPr>
            <a:r>
              <a:rPr lang="ar-AE" altLang="en-US" sz="2400" b="1" smtClean="0"/>
              <a:t>3. وحدة  الإدخال </a:t>
            </a:r>
            <a:r>
              <a:rPr lang="en-US" altLang="en-US" sz="2400" b="1" smtClean="0"/>
              <a:t>Input Unit</a:t>
            </a:r>
            <a:endParaRPr lang="ar-AE" altLang="en-US" sz="2400" b="1" smtClean="0"/>
          </a:p>
          <a:p>
            <a:pPr marL="533400" indent="-533400" eaLnBrk="1" hangingPunct="1">
              <a:buFontTx/>
              <a:buNone/>
            </a:pPr>
            <a:r>
              <a:rPr lang="ar-AE" altLang="en-US" sz="2400" b="1" smtClean="0"/>
              <a:t>4. وحدة الإخراج </a:t>
            </a:r>
            <a:r>
              <a:rPr lang="en-US" altLang="en-US" sz="2400" b="1" smtClean="0"/>
              <a:t>Output Unit</a:t>
            </a:r>
            <a:endParaRPr lang="ar-AE" altLang="en-US" sz="2400" b="1" smtClean="0"/>
          </a:p>
          <a:p>
            <a:pPr marL="533400" indent="-533400" eaLnBrk="1" hangingPunct="1">
              <a:buFontTx/>
              <a:buNone/>
            </a:pPr>
            <a:r>
              <a:rPr lang="ar-AE" altLang="en-US" sz="2400" b="1" smtClean="0"/>
              <a:t>5. وحدة التخزين الثانوية</a:t>
            </a:r>
            <a:r>
              <a:rPr lang="en-US" altLang="en-US" sz="2400" b="1" smtClean="0"/>
              <a:t>Secondary Storage Unit  </a:t>
            </a:r>
            <a:endParaRPr lang="en-US" altLang="en-US" sz="2400" smtClean="0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1143000"/>
            <a:ext cx="922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627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381000" y="1981200"/>
            <a:ext cx="85344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ar-SA" altLang="en-US" sz="3200" b="1"/>
              <a:t>   تسمح لك الكاميرا الرقمية بالتقاط الصور الفوتوغرافية واستخدامها في جهاز الكمبيوتر بحيث يمكنك وضع الصور في مستند أو على شبكة الوب</a:t>
            </a:r>
          </a:p>
          <a:p>
            <a:pPr eaLnBrk="1" hangingPunct="1">
              <a:lnSpc>
                <a:spcPct val="125000"/>
              </a:lnSpc>
            </a:pPr>
            <a:r>
              <a:rPr lang="ar-SA" altLang="en-US" sz="3200" b="1"/>
              <a:t> العالمية أو إرسالها عبر</a:t>
            </a:r>
          </a:p>
          <a:p>
            <a:pPr eaLnBrk="1" hangingPunct="1">
              <a:lnSpc>
                <a:spcPct val="125000"/>
              </a:lnSpc>
            </a:pPr>
            <a:r>
              <a:rPr lang="ar-SA" altLang="en-US" sz="3200" b="1"/>
              <a:t> البريد الإلكترونى </a:t>
            </a:r>
            <a:endParaRPr lang="en-US" altLang="en-US" sz="3200" b="1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143000" y="533400"/>
            <a:ext cx="4876800" cy="5700713"/>
            <a:chOff x="816" y="153"/>
            <a:chExt cx="3072" cy="3591"/>
          </a:xfrm>
        </p:grpSpPr>
        <p:pic>
          <p:nvPicPr>
            <p:cNvPr id="22532" name="Picture 11" descr="Casio QV-700 Digital Camer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1824"/>
              <a:ext cx="2611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3" name="Text Box 12"/>
            <p:cNvSpPr txBox="1">
              <a:spLocks noChangeArrowheads="1"/>
            </p:cNvSpPr>
            <p:nvPr/>
          </p:nvSpPr>
          <p:spPr bwMode="auto">
            <a:xfrm>
              <a:off x="1625" y="153"/>
              <a:ext cx="2263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4800" b="1"/>
                <a:t>الكاميرات الرقمية</a:t>
              </a:r>
              <a:endParaRPr lang="en-US" altLang="en-US" sz="4800" b="1"/>
            </a:p>
            <a:p>
              <a:pPr eaLnBrk="1" hangingPunct="1"/>
              <a:r>
                <a:rPr lang="ar-AE" altLang="en-US" sz="4800" b="1"/>
                <a:t> </a:t>
              </a:r>
              <a:r>
                <a:rPr lang="en-US" altLang="en-US" sz="3200" b="1"/>
                <a:t>Digital Camera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pPr eaLnBrk="1" hangingPunct="1"/>
            <a:r>
              <a:rPr lang="ar-AE" altLang="en-US" sz="4800" smtClean="0">
                <a:solidFill>
                  <a:schemeClr val="tx1"/>
                </a:solidFill>
              </a:rPr>
              <a:t>وحدة الإخراج</a:t>
            </a:r>
            <a:r>
              <a:rPr lang="en-US" altLang="en-US" sz="4800" smtClean="0">
                <a:solidFill>
                  <a:schemeClr val="tx1"/>
                </a:solidFill>
              </a:rPr>
              <a:t>  Output Unit </a:t>
            </a:r>
            <a:r>
              <a:rPr lang="ar-AE" altLang="en-US" sz="4800" smtClean="0">
                <a:solidFill>
                  <a:schemeClr val="tx1"/>
                </a:solidFill>
              </a:rPr>
              <a:t> </a:t>
            </a:r>
            <a:endParaRPr lang="en-US" altLang="en-US" sz="4800" smtClean="0">
              <a:solidFill>
                <a:schemeClr val="tx1"/>
              </a:solidFill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82296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sz="3600" b="1"/>
              <a:t>    </a:t>
            </a:r>
            <a:r>
              <a:rPr lang="ar-SA" altLang="en-US" sz="3600" b="1"/>
              <a:t>هذه الوحدة مسؤولة عن إخراج البيانات والمعلومات الى مستخدم الجهاز ومن أمثلتها :       </a:t>
            </a:r>
            <a:endParaRPr lang="en-US" altLang="en-US" sz="3600" b="1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274888" y="3292475"/>
            <a:ext cx="4887912" cy="2193925"/>
            <a:chOff x="1433" y="2074"/>
            <a:chExt cx="3079" cy="1382"/>
          </a:xfrm>
        </p:grpSpPr>
        <p:sp>
          <p:nvSpPr>
            <p:cNvPr id="23557" name="Text Box 4"/>
            <p:cNvSpPr txBox="1">
              <a:spLocks noChangeArrowheads="1"/>
            </p:cNvSpPr>
            <p:nvPr/>
          </p:nvSpPr>
          <p:spPr bwMode="auto">
            <a:xfrm>
              <a:off x="1433" y="2074"/>
              <a:ext cx="307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3200" b="1"/>
                <a:t>1. جهاز شاشة العرض </a:t>
              </a:r>
              <a:r>
                <a:rPr lang="en-US" altLang="en-US" sz="3200" b="1"/>
                <a:t>Monitor </a:t>
              </a:r>
            </a:p>
          </p:txBody>
        </p:sp>
        <p:sp>
          <p:nvSpPr>
            <p:cNvPr id="23558" name="Text Box 5"/>
            <p:cNvSpPr txBox="1">
              <a:spLocks noChangeArrowheads="1"/>
            </p:cNvSpPr>
            <p:nvPr/>
          </p:nvSpPr>
          <p:spPr bwMode="auto">
            <a:xfrm>
              <a:off x="2114" y="2554"/>
              <a:ext cx="23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3200" b="1"/>
                <a:t>2. الآلة الطابعة</a:t>
              </a:r>
              <a:r>
                <a:rPr lang="en-US" altLang="en-US" sz="3200" b="1"/>
                <a:t> Printer  </a:t>
              </a:r>
            </a:p>
          </p:txBody>
        </p:sp>
        <p:sp>
          <p:nvSpPr>
            <p:cNvPr id="23559" name="Text Box 6"/>
            <p:cNvSpPr txBox="1">
              <a:spLocks noChangeArrowheads="1"/>
            </p:cNvSpPr>
            <p:nvPr/>
          </p:nvSpPr>
          <p:spPr bwMode="auto">
            <a:xfrm>
              <a:off x="1563" y="3091"/>
              <a:ext cx="291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3200" b="1"/>
                <a:t>3. السماعات الصوتية </a:t>
              </a:r>
              <a:r>
                <a:rPr lang="en-US" altLang="en-US" sz="3200" b="1"/>
                <a:t>Speaker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7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85800" y="1600200"/>
            <a:ext cx="7848600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ar-SA" altLang="en-US" sz="3200" b="1"/>
              <a:t>  تشبه جهاز العرض التلفزيوني وتقوم بعرض  النصوص والبيانات والرسوم والأشكال</a:t>
            </a:r>
          </a:p>
          <a:p>
            <a:pPr eaLnBrk="1" hangingPunct="1">
              <a:lnSpc>
                <a:spcPct val="150000"/>
              </a:lnSpc>
            </a:pPr>
            <a:r>
              <a:rPr lang="ar-SA" altLang="en-US" sz="3200" b="1"/>
              <a:t>والصور </a:t>
            </a:r>
            <a:endParaRPr lang="en-US" altLang="en-US" sz="3200" b="1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914400" y="228600"/>
            <a:ext cx="4516438" cy="6172200"/>
            <a:chOff x="576" y="144"/>
            <a:chExt cx="2845" cy="3888"/>
          </a:xfrm>
        </p:grpSpPr>
        <p:pic>
          <p:nvPicPr>
            <p:cNvPr id="24580" name="Picture 9" descr="MONITO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296"/>
              <a:ext cx="2736" cy="2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1" name="Text Box 10"/>
            <p:cNvSpPr txBox="1">
              <a:spLocks noChangeArrowheads="1"/>
            </p:cNvSpPr>
            <p:nvPr/>
          </p:nvSpPr>
          <p:spPr bwMode="auto">
            <a:xfrm>
              <a:off x="2110" y="144"/>
              <a:ext cx="1311" cy="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5400" b="1"/>
                <a:t>الشاشـة</a:t>
              </a:r>
              <a:r>
                <a:rPr lang="en-US" altLang="en-US" sz="5400" b="1"/>
                <a:t> </a:t>
              </a:r>
            </a:p>
            <a:p>
              <a:pPr eaLnBrk="1" hangingPunct="1"/>
              <a:r>
                <a:rPr lang="en-US" altLang="en-US" sz="3200" b="1"/>
                <a:t>Monitor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4343400" y="2133600"/>
            <a:ext cx="426720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ar-SA" altLang="en-US" sz="3200" b="1"/>
              <a:t>يمكن استخدام الطابعة لطباعة الخطابات ، الفواتير ، الصحف الاخبارية،  ملصقات العناوين،  الملصقات البريدية، الظروف، أو البطاقات بمختلف انواعها، وغير ذلك</a:t>
            </a:r>
            <a:endParaRPr lang="en-US" altLang="en-US" sz="3200" b="1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6200" y="242888"/>
            <a:ext cx="5715000" cy="5395912"/>
            <a:chOff x="48" y="153"/>
            <a:chExt cx="3600" cy="3399"/>
          </a:xfrm>
        </p:grpSpPr>
        <p:pic>
          <p:nvPicPr>
            <p:cNvPr id="25604" name="Picture 6" descr="printer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1241"/>
              <a:ext cx="2784" cy="2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05" name="Text Box 8"/>
            <p:cNvSpPr txBox="1">
              <a:spLocks noChangeArrowheads="1"/>
            </p:cNvSpPr>
            <p:nvPr/>
          </p:nvSpPr>
          <p:spPr bwMode="auto">
            <a:xfrm>
              <a:off x="2348" y="153"/>
              <a:ext cx="1300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800" b="1"/>
                <a:t>   </a:t>
              </a:r>
              <a:r>
                <a:rPr lang="ar-AE" altLang="en-US" sz="4800" b="1"/>
                <a:t>الطابعة</a:t>
              </a:r>
              <a:endParaRPr lang="en-US" altLang="en-US" sz="4800" b="1"/>
            </a:p>
            <a:p>
              <a:pPr eaLnBrk="1" hangingPunct="1"/>
              <a:r>
                <a:rPr lang="en-US" altLang="en-US" sz="3600" b="1"/>
                <a:t>Printer</a:t>
              </a:r>
              <a:r>
                <a:rPr lang="en-US" altLang="en-US" sz="4800" b="1"/>
                <a:t> 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4876800" y="2057400"/>
            <a:ext cx="36734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/>
              <a:t>يتيح لك هذا الجهاز للاستماع الى الأصوات </a:t>
            </a:r>
            <a:endParaRPr lang="en-US" altLang="en-US" sz="3200" b="1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33400" y="242888"/>
            <a:ext cx="5715000" cy="5638800"/>
            <a:chOff x="336" y="153"/>
            <a:chExt cx="3600" cy="3552"/>
          </a:xfrm>
        </p:grpSpPr>
        <p:pic>
          <p:nvPicPr>
            <p:cNvPr id="26628" name="Picture 11" descr="speak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248"/>
              <a:ext cx="2517" cy="2457"/>
            </a:xfrm>
            <a:prstGeom prst="rect">
              <a:avLst/>
            </a:prstGeom>
            <a:solidFill>
              <a:srgbClr val="0000FF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29" name="Text Box 14"/>
            <p:cNvSpPr txBox="1">
              <a:spLocks noChangeArrowheads="1"/>
            </p:cNvSpPr>
            <p:nvPr/>
          </p:nvSpPr>
          <p:spPr bwMode="auto">
            <a:xfrm>
              <a:off x="1501" y="153"/>
              <a:ext cx="2435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4800" b="1"/>
                <a:t>السماعات الصوتية</a:t>
              </a:r>
              <a:endParaRPr lang="en-US" altLang="en-US" sz="4800" b="1"/>
            </a:p>
            <a:p>
              <a:pPr eaLnBrk="1" hangingPunct="1"/>
              <a:r>
                <a:rPr lang="en-US" altLang="en-US" sz="4000" b="1"/>
                <a:t>Speakers  </a:t>
              </a:r>
              <a:r>
                <a:rPr lang="en-US" altLang="en-US" sz="4800" b="1"/>
                <a:t> 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848600" cy="1524000"/>
          </a:xfrm>
        </p:spPr>
        <p:txBody>
          <a:bodyPr/>
          <a:lstStyle/>
          <a:p>
            <a:pPr eaLnBrk="1" hangingPunct="1"/>
            <a:r>
              <a:rPr lang="ar-AE" altLang="en-US" smtClean="0">
                <a:solidFill>
                  <a:schemeClr val="tx1"/>
                </a:solidFill>
              </a:rPr>
              <a:t>وحدة التخزين الثانوية </a:t>
            </a:r>
            <a:br>
              <a:rPr lang="ar-AE" altLang="en-US" smtClean="0">
                <a:solidFill>
                  <a:schemeClr val="tx1"/>
                </a:solidFill>
              </a:rPr>
            </a:br>
            <a:r>
              <a:rPr lang="en-US" altLang="en-US" smtClean="0">
                <a:solidFill>
                  <a:schemeClr val="tx1"/>
                </a:solidFill>
              </a:rPr>
              <a:t>Storage Unit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525588" y="3813175"/>
            <a:ext cx="5484812" cy="2281238"/>
            <a:chOff x="961" y="2402"/>
            <a:chExt cx="3455" cy="1437"/>
          </a:xfrm>
        </p:grpSpPr>
        <p:sp>
          <p:nvSpPr>
            <p:cNvPr id="27653" name="Text Box 4"/>
            <p:cNvSpPr txBox="1">
              <a:spLocks noChangeArrowheads="1"/>
            </p:cNvSpPr>
            <p:nvPr/>
          </p:nvSpPr>
          <p:spPr bwMode="auto">
            <a:xfrm>
              <a:off x="1308" y="2402"/>
              <a:ext cx="310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CC3300"/>
                </a:buClr>
                <a:buFontTx/>
                <a:buAutoNum type="arabicPeriod"/>
              </a:pPr>
              <a:r>
                <a:rPr lang="ar-AE" altLang="en-US" sz="2800" b="1"/>
                <a:t>جهاز القرص المرن  </a:t>
              </a:r>
              <a:r>
                <a:rPr lang="en-US" altLang="en-US" sz="2800" b="1"/>
                <a:t>Floppy Disk</a:t>
              </a:r>
              <a:r>
                <a:rPr lang="ar-AE" altLang="en-US" sz="2800" b="1"/>
                <a:t> </a:t>
              </a:r>
              <a:endParaRPr lang="en-US" altLang="en-US" sz="2800" b="1"/>
            </a:p>
          </p:txBody>
        </p:sp>
        <p:sp>
          <p:nvSpPr>
            <p:cNvPr id="27654" name="Text Box 5"/>
            <p:cNvSpPr txBox="1">
              <a:spLocks noChangeArrowheads="1"/>
            </p:cNvSpPr>
            <p:nvPr/>
          </p:nvSpPr>
          <p:spPr bwMode="auto">
            <a:xfrm>
              <a:off x="961" y="2937"/>
              <a:ext cx="345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2800" b="1"/>
                <a:t>2. جهاز </a:t>
              </a:r>
              <a:r>
                <a:rPr lang="ar-SA" altLang="en-US" sz="2800" b="1">
                  <a:cs typeface="Times New Roman" panose="02020603050405020304" pitchFamily="18" charset="0"/>
                </a:rPr>
                <a:t>قارئ الأقراص الضوئية </a:t>
              </a:r>
              <a:r>
                <a:rPr lang="en-US" altLang="en-US" sz="2800" b="1">
                  <a:cs typeface="Times New Roman" panose="02020603050405020304" pitchFamily="18" charset="0"/>
                </a:rPr>
                <a:t>CD-ROM</a:t>
              </a:r>
              <a:r>
                <a:rPr lang="ar-AE" altLang="en-US" sz="2800" b="1"/>
                <a:t> </a:t>
              </a:r>
              <a:endParaRPr lang="en-US" altLang="en-US" sz="2800" b="1"/>
            </a:p>
          </p:txBody>
        </p:sp>
        <p:sp>
          <p:nvSpPr>
            <p:cNvPr id="27655" name="Text Box 6"/>
            <p:cNvSpPr txBox="1">
              <a:spLocks noChangeArrowheads="1"/>
            </p:cNvSpPr>
            <p:nvPr/>
          </p:nvSpPr>
          <p:spPr bwMode="auto">
            <a:xfrm>
              <a:off x="1580" y="3512"/>
              <a:ext cx="28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2800" b="1"/>
                <a:t>3. جهاز </a:t>
              </a:r>
              <a:r>
                <a:rPr lang="ar-SA" altLang="en-US" sz="2800" b="1"/>
                <a:t>القرص الثابت </a:t>
              </a:r>
              <a:r>
                <a:rPr lang="en-US" altLang="en-US" sz="2800" b="1"/>
                <a:t>Hard Disk</a:t>
              </a:r>
            </a:p>
          </p:txBody>
        </p:sp>
      </p:grp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76200" y="1676400"/>
            <a:ext cx="8763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ar-SA" altLang="en-US" sz="3200" b="1"/>
              <a:t>   تقوم هذه الوحدة بدعم ذاكرة الحاسوب الأساسية بحفظ البيانات والمعلومات بصورة دائمة بحيث يمكن الرجوع إليها مستقبلا</a:t>
            </a:r>
          </a:p>
          <a:p>
            <a:pPr eaLnBrk="1" hangingPunct="1">
              <a:lnSpc>
                <a:spcPct val="125000"/>
              </a:lnSpc>
            </a:pPr>
            <a:r>
              <a:rPr lang="ar-SA" altLang="en-US" sz="3200" b="1"/>
              <a:t>ومن أمثلة وحدة التخزين الثانوية :</a:t>
            </a:r>
            <a:endParaRPr lang="en-US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7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851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/>
            </a:r>
            <a:br>
              <a:rPr lang="en-US" altLang="en-US" smtClean="0">
                <a:solidFill>
                  <a:schemeClr val="tx1"/>
                </a:solidFill>
              </a:rPr>
            </a:br>
            <a:r>
              <a:rPr lang="ar-AE" altLang="en-US" smtClean="0">
                <a:solidFill>
                  <a:schemeClr val="tx1"/>
                </a:solidFill>
              </a:rPr>
              <a:t>محرك القرص المرن</a:t>
            </a:r>
            <a:br>
              <a:rPr lang="ar-AE" altLang="en-US" smtClean="0">
                <a:solidFill>
                  <a:schemeClr val="tx1"/>
                </a:solidFill>
              </a:rPr>
            </a:br>
            <a:r>
              <a:rPr lang="en-US" altLang="en-US" smtClean="0">
                <a:solidFill>
                  <a:schemeClr val="tx1"/>
                </a:solidFill>
              </a:rPr>
              <a:t>Floppy Diskette Drive</a:t>
            </a:r>
            <a:r>
              <a:rPr lang="ar-AE" altLang="en-US" smtClean="0">
                <a:solidFill>
                  <a:schemeClr val="tx1"/>
                </a:solidFill>
              </a:rPr>
              <a:t> </a:t>
            </a:r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0" y="1447800"/>
            <a:ext cx="8763000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ar-SA" altLang="en-US" sz="2800" b="1"/>
              <a:t>  </a:t>
            </a:r>
            <a:endParaRPr lang="en-US" altLang="en-US" sz="2800" b="1"/>
          </a:p>
          <a:p>
            <a:pPr eaLnBrk="1" hangingPunct="1">
              <a:lnSpc>
                <a:spcPct val="125000"/>
              </a:lnSpc>
            </a:pPr>
            <a:endParaRPr lang="ar-SA" altLang="en-US" sz="2800" b="1"/>
          </a:p>
          <a:p>
            <a:pPr eaLnBrk="1" hangingPunct="1">
              <a:lnSpc>
                <a:spcPct val="125000"/>
              </a:lnSpc>
            </a:pPr>
            <a:r>
              <a:rPr lang="ar-SA" altLang="en-US" sz="2800" b="1"/>
              <a:t>يخزن محرك الأقراص المرنة المعلومات على الأقراص المرنة التي يمكن إخراجها من الجهاز ونقلها الى أي مكان بحيث تمكنك من تبادل البيانات من جهاز لآخر</a:t>
            </a:r>
            <a:endParaRPr lang="en-US" altLang="en-US" sz="2800" b="1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324725" y="4421188"/>
            <a:ext cx="260350" cy="1357312"/>
            <a:chOff x="4636" y="2698"/>
            <a:chExt cx="164" cy="855"/>
          </a:xfrm>
        </p:grpSpPr>
        <p:sp>
          <p:nvSpPr>
            <p:cNvPr id="28677" name="Text Box 5"/>
            <p:cNvSpPr txBox="1">
              <a:spLocks noChangeArrowheads="1"/>
            </p:cNvSpPr>
            <p:nvPr/>
          </p:nvSpPr>
          <p:spPr bwMode="auto">
            <a:xfrm>
              <a:off x="4684" y="2698"/>
              <a:ext cx="1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800" b="1"/>
            </a:p>
          </p:txBody>
        </p:sp>
        <p:sp>
          <p:nvSpPr>
            <p:cNvPr id="28678" name="Text Box 6"/>
            <p:cNvSpPr txBox="1">
              <a:spLocks noChangeArrowheads="1"/>
            </p:cNvSpPr>
            <p:nvPr/>
          </p:nvSpPr>
          <p:spPr bwMode="auto">
            <a:xfrm>
              <a:off x="4636" y="3226"/>
              <a:ext cx="1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8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7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67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57200" y="381000"/>
            <a:ext cx="8153400" cy="5486400"/>
            <a:chOff x="480" y="144"/>
            <a:chExt cx="5136" cy="3456"/>
          </a:xfrm>
        </p:grpSpPr>
        <p:sp>
          <p:nvSpPr>
            <p:cNvPr id="29699" name="Text Box 3"/>
            <p:cNvSpPr txBox="1">
              <a:spLocks noChangeArrowheads="1"/>
            </p:cNvSpPr>
            <p:nvPr/>
          </p:nvSpPr>
          <p:spPr bwMode="auto">
            <a:xfrm>
              <a:off x="2448" y="1344"/>
              <a:ext cx="3120" cy="1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ar-SA" altLang="en-US" sz="3600" b="1"/>
                <a:t>  </a:t>
              </a:r>
              <a:r>
                <a:rPr lang="ar-SA" altLang="en-US" sz="2800" b="1"/>
                <a:t>تستخدم معظم محركات الأقراص المرنة القرص ذو قياس 3.5 بوصة، ويوجد داخل هذا النوع قرص مرن رقيق من البلاستيك تسجل عليه البيانات مغناطيسيا </a:t>
              </a:r>
            </a:p>
            <a:p>
              <a:pPr eaLnBrk="1" hangingPunct="1">
                <a:buFontTx/>
                <a:buChar char="•"/>
              </a:pPr>
              <a:r>
                <a:rPr lang="ar-SA" altLang="en-US" sz="2800" b="1"/>
                <a:t> تبلغ سعة تخزينه 1.44 ميغابايت</a:t>
              </a:r>
              <a:endParaRPr lang="en-US" altLang="en-US" sz="2800" b="1"/>
            </a:p>
          </p:txBody>
        </p:sp>
        <p:pic>
          <p:nvPicPr>
            <p:cNvPr id="29700" name="Picture 5" descr="floppydisk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296"/>
              <a:ext cx="2160" cy="2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1" name="Text Box 6"/>
            <p:cNvSpPr txBox="1">
              <a:spLocks noChangeArrowheads="1"/>
            </p:cNvSpPr>
            <p:nvPr/>
          </p:nvSpPr>
          <p:spPr bwMode="auto">
            <a:xfrm>
              <a:off x="2054" y="144"/>
              <a:ext cx="3562" cy="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3600" b="1"/>
            </a:p>
            <a:p>
              <a:pPr eaLnBrk="1" hangingPunct="1"/>
              <a:r>
                <a:rPr lang="ar-SA" altLang="en-US" sz="4000" b="1"/>
                <a:t>الأقراص المرنة قياس 3.5 بوصة</a:t>
              </a:r>
              <a:endParaRPr lang="en-US" altLang="en-US" sz="40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755775" y="1906588"/>
            <a:ext cx="7312025" cy="3914775"/>
            <a:chOff x="1106" y="1201"/>
            <a:chExt cx="4606" cy="2466"/>
          </a:xfrm>
        </p:grpSpPr>
        <p:grpSp>
          <p:nvGrpSpPr>
            <p:cNvPr id="3078" name="Group 26"/>
            <p:cNvGrpSpPr>
              <a:grpSpLocks/>
            </p:cNvGrpSpPr>
            <p:nvPr/>
          </p:nvGrpSpPr>
          <p:grpSpPr bwMode="auto">
            <a:xfrm>
              <a:off x="1106" y="1201"/>
              <a:ext cx="4558" cy="2466"/>
              <a:chOff x="1106" y="1201"/>
              <a:chExt cx="4558" cy="2466"/>
            </a:xfrm>
          </p:grpSpPr>
          <p:sp>
            <p:nvSpPr>
              <p:cNvPr id="3080" name="Text Box 3"/>
              <p:cNvSpPr txBox="1">
                <a:spLocks noChangeArrowheads="1"/>
              </p:cNvSpPr>
              <p:nvPr/>
            </p:nvSpPr>
            <p:spPr bwMode="auto">
              <a:xfrm>
                <a:off x="2592" y="2640"/>
                <a:ext cx="3072" cy="10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20000"/>
                  </a:lnSpc>
                </a:pPr>
                <a:r>
                  <a:rPr lang="ar-SA" altLang="en-US" sz="2800" b="1"/>
                  <a:t>أو تغيير المعلومات المخزنة فيه . وتوجد معظم محركات أقراص السي دي روم داخل الحاسوب </a:t>
                </a:r>
                <a:endParaRPr lang="en-US" altLang="en-US" sz="2800" b="1"/>
              </a:p>
            </p:txBody>
          </p:sp>
          <p:sp>
            <p:nvSpPr>
              <p:cNvPr id="3081" name="Text Box 17"/>
              <p:cNvSpPr txBox="1">
                <a:spLocks noChangeArrowheads="1"/>
              </p:cNvSpPr>
              <p:nvPr/>
            </p:nvSpPr>
            <p:spPr bwMode="auto">
              <a:xfrm>
                <a:off x="1106" y="1201"/>
                <a:ext cx="43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ar-SA" altLang="en-US" sz="2800" b="1"/>
                  <a:t>هو جهاز يقرأ المعلومات المحفوظة على الأقراص المدمجة </a:t>
                </a:r>
                <a:endParaRPr lang="en-US" altLang="en-US" sz="2800" b="1"/>
              </a:p>
            </p:txBody>
          </p:sp>
          <p:sp>
            <p:nvSpPr>
              <p:cNvPr id="3082" name="Text Box 18"/>
              <p:cNvSpPr txBox="1">
                <a:spLocks noChangeArrowheads="1"/>
              </p:cNvSpPr>
              <p:nvPr/>
            </p:nvSpPr>
            <p:spPr bwMode="auto">
              <a:xfrm>
                <a:off x="1464" y="1537"/>
                <a:ext cx="420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ar-AE" altLang="en-US" sz="2800" b="1"/>
                  <a:t>(السي دي روم ) </a:t>
                </a:r>
                <a:r>
                  <a:rPr lang="en-US" altLang="en-US" sz="2800" b="1"/>
                  <a:t>CD-ROM </a:t>
                </a:r>
                <a:r>
                  <a:rPr lang="ar-AE" altLang="en-US" sz="2800" b="1"/>
                  <a:t> ، ونعني بالقرص المدمج </a:t>
                </a:r>
                <a:endParaRPr lang="en-US" altLang="en-US" sz="2800" b="1"/>
              </a:p>
            </p:txBody>
          </p:sp>
          <p:sp>
            <p:nvSpPr>
              <p:cNvPr id="3083" name="Text Box 19"/>
              <p:cNvSpPr txBox="1">
                <a:spLocks noChangeArrowheads="1"/>
              </p:cNvSpPr>
              <p:nvPr/>
            </p:nvSpPr>
            <p:spPr bwMode="auto">
              <a:xfrm>
                <a:off x="2974" y="1921"/>
                <a:ext cx="269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ar-SA" altLang="en-US" sz="2800" b="1"/>
                  <a:t>السي دي روم ذاكرة القراءة فقط أي</a:t>
                </a:r>
                <a:endParaRPr lang="en-US" altLang="en-US" sz="2800" b="1"/>
              </a:p>
            </p:txBody>
          </p:sp>
        </p:grpSp>
        <p:sp>
          <p:nvSpPr>
            <p:cNvPr id="3079" name="Text Box 20"/>
            <p:cNvSpPr txBox="1">
              <a:spLocks noChangeArrowheads="1"/>
            </p:cNvSpPr>
            <p:nvPr/>
          </p:nvSpPr>
          <p:spPr bwMode="auto">
            <a:xfrm>
              <a:off x="2869" y="2353"/>
              <a:ext cx="284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أنه لايمكن الكتابة على القرص المدمج</a:t>
              </a:r>
              <a:endParaRPr lang="en-US" altLang="en-US" sz="2800" b="1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09600" y="407988"/>
            <a:ext cx="5545138" cy="5767387"/>
            <a:chOff x="0" y="111"/>
            <a:chExt cx="4484" cy="3633"/>
          </a:xfrm>
        </p:grpSpPr>
        <p:graphicFrame>
          <p:nvGraphicFramePr>
            <p:cNvPr id="3074" name="Object 15"/>
            <p:cNvGraphicFramePr>
              <a:graphicFrameLocks noChangeAspect="1"/>
            </p:cNvGraphicFramePr>
            <p:nvPr/>
          </p:nvGraphicFramePr>
          <p:xfrm>
            <a:off x="0" y="1817"/>
            <a:ext cx="2544" cy="19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Bitmap Image" r:id="rId3" imgW="1609524" imgH="1219370" progId="Paint.Picture">
                    <p:embed/>
                  </p:oleObj>
                </mc:Choice>
                <mc:Fallback>
                  <p:oleObj name="Bitmap Image" r:id="rId3" imgW="1609524" imgH="1219370" progId="Paint.Picture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817"/>
                          <a:ext cx="2544" cy="19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7" name="Text Box 21"/>
            <p:cNvSpPr txBox="1">
              <a:spLocks noChangeArrowheads="1"/>
            </p:cNvSpPr>
            <p:nvPr/>
          </p:nvSpPr>
          <p:spPr bwMode="auto">
            <a:xfrm>
              <a:off x="1272" y="111"/>
              <a:ext cx="3212" cy="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ar-AE" altLang="en-US" sz="4400" b="1"/>
                <a:t>محرك السي دي روم </a:t>
              </a:r>
              <a:br>
                <a:rPr lang="ar-AE" altLang="en-US" sz="4400" b="1"/>
              </a:br>
              <a:r>
                <a:rPr lang="en-US" altLang="en-US" sz="4400" b="1"/>
                <a:t>CD-ROM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762000" y="1660525"/>
            <a:ext cx="7300913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ar-SA" altLang="en-US" sz="3200" b="1"/>
              <a:t> </a:t>
            </a:r>
            <a:endParaRPr lang="en-US" altLang="en-US" sz="3200" b="1"/>
          </a:p>
          <a:p>
            <a:pPr eaLnBrk="1" hangingPunct="1">
              <a:lnSpc>
                <a:spcPct val="125000"/>
              </a:lnSpc>
              <a:buFontTx/>
              <a:buChar char="•"/>
            </a:pPr>
            <a:r>
              <a:rPr lang="ar-SA" altLang="en-US" sz="3200" b="1"/>
              <a:t> </a:t>
            </a:r>
            <a:r>
              <a:rPr lang="ar-SA" altLang="en-US" b="1"/>
              <a:t>يعتبر القرص الصلب الجهاز الرئيسي</a:t>
            </a:r>
            <a:endParaRPr lang="en-US" altLang="en-US" b="1"/>
          </a:p>
          <a:p>
            <a:pPr eaLnBrk="1" hangingPunct="1">
              <a:lnSpc>
                <a:spcPct val="125000"/>
              </a:lnSpc>
            </a:pPr>
            <a:r>
              <a:rPr lang="ar-SA" altLang="en-US" b="1"/>
              <a:t> الذي يستخدمه الحاسب</a:t>
            </a:r>
            <a:endParaRPr lang="en-US" altLang="en-US" b="1"/>
          </a:p>
          <a:p>
            <a:pPr eaLnBrk="1" hangingPunct="1">
              <a:lnSpc>
                <a:spcPct val="125000"/>
              </a:lnSpc>
            </a:pPr>
            <a:r>
              <a:rPr lang="ar-SA" altLang="en-US" b="1"/>
              <a:t> لحفظ المعلومات وتخزينها </a:t>
            </a:r>
            <a:endParaRPr lang="en-US" altLang="en-US" b="1"/>
          </a:p>
          <a:p>
            <a:pPr eaLnBrk="1" hangingPunct="1">
              <a:lnSpc>
                <a:spcPct val="125000"/>
              </a:lnSpc>
            </a:pPr>
            <a:r>
              <a:rPr lang="ar-SA" altLang="en-US" b="1"/>
              <a:t>بصورة دائمة، وتشتمل </a:t>
            </a:r>
            <a:endParaRPr lang="en-US" altLang="en-US" b="1"/>
          </a:p>
          <a:p>
            <a:pPr eaLnBrk="1" hangingPunct="1">
              <a:lnSpc>
                <a:spcPct val="125000"/>
              </a:lnSpc>
            </a:pPr>
            <a:r>
              <a:rPr lang="ar-SA" altLang="en-US" b="1"/>
              <a:t>معظم أجهزة الحاسب </a:t>
            </a:r>
            <a:endParaRPr lang="en-US" altLang="en-US" b="1"/>
          </a:p>
          <a:p>
            <a:pPr eaLnBrk="1" hangingPunct="1">
              <a:lnSpc>
                <a:spcPct val="125000"/>
              </a:lnSpc>
            </a:pPr>
            <a:r>
              <a:rPr lang="ar-SA" altLang="en-US" b="1"/>
              <a:t>على قرص صلب واحد يوجد </a:t>
            </a:r>
          </a:p>
          <a:p>
            <a:pPr eaLnBrk="1" hangingPunct="1">
              <a:lnSpc>
                <a:spcPct val="125000"/>
              </a:lnSpc>
            </a:pPr>
            <a:r>
              <a:rPr lang="ar-SA" altLang="en-US" b="1"/>
              <a:t>داخل الحاسوب</a:t>
            </a:r>
          </a:p>
          <a:p>
            <a:pPr eaLnBrk="1" hangingPunct="1">
              <a:lnSpc>
                <a:spcPct val="125000"/>
              </a:lnSpc>
              <a:buFontTx/>
              <a:buChar char="•"/>
            </a:pPr>
            <a:r>
              <a:rPr lang="ar-SA" altLang="en-US" b="1"/>
              <a:t> تقاس سعة تخزين القرص الصلب بالميغابايت و الجيجابايت</a:t>
            </a:r>
            <a:endParaRPr lang="en-US" altLang="en-US" b="1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990600" y="533400"/>
            <a:ext cx="5467350" cy="5335588"/>
            <a:chOff x="828" y="144"/>
            <a:chExt cx="3444" cy="3361"/>
          </a:xfrm>
        </p:grpSpPr>
        <p:pic>
          <p:nvPicPr>
            <p:cNvPr id="30724" name="Picture 8" descr="harddis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8" y="1584"/>
              <a:ext cx="2484" cy="1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25" name="Text Box 9"/>
            <p:cNvSpPr txBox="1">
              <a:spLocks noChangeArrowheads="1"/>
            </p:cNvSpPr>
            <p:nvPr/>
          </p:nvSpPr>
          <p:spPr bwMode="auto">
            <a:xfrm>
              <a:off x="1199" y="144"/>
              <a:ext cx="3073" cy="10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ar-AE" altLang="en-US" sz="5400" b="1"/>
                <a:t>محرك القرص الصلب</a:t>
              </a:r>
              <a:endParaRPr lang="en-US" altLang="en-US" sz="5400" b="1"/>
            </a:p>
            <a:p>
              <a:pPr algn="ctr" eaLnBrk="1" hangingPunct="1"/>
              <a:r>
                <a:rPr lang="en-US" altLang="en-US" sz="3600" b="1"/>
                <a:t>Hard Disk</a:t>
              </a:r>
              <a:r>
                <a:rPr lang="en-US" altLang="en-US" sz="5400" b="1"/>
                <a:t> 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8"/>
          <p:cNvSpPr>
            <a:spLocks noChangeArrowheads="1"/>
          </p:cNvSpPr>
          <p:nvPr/>
        </p:nvSpPr>
        <p:spPr bwMode="auto">
          <a:xfrm>
            <a:off x="-693738" y="2720975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171" name="Group 35"/>
          <p:cNvGrpSpPr>
            <a:grpSpLocks/>
          </p:cNvGrpSpPr>
          <p:nvPr/>
        </p:nvGrpSpPr>
        <p:grpSpPr bwMode="auto">
          <a:xfrm>
            <a:off x="327025" y="2320925"/>
            <a:ext cx="6173788" cy="457200"/>
            <a:chOff x="0" y="0"/>
            <a:chExt cx="3889" cy="288"/>
          </a:xfrm>
        </p:grpSpPr>
        <p:sp>
          <p:nvSpPr>
            <p:cNvPr id="7178" name="Rectangle 32"/>
            <p:cNvSpPr>
              <a:spLocks noChangeArrowheads="1"/>
            </p:cNvSpPr>
            <p:nvPr/>
          </p:nvSpPr>
          <p:spPr bwMode="auto">
            <a:xfrm>
              <a:off x="0" y="0"/>
              <a:ext cx="3888" cy="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79" name="Rectangle 33"/>
            <p:cNvSpPr>
              <a:spLocks noChangeArrowheads="1"/>
            </p:cNvSpPr>
            <p:nvPr/>
          </p:nvSpPr>
          <p:spPr bwMode="auto">
            <a:xfrm>
              <a:off x="0" y="0"/>
              <a:ext cx="38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AE" altLang="en-US" sz="2000"/>
                <a:t>  </a:t>
              </a:r>
              <a:endParaRPr lang="ar-AE" altLang="en-US" sz="12400"/>
            </a:p>
          </p:txBody>
        </p:sp>
      </p:grpSp>
      <p:sp>
        <p:nvSpPr>
          <p:cNvPr id="7172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AE" altLang="en-US" smtClean="0"/>
              <a:t>وحدة المعالجة المركزية</a:t>
            </a:r>
            <a:r>
              <a:rPr lang="en-US" altLang="en-US" smtClean="0"/>
              <a:t>  CPU </a:t>
            </a:r>
          </a:p>
        </p:txBody>
      </p:sp>
      <p:sp>
        <p:nvSpPr>
          <p:cNvPr id="7173" name="Rectangle 40"/>
          <p:cNvSpPr>
            <a:spLocks noGrp="1" noChangeArrowheads="1"/>
          </p:cNvSpPr>
          <p:nvPr>
            <p:ph type="body" sz="half" idx="2"/>
          </p:nvPr>
        </p:nvSpPr>
        <p:spPr>
          <a:xfrm>
            <a:off x="4038600" y="1981200"/>
            <a:ext cx="4572000" cy="41148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ar-SA" altLang="en-US" sz="2800" b="1" u="sng" smtClean="0"/>
              <a:t>الجزء الأول: المعالج </a:t>
            </a:r>
          </a:p>
          <a:p>
            <a:pPr marL="533400" indent="-533400" eaLnBrk="1" hangingPunct="1"/>
            <a:r>
              <a:rPr lang="ar-SA" altLang="en-US" sz="2800" b="1" smtClean="0"/>
              <a:t>يعتبر المعالج أهم جزء داخل جهاز الحاسوب حيث أنه يقوم بمعالجة الاوامر وتنفيذ العمليات الحسابية والمنطقية المطلوبة</a:t>
            </a:r>
            <a:endParaRPr lang="en-US" altLang="en-US" sz="2800" b="1" smtClean="0"/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1066800" y="-533400"/>
            <a:ext cx="6248400" cy="6096000"/>
            <a:chOff x="432" y="41"/>
            <a:chExt cx="3936" cy="3688"/>
          </a:xfrm>
        </p:grpSpPr>
        <p:sp>
          <p:nvSpPr>
            <p:cNvPr id="7175" name="Text Box 47"/>
            <p:cNvSpPr txBox="1">
              <a:spLocks noChangeArrowheads="1"/>
            </p:cNvSpPr>
            <p:nvPr/>
          </p:nvSpPr>
          <p:spPr bwMode="auto">
            <a:xfrm>
              <a:off x="4252" y="41"/>
              <a:ext cx="116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4400" b="1"/>
            </a:p>
          </p:txBody>
        </p:sp>
        <p:pic>
          <p:nvPicPr>
            <p:cNvPr id="7176" name="Picture 48" descr="Intel Pentium(R) II Processo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595"/>
              <a:ext cx="1181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7" name="Picture 49" descr="Pentium II Phot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2496"/>
              <a:ext cx="2064" cy="1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01638" y="1828800"/>
            <a:ext cx="8437562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ar-SA" altLang="en-US" sz="3200" b="1"/>
              <a:t>  هو جهاز ينسخ الملفات من </a:t>
            </a:r>
          </a:p>
          <a:p>
            <a:pPr eaLnBrk="1" hangingPunct="1">
              <a:lnSpc>
                <a:spcPct val="120000"/>
              </a:lnSpc>
            </a:pPr>
            <a:r>
              <a:rPr lang="ar-SA" altLang="en-US" sz="3200" b="1"/>
              <a:t>الكمبيوتر على أشرطة شبيهة</a:t>
            </a:r>
          </a:p>
          <a:p>
            <a:pPr eaLnBrk="1" hangingPunct="1">
              <a:lnSpc>
                <a:spcPct val="120000"/>
              </a:lnSpc>
            </a:pPr>
            <a:r>
              <a:rPr lang="ar-SA" altLang="en-US" sz="3200" b="1"/>
              <a:t> بأشرطة التسجيل تسمى</a:t>
            </a:r>
          </a:p>
          <a:p>
            <a:pPr eaLnBrk="1" hangingPunct="1">
              <a:lnSpc>
                <a:spcPct val="120000"/>
              </a:lnSpc>
            </a:pPr>
            <a:r>
              <a:rPr lang="ar-SA" altLang="en-US" sz="3200" b="1"/>
              <a:t>الكارتريدج .</a:t>
            </a:r>
          </a:p>
          <a:p>
            <a:pPr eaLnBrk="1" hangingPunct="1">
              <a:lnSpc>
                <a:spcPct val="120000"/>
              </a:lnSpc>
            </a:pPr>
            <a:r>
              <a:rPr lang="ar-SA" altLang="en-US" sz="3200" b="1"/>
              <a:t> يمكن ان يوضع محرك الشريط </a:t>
            </a:r>
          </a:p>
          <a:p>
            <a:pPr eaLnBrk="1" hangingPunct="1">
              <a:lnSpc>
                <a:spcPct val="120000"/>
              </a:lnSpc>
            </a:pPr>
            <a:r>
              <a:rPr lang="ar-SA" altLang="en-US" sz="3200" b="1"/>
              <a:t>الممغنط داخل صندوق الكمبيوتر</a:t>
            </a:r>
          </a:p>
          <a:p>
            <a:pPr eaLnBrk="1" hangingPunct="1">
              <a:lnSpc>
                <a:spcPct val="120000"/>
              </a:lnSpc>
            </a:pPr>
            <a:r>
              <a:rPr lang="ar-SA" altLang="en-US" sz="3200" b="1"/>
              <a:t> او يوصل معه بسلك خاص</a:t>
            </a:r>
            <a:endParaRPr lang="en-US" altLang="en-US" sz="3200" b="1"/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838200" y="252413"/>
            <a:ext cx="5807075" cy="5843587"/>
            <a:chOff x="528" y="159"/>
            <a:chExt cx="3658" cy="3681"/>
          </a:xfrm>
        </p:grpSpPr>
        <p:pic>
          <p:nvPicPr>
            <p:cNvPr id="31748" name="Picture 32" descr="tap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2285"/>
              <a:ext cx="1934" cy="1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49" name="Picture 35" descr="Exabyte Mammoth 8mm Tape Drive 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4" y="1152"/>
              <a:ext cx="2280" cy="1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0" name="Text Box 37"/>
            <p:cNvSpPr txBox="1">
              <a:spLocks noChangeArrowheads="1"/>
            </p:cNvSpPr>
            <p:nvPr/>
          </p:nvSpPr>
          <p:spPr bwMode="auto">
            <a:xfrm>
              <a:off x="1539" y="159"/>
              <a:ext cx="2647" cy="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ar-AE" altLang="en-US" sz="4400" b="1"/>
                <a:t>محرك الشريط الممغنط</a:t>
              </a:r>
              <a:br>
                <a:rPr lang="ar-AE" altLang="en-US" sz="4400" b="1"/>
              </a:br>
              <a:r>
                <a:rPr lang="en-US" altLang="en-US" sz="4400" b="1"/>
                <a:t>Tape Drive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914400"/>
            <a:ext cx="7269480" cy="458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039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AE" altLang="en-US" smtClean="0"/>
              <a:t>وحدة المعالجة المركزية </a:t>
            </a:r>
            <a:r>
              <a:rPr lang="en-US" altLang="en-US" smtClean="0"/>
              <a:t>CPU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ar-SA" altLang="en-US" smtClean="0"/>
              <a:t>أهم العوامل التي تحدد نوعية أداء المعالج</a:t>
            </a:r>
          </a:p>
          <a:p>
            <a:pPr eaLnBrk="1" hangingPunct="1"/>
            <a:r>
              <a:rPr lang="ar-SA" altLang="en-US" smtClean="0"/>
              <a:t>الشركة المصنعة </a:t>
            </a:r>
          </a:p>
          <a:p>
            <a:pPr lvl="1" eaLnBrk="1" hangingPunct="1"/>
            <a:r>
              <a:rPr lang="ar-SA" altLang="en-US" smtClean="0"/>
              <a:t>تعتبر شركة </a:t>
            </a:r>
            <a:r>
              <a:rPr lang="en-US" altLang="en-US" smtClean="0"/>
              <a:t>Intel</a:t>
            </a:r>
            <a:r>
              <a:rPr lang="ar-SA" altLang="en-US" smtClean="0"/>
              <a:t> و </a:t>
            </a:r>
            <a:r>
              <a:rPr lang="en-US" altLang="en-US" smtClean="0"/>
              <a:t>AMD</a:t>
            </a:r>
            <a:r>
              <a:rPr lang="ar-SA" altLang="en-US" smtClean="0"/>
              <a:t>  من أشهر الشركات في إنتاج وحدات المعالجة المركزية </a:t>
            </a:r>
          </a:p>
          <a:p>
            <a:pPr eaLnBrk="1" hangingPunct="1"/>
            <a:r>
              <a:rPr lang="ar-SA" altLang="en-US" smtClean="0"/>
              <a:t>السرعة </a:t>
            </a:r>
          </a:p>
          <a:p>
            <a:pPr lvl="1" eaLnBrk="1" hangingPunct="1"/>
            <a:r>
              <a:rPr lang="ar-SA" altLang="en-US" smtClean="0"/>
              <a:t>تعتبر سرعة وحدة المعالجة المركزية عاملا اساسيا يحدد سرعة تشغيل الكمبيوتر وتقاس عادة</a:t>
            </a:r>
            <a:r>
              <a:rPr lang="en-US" altLang="en-US" smtClean="0"/>
              <a:t> </a:t>
            </a:r>
            <a:r>
              <a:rPr lang="ar-AE" altLang="en-US" smtClean="0"/>
              <a:t>ب</a:t>
            </a:r>
            <a:r>
              <a:rPr lang="ar-SA" altLang="en-US" smtClean="0"/>
              <a:t>الجيجا هيرتز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altLang="en-US" smtClean="0"/>
              <a:t>وحدات القياس</a:t>
            </a:r>
            <a:endParaRPr lang="en-US" altLang="en-US" smtClean="0"/>
          </a:p>
        </p:txBody>
      </p:sp>
      <p:sp>
        <p:nvSpPr>
          <p:cNvPr id="921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altLang="en-US" sz="2400" smtClean="0"/>
              <a:t>1 بت = بينري ديجيت</a:t>
            </a:r>
            <a:br>
              <a:rPr lang="ar-SA" altLang="en-US" sz="2400" smtClean="0"/>
            </a:br>
            <a:r>
              <a:rPr lang="ar-SA" altLang="en-US" sz="2400" smtClean="0"/>
              <a:t>* 8 بت = 1 بايت</a:t>
            </a:r>
            <a:br>
              <a:rPr lang="ar-SA" altLang="en-US" sz="2400" smtClean="0"/>
            </a:br>
            <a:r>
              <a:rPr lang="ar-SA" altLang="en-US" sz="2400" smtClean="0"/>
              <a:t>* 1000 بايت = 1 كيلو بايت</a:t>
            </a:r>
            <a:br>
              <a:rPr lang="ar-SA" altLang="en-US" sz="2400" smtClean="0"/>
            </a:br>
            <a:r>
              <a:rPr lang="ar-SA" altLang="en-US" sz="2400" smtClean="0"/>
              <a:t>* 1000 كيلو = 1 ميجا بايت</a:t>
            </a:r>
            <a:br>
              <a:rPr lang="ar-SA" altLang="en-US" sz="2400" smtClean="0"/>
            </a:br>
            <a:r>
              <a:rPr lang="ar-SA" altLang="en-US" sz="2400" smtClean="0"/>
              <a:t>* 1000 ميجا بايت = 1 جيجا بايت</a:t>
            </a:r>
            <a:br>
              <a:rPr lang="ar-SA" altLang="en-US" sz="2400" smtClean="0"/>
            </a:br>
            <a:r>
              <a:rPr lang="ar-SA" altLang="en-US" sz="2400" smtClean="0"/>
              <a:t>* 1000 جيجا بايت = 1 تيرا بايت</a:t>
            </a:r>
            <a:br>
              <a:rPr lang="ar-SA" altLang="en-US" sz="2400" smtClean="0"/>
            </a:br>
            <a:r>
              <a:rPr lang="ar-SA" altLang="en-US" sz="2400" smtClean="0"/>
              <a:t>* 1000 تيرا بايت = 1 بيتا بايت</a:t>
            </a:r>
            <a:br>
              <a:rPr lang="ar-SA" altLang="en-US" sz="2400" smtClean="0"/>
            </a:br>
            <a:r>
              <a:rPr lang="ar-SA" altLang="en-US" sz="2400" smtClean="0"/>
              <a:t>* 1000 بيتا بايت = 1 إكسا بايت</a:t>
            </a:r>
            <a:br>
              <a:rPr lang="ar-SA" altLang="en-US" sz="2400" smtClean="0"/>
            </a:br>
            <a:r>
              <a:rPr lang="ar-SA" altLang="en-US" sz="2400" smtClean="0"/>
              <a:t>* 1000 إكسا بايت = 1 زيتا بايت</a:t>
            </a:r>
            <a:br>
              <a:rPr lang="ar-SA" altLang="en-US" sz="2400" smtClean="0"/>
            </a:br>
            <a:r>
              <a:rPr lang="ar-SA" altLang="en-US" sz="2400" smtClean="0"/>
              <a:t>* 1000 زيتا بايت = 1 زووتا بايت</a:t>
            </a:r>
            <a:br>
              <a:rPr lang="ar-SA" altLang="en-US" sz="2400" smtClean="0"/>
            </a:br>
            <a:r>
              <a:rPr lang="ar-SA" altLang="en-US" sz="2400" smtClean="0"/>
              <a:t>* 1000 زووتا بايت = 1 برونتو بايت </a:t>
            </a:r>
            <a:endParaRPr lang="en-US" altLang="en-US" sz="240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1676400"/>
            <a:ext cx="36576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/>
              <a:t>10000 كيلوبايت = ؟ ميجابايت</a:t>
            </a:r>
          </a:p>
          <a:p>
            <a:pPr algn="ctr" eaLnBrk="1" hangingPunct="1"/>
            <a:r>
              <a:rPr lang="ar-SA" altLang="en-US">
                <a:solidFill>
                  <a:srgbClr val="FF0000"/>
                </a:solidFill>
              </a:rPr>
              <a:t>10</a:t>
            </a:r>
          </a:p>
          <a:p>
            <a:pPr eaLnBrk="1" hangingPunct="1"/>
            <a:r>
              <a:rPr lang="ar-SA" altLang="en-US"/>
              <a:t>2000 ميجابايت = ؟ جيجا</a:t>
            </a:r>
          </a:p>
          <a:p>
            <a:pPr algn="ctr" eaLnBrk="1" hangingPunct="1"/>
            <a:r>
              <a:rPr lang="ar-SA" altLang="en-US">
                <a:solidFill>
                  <a:srgbClr val="FF0000"/>
                </a:solidFill>
              </a:rPr>
              <a:t>2</a:t>
            </a:r>
          </a:p>
          <a:p>
            <a:pPr eaLnBrk="1" hangingPunct="1"/>
            <a:r>
              <a:rPr lang="ar-SA" altLang="en-US"/>
              <a:t>4 تيرابايت = ؟ جيجا</a:t>
            </a:r>
          </a:p>
          <a:p>
            <a:pPr algn="ctr" eaLnBrk="1" hangingPunct="1"/>
            <a:r>
              <a:rPr lang="ar-SA" altLang="en-US">
                <a:solidFill>
                  <a:srgbClr val="FF0000"/>
                </a:solidFill>
              </a:rPr>
              <a:t>4000</a:t>
            </a:r>
          </a:p>
          <a:p>
            <a:pPr eaLnBrk="1" hangingPunct="1"/>
            <a:r>
              <a:rPr lang="ar-SA" altLang="en-US"/>
              <a:t>1 جيجابايت = ؟ كيلوبايت</a:t>
            </a:r>
          </a:p>
          <a:p>
            <a:pPr algn="ctr" eaLnBrk="1" hangingPunct="1"/>
            <a:r>
              <a:rPr lang="ar-SA" altLang="en-US">
                <a:solidFill>
                  <a:srgbClr val="FF0000"/>
                </a:solidFill>
              </a:rPr>
              <a:t>1000000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62000" y="762000"/>
            <a:ext cx="5349875" cy="4779963"/>
            <a:chOff x="336" y="145"/>
            <a:chExt cx="3370" cy="3011"/>
          </a:xfrm>
        </p:grpSpPr>
        <p:graphicFrame>
          <p:nvGraphicFramePr>
            <p:cNvPr id="1026" name="Object 16"/>
            <p:cNvGraphicFramePr>
              <a:graphicFrameLocks noChangeAspect="1"/>
            </p:cNvGraphicFramePr>
            <p:nvPr/>
          </p:nvGraphicFramePr>
          <p:xfrm>
            <a:off x="336" y="1344"/>
            <a:ext cx="1536" cy="1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Image Document" r:id="rId3" imgW="2438280" imgH="2876400" progId="Imaging.Document">
                    <p:embed/>
                  </p:oleObj>
                </mc:Choice>
                <mc:Fallback>
                  <p:oleObj name="Image Document" r:id="rId3" imgW="2438280" imgH="2876400" progId="Imaging.Document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" y="1344"/>
                          <a:ext cx="1536" cy="1812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prstDash val="sysDot"/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0" name="Text Box 17"/>
            <p:cNvSpPr txBox="1">
              <a:spLocks noChangeArrowheads="1"/>
            </p:cNvSpPr>
            <p:nvPr/>
          </p:nvSpPr>
          <p:spPr bwMode="auto">
            <a:xfrm>
              <a:off x="3590" y="145"/>
              <a:ext cx="116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4800" b="1"/>
            </a:p>
          </p:txBody>
        </p:sp>
      </p:grpSp>
      <p:sp>
        <p:nvSpPr>
          <p:cNvPr id="1028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AE" altLang="en-US" smtClean="0">
                <a:solidFill>
                  <a:schemeClr val="tx1"/>
                </a:solidFill>
              </a:rPr>
              <a:t>وحدة المعالجة المركزية </a:t>
            </a:r>
            <a:r>
              <a:rPr lang="en-US" altLang="en-US" smtClean="0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1029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3429000" y="1981200"/>
            <a:ext cx="5334000" cy="41148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ar-AE" altLang="en-US" sz="2400" b="1" u="sng" smtClean="0"/>
              <a:t>الجزء الثاني: الذاكرة </a:t>
            </a:r>
            <a:r>
              <a:rPr lang="en-US" altLang="en-US" sz="2400" b="1" u="sng" smtClean="0"/>
              <a:t>Memory</a:t>
            </a:r>
          </a:p>
          <a:p>
            <a:pPr marL="533400" indent="-533400" eaLnBrk="1" hangingPunct="1">
              <a:buFontTx/>
              <a:buNone/>
            </a:pPr>
            <a:r>
              <a:rPr lang="ar-AE" altLang="en-US" sz="2400" b="1" smtClean="0"/>
              <a:t>تنقسم ذاكرة الحاسوب الى نوعين</a:t>
            </a:r>
            <a:r>
              <a:rPr lang="en-US" altLang="en-US" sz="2400" b="1" smtClean="0"/>
              <a:t> </a:t>
            </a:r>
            <a:r>
              <a:rPr lang="ar-AE" altLang="en-US" sz="2400" b="1" smtClean="0"/>
              <a:t>هما :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ar-AE" altLang="en-US" sz="2400" b="1" smtClean="0"/>
              <a:t>الذاكرة العشوائية(التشغيلية)</a:t>
            </a:r>
            <a:r>
              <a:rPr lang="en-US" altLang="en-US" sz="2400" b="1" smtClean="0"/>
              <a:t>RAM</a:t>
            </a:r>
          </a:p>
          <a:p>
            <a:pPr marL="533400" indent="-533400" eaLnBrk="1" hangingPunct="1">
              <a:buFontTx/>
              <a:buNone/>
            </a:pPr>
            <a:r>
              <a:rPr lang="en-US" altLang="en-US" sz="2400" b="1" smtClean="0"/>
              <a:t>	</a:t>
            </a:r>
            <a:r>
              <a:rPr lang="ar-AE" altLang="en-US" sz="2400" b="1" smtClean="0"/>
              <a:t>تقوم بحفظ البيانات بشكل مؤقت و يتم مسح هذه البيانات عند ايقاف الجهاز</a:t>
            </a:r>
            <a:endParaRPr lang="en-US" altLang="en-US" sz="2400" b="1" smtClean="0"/>
          </a:p>
          <a:p>
            <a:pPr marL="533400" indent="-533400" eaLnBrk="1" hangingPunct="1">
              <a:buFontTx/>
              <a:buNone/>
            </a:pPr>
            <a:r>
              <a:rPr lang="ar-AE" altLang="en-US" sz="2400" b="1" smtClean="0"/>
              <a:t>2. ذاكرة القراءة </a:t>
            </a:r>
            <a:r>
              <a:rPr lang="en-US" altLang="en-US" sz="2400" b="1" smtClean="0"/>
              <a:t>ROM</a:t>
            </a:r>
          </a:p>
          <a:p>
            <a:pPr marL="533400" indent="-533400" eaLnBrk="1" hangingPunct="1">
              <a:buFontTx/>
              <a:buNone/>
            </a:pPr>
            <a:r>
              <a:rPr lang="en-US" altLang="en-US" sz="2400" b="1" smtClean="0"/>
              <a:t>	</a:t>
            </a:r>
            <a:r>
              <a:rPr lang="ar-AE" altLang="en-US" sz="2400" b="1" smtClean="0"/>
              <a:t>تقوم بالاحتفاظ الدائم للبيانات وهي الأوامر والإرشادات والبرامج التي يحتاجها الجهاز لبدء تشغيله</a:t>
            </a:r>
            <a:endParaRPr lang="en-US" altLang="en-US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447800"/>
          </a:xfrm>
        </p:spPr>
        <p:txBody>
          <a:bodyPr/>
          <a:lstStyle/>
          <a:p>
            <a:pPr eaLnBrk="1" hangingPunct="1"/>
            <a:r>
              <a:rPr lang="ar-AE" altLang="en-US" sz="4800" smtClean="0">
                <a:solidFill>
                  <a:schemeClr val="tx1"/>
                </a:solidFill>
              </a:rPr>
              <a:t>وحدة المواجهة </a:t>
            </a:r>
            <a:r>
              <a:rPr lang="en-US" altLang="en-US" sz="4800" smtClean="0">
                <a:solidFill>
                  <a:schemeClr val="tx1"/>
                </a:solidFill>
              </a:rPr>
              <a:t/>
            </a:r>
            <a:br>
              <a:rPr lang="en-US" altLang="en-US" sz="4800" smtClean="0">
                <a:solidFill>
                  <a:schemeClr val="tx1"/>
                </a:solidFill>
              </a:rPr>
            </a:br>
            <a:r>
              <a:rPr lang="en-US" altLang="en-US" sz="4800" smtClean="0">
                <a:solidFill>
                  <a:schemeClr val="tx1"/>
                </a:solidFill>
              </a:rPr>
              <a:t>Interface Unit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81000" y="1720850"/>
            <a:ext cx="83216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2800" b="1"/>
              <a:t>تنظم هذه الوحدة عملية تبادل البيانات بين وحدة المعالجة ووحدة الذاكرة والوحدات الأخرى  </a:t>
            </a:r>
            <a:endParaRPr lang="en-US" altLang="en-US" sz="2800" b="1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627313" y="2833688"/>
            <a:ext cx="51482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2800" b="1"/>
              <a:t>تتكون وحدة المواجهة من المكونات آلاتية :</a:t>
            </a:r>
            <a:endParaRPr lang="en-US" altLang="en-US" sz="2800" b="1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038600" y="3429000"/>
            <a:ext cx="3444875" cy="914400"/>
            <a:chOff x="2544" y="2160"/>
            <a:chExt cx="2170" cy="576"/>
          </a:xfrm>
        </p:grpSpPr>
        <p:sp>
          <p:nvSpPr>
            <p:cNvPr id="10252" name="Text Box 5"/>
            <p:cNvSpPr txBox="1">
              <a:spLocks noChangeArrowheads="1"/>
            </p:cNvSpPr>
            <p:nvPr/>
          </p:nvSpPr>
          <p:spPr bwMode="auto">
            <a:xfrm>
              <a:off x="3122" y="2160"/>
              <a:ext cx="159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1. معبر نقل البيانات</a:t>
              </a:r>
              <a:endParaRPr lang="en-US" altLang="en-US" sz="2800" b="1"/>
            </a:p>
          </p:txBody>
        </p:sp>
        <p:sp>
          <p:nvSpPr>
            <p:cNvPr id="10253" name="Text Box 8"/>
            <p:cNvSpPr txBox="1">
              <a:spLocks noChangeArrowheads="1"/>
            </p:cNvSpPr>
            <p:nvPr/>
          </p:nvSpPr>
          <p:spPr bwMode="auto">
            <a:xfrm>
              <a:off x="2544" y="2409"/>
              <a:ext cx="9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/>
                <a:t>Data Bus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350963" y="4510088"/>
            <a:ext cx="6110287" cy="900112"/>
            <a:chOff x="851" y="2841"/>
            <a:chExt cx="3849" cy="567"/>
          </a:xfrm>
        </p:grpSpPr>
        <p:sp>
          <p:nvSpPr>
            <p:cNvPr id="10250" name="Text Box 6"/>
            <p:cNvSpPr txBox="1">
              <a:spLocks noChangeArrowheads="1"/>
            </p:cNvSpPr>
            <p:nvPr/>
          </p:nvSpPr>
          <p:spPr bwMode="auto">
            <a:xfrm>
              <a:off x="2659" y="2841"/>
              <a:ext cx="20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2. ثقوب وبطاقات التوسعة</a:t>
              </a:r>
              <a:endParaRPr lang="en-US" altLang="en-US" sz="2800" b="1"/>
            </a:p>
          </p:txBody>
        </p:sp>
        <p:sp>
          <p:nvSpPr>
            <p:cNvPr id="10251" name="Text Box 9"/>
            <p:cNvSpPr txBox="1">
              <a:spLocks noChangeArrowheads="1"/>
            </p:cNvSpPr>
            <p:nvPr/>
          </p:nvSpPr>
          <p:spPr bwMode="auto">
            <a:xfrm>
              <a:off x="851" y="3081"/>
              <a:ext cx="270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/>
                <a:t>Expansion Cards and Slots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572000" y="5514975"/>
            <a:ext cx="2832100" cy="885825"/>
            <a:chOff x="2880" y="3474"/>
            <a:chExt cx="1784" cy="558"/>
          </a:xfrm>
        </p:grpSpPr>
        <p:sp>
          <p:nvSpPr>
            <p:cNvPr id="10248" name="Text Box 7"/>
            <p:cNvSpPr txBox="1">
              <a:spLocks noChangeArrowheads="1"/>
            </p:cNvSpPr>
            <p:nvPr/>
          </p:nvSpPr>
          <p:spPr bwMode="auto">
            <a:xfrm>
              <a:off x="3214" y="3474"/>
              <a:ext cx="145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2800" b="1"/>
                <a:t>3. بوابات الحاسب</a:t>
              </a:r>
              <a:endParaRPr lang="en-US" altLang="en-US" sz="2800" b="1"/>
            </a:p>
          </p:txBody>
        </p:sp>
        <p:sp>
          <p:nvSpPr>
            <p:cNvPr id="10249" name="Text Box 10"/>
            <p:cNvSpPr txBox="1">
              <a:spLocks noChangeArrowheads="1"/>
            </p:cNvSpPr>
            <p:nvPr/>
          </p:nvSpPr>
          <p:spPr bwMode="auto">
            <a:xfrm>
              <a:off x="2880" y="3705"/>
              <a:ext cx="66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/>
                <a:t>Ports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" presetClass="entr" presetSubtype="1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0" build="p" autoUpdateAnimBg="0" advAuto="2000"/>
      <p:bldP spid="2765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343400" y="1508125"/>
            <a:ext cx="43434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ar-SA" altLang="en-US" sz="3600"/>
              <a:t>يتكون من مجموعة من الدوائر والأسلاك الإلكترونية التي تربط بين الدوائر الإلكترونية المختلفة كدائرة المعالج ودائرة الذاكرة </a:t>
            </a:r>
            <a:endParaRPr lang="en-US" altLang="en-US" sz="3600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57200" y="242888"/>
            <a:ext cx="5867400" cy="4862512"/>
            <a:chOff x="288" y="153"/>
            <a:chExt cx="3696" cy="3063"/>
          </a:xfrm>
        </p:grpSpPr>
        <p:pic>
          <p:nvPicPr>
            <p:cNvPr id="11268" name="Picture 5" descr="8088e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1345"/>
              <a:ext cx="2448" cy="18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9" name="Text Box 6"/>
            <p:cNvSpPr txBox="1">
              <a:spLocks noChangeArrowheads="1"/>
            </p:cNvSpPr>
            <p:nvPr/>
          </p:nvSpPr>
          <p:spPr bwMode="auto">
            <a:xfrm>
              <a:off x="1343" y="153"/>
              <a:ext cx="2641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4800" b="1"/>
                <a:t>1. معبر نقل البيانات</a:t>
              </a:r>
              <a:endParaRPr lang="en-US" altLang="en-US" sz="48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868680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ar-AE" altLang="en-US" sz="3200" b="1"/>
              <a:t> </a:t>
            </a:r>
            <a:r>
              <a:rPr lang="en-US" altLang="en-US" sz="3200" b="1"/>
              <a:t>   </a:t>
            </a:r>
            <a:r>
              <a:rPr lang="ar-AE" altLang="en-US" sz="2800" b="1"/>
              <a:t>ينتهي معبر نقل البيانات بثقوب مستطيلة تسمي </a:t>
            </a:r>
            <a:r>
              <a:rPr lang="en-US" altLang="en-US" sz="2800" b="1"/>
              <a:t>Slots</a:t>
            </a:r>
            <a:r>
              <a:rPr lang="ar-AE" altLang="en-US" sz="2800" b="1"/>
              <a:t> يمكن إدخال وتثبيت بطاقات</a:t>
            </a:r>
            <a:r>
              <a:rPr lang="en-US" altLang="en-US" sz="2800" b="1"/>
              <a:t> </a:t>
            </a:r>
            <a:r>
              <a:rPr lang="ar-AE" altLang="en-US" sz="2800" b="1"/>
              <a:t>عليها ويستفاد منها </a:t>
            </a:r>
          </a:p>
          <a:p>
            <a:pPr eaLnBrk="1" hangingPunct="1">
              <a:lnSpc>
                <a:spcPct val="150000"/>
              </a:lnSpc>
            </a:pPr>
            <a:r>
              <a:rPr lang="ar-AE" altLang="en-US" sz="2800" b="1"/>
              <a:t>في زيادة</a:t>
            </a:r>
            <a:r>
              <a:rPr lang="en-US" altLang="en-US" sz="2800" b="1"/>
              <a:t> </a:t>
            </a:r>
            <a:r>
              <a:rPr lang="ar-AE" altLang="en-US" sz="2800" b="1"/>
              <a:t>إمكانية</a:t>
            </a:r>
            <a:r>
              <a:rPr lang="en-US" altLang="en-US" sz="2800" b="1"/>
              <a:t> </a:t>
            </a:r>
            <a:r>
              <a:rPr lang="ar-AE" altLang="en-US" sz="2800" b="1"/>
              <a:t>جهاز الحاسب </a:t>
            </a:r>
          </a:p>
          <a:p>
            <a:pPr eaLnBrk="1" hangingPunct="1">
              <a:lnSpc>
                <a:spcPct val="150000"/>
              </a:lnSpc>
            </a:pPr>
            <a:r>
              <a:rPr lang="ar-AE" altLang="en-US" sz="2800" b="1"/>
              <a:t>وأيضا</a:t>
            </a:r>
            <a:r>
              <a:rPr lang="en-US" altLang="en-US" sz="2800" b="1"/>
              <a:t> </a:t>
            </a:r>
            <a:r>
              <a:rPr lang="ar-AE" altLang="en-US" sz="2800" b="1"/>
              <a:t>ربط الجهاز بالملحقات</a:t>
            </a:r>
            <a:r>
              <a:rPr lang="en-US" altLang="en-US" sz="2800" b="1"/>
              <a:t> </a:t>
            </a:r>
            <a:endParaRPr lang="ar-AE" altLang="en-US" sz="2800" b="1"/>
          </a:p>
          <a:p>
            <a:pPr eaLnBrk="1" hangingPunct="1">
              <a:lnSpc>
                <a:spcPct val="150000"/>
              </a:lnSpc>
            </a:pPr>
            <a:r>
              <a:rPr lang="ar-AE" altLang="en-US" sz="2800" b="1"/>
              <a:t> الخارجية</a:t>
            </a:r>
            <a:r>
              <a:rPr lang="en-US" altLang="en-US" sz="2800" b="1"/>
              <a:t> </a:t>
            </a:r>
            <a:r>
              <a:rPr lang="ar-AE" altLang="en-US" sz="2800" b="1"/>
              <a:t> مثل جهاز المودم </a:t>
            </a:r>
            <a:endParaRPr lang="en-US" altLang="en-US" sz="2800" b="1"/>
          </a:p>
          <a:p>
            <a:pPr eaLnBrk="1" hangingPunct="1">
              <a:lnSpc>
                <a:spcPct val="150000"/>
              </a:lnSpc>
            </a:pPr>
            <a:endParaRPr lang="en-US" altLang="en-US" sz="2800" b="1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0" y="228600"/>
            <a:ext cx="7162800" cy="5638800"/>
            <a:chOff x="0" y="144"/>
            <a:chExt cx="4512" cy="3552"/>
          </a:xfrm>
        </p:grpSpPr>
        <p:graphicFrame>
          <p:nvGraphicFramePr>
            <p:cNvPr id="2050" name="Object 36"/>
            <p:cNvGraphicFramePr>
              <a:graphicFrameLocks noChangeAspect="1"/>
            </p:cNvGraphicFramePr>
            <p:nvPr/>
          </p:nvGraphicFramePr>
          <p:xfrm>
            <a:off x="0" y="1351"/>
            <a:ext cx="3168" cy="23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Bitmap Image" r:id="rId3" imgW="2638095" imgH="1952898" progId="Paint.Picture">
                    <p:embed/>
                  </p:oleObj>
                </mc:Choice>
                <mc:Fallback>
                  <p:oleObj name="Bitmap Image" r:id="rId3" imgW="2638095" imgH="1952898" progId="Paint.Picture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351"/>
                          <a:ext cx="3168" cy="23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3" name="Text Box 41"/>
            <p:cNvSpPr txBox="1">
              <a:spLocks noChangeArrowheads="1"/>
            </p:cNvSpPr>
            <p:nvPr/>
          </p:nvSpPr>
          <p:spPr bwMode="auto">
            <a:xfrm>
              <a:off x="1098" y="144"/>
              <a:ext cx="3414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ar-SA" altLang="en-US" sz="4800" b="1"/>
                <a:t>2. ثقوب وبطاقات التوسعة</a:t>
              </a:r>
              <a:endParaRPr lang="en-US" altLang="en-US" sz="48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utoUpdateAnimBg="0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75C7DD911C5B4B9574CB05D0BD3395" ma:contentTypeVersion="1" ma:contentTypeDescription="Create a new document." ma:contentTypeScope="" ma:versionID="6d21f05cbafb71ec11fac6d7c975ce96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9F2C409-B39F-45C2-9A41-66DAEF5B46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BECE9D-1787-488D-B341-7E7F9A7DAF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2699E968-A062-4E4C-82BE-26EC822C534E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sharepoint/v3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3272</TotalTime>
  <Words>1208</Words>
  <Application>Microsoft Office PowerPoint</Application>
  <PresentationFormat>عرض على الشاشة (4:3)</PresentationFormat>
  <Paragraphs>164</Paragraphs>
  <Slides>31</Slides>
  <Notes>1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2</vt:i4>
      </vt:variant>
      <vt:variant>
        <vt:lpstr>عناوين الشرائح</vt:lpstr>
      </vt:variant>
      <vt:variant>
        <vt:i4>31</vt:i4>
      </vt:variant>
    </vt:vector>
  </HeadingPairs>
  <TitlesOfParts>
    <vt:vector size="37" baseType="lpstr">
      <vt:lpstr>Times New Roman</vt:lpstr>
      <vt:lpstr>Arial</vt:lpstr>
      <vt:lpstr>AL-Mateen</vt:lpstr>
      <vt:lpstr>تصميم افتراضي</vt:lpstr>
      <vt:lpstr>Image Document</vt:lpstr>
      <vt:lpstr>Bitmap Image</vt:lpstr>
      <vt:lpstr>مكونات الحاسوب الآلي</vt:lpstr>
      <vt:lpstr>1. المكونات المادية</vt:lpstr>
      <vt:lpstr>وحدة المعالجة المركزية  CPU </vt:lpstr>
      <vt:lpstr>وحدة المعالجة المركزية CPU</vt:lpstr>
      <vt:lpstr>وحدات القياس</vt:lpstr>
      <vt:lpstr>وحدة المعالجة المركزية CPU</vt:lpstr>
      <vt:lpstr>وحدة المواجهة  Interface Unit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منفذ USB</vt:lpstr>
      <vt:lpstr>وحدة الإدخال Input Unit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وحدة الإخراج  Output Unit  </vt:lpstr>
      <vt:lpstr>عرض تقديمي في PowerPoint</vt:lpstr>
      <vt:lpstr>عرض تقديمي في PowerPoint</vt:lpstr>
      <vt:lpstr>عرض تقديمي في PowerPoint</vt:lpstr>
      <vt:lpstr>وحدة التخزين الثانوية  Storage Unit</vt:lpstr>
      <vt:lpstr> محرك القرص المرن Floppy Diskette Drive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Imam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>efanose</dc:creator>
  <cp:lastModifiedBy>USER</cp:lastModifiedBy>
  <cp:revision>125</cp:revision>
  <dcterms:created xsi:type="dcterms:W3CDTF">2000-10-31T08:59:05Z</dcterms:created>
  <dcterms:modified xsi:type="dcterms:W3CDTF">2024-09-01T22:35:29Z</dcterms:modified>
</cp:coreProperties>
</file>