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38" r:id="rId2"/>
    <p:sldId id="409" r:id="rId3"/>
    <p:sldId id="404" r:id="rId4"/>
    <p:sldId id="412" r:id="rId5"/>
    <p:sldId id="272" r:id="rId6"/>
    <p:sldId id="854" r:id="rId7"/>
    <p:sldId id="258" r:id="rId8"/>
    <p:sldId id="271" r:id="rId9"/>
    <p:sldId id="853" r:id="rId10"/>
    <p:sldId id="259" r:id="rId11"/>
    <p:sldId id="85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5D45"/>
    <a:srgbClr val="A6BBA1"/>
    <a:srgbClr val="3FB1AA"/>
    <a:srgbClr val="3B375C"/>
    <a:srgbClr val="FFBC65"/>
    <a:srgbClr val="DA3538"/>
    <a:srgbClr val="8F9D89"/>
    <a:srgbClr val="A4BB9E"/>
    <a:srgbClr val="55C3C0"/>
    <a:srgbClr val="E97F9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3842" autoAdjust="0"/>
  </p:normalViewPr>
  <p:slideViewPr>
    <p:cSldViewPr snapToGrid="0">
      <p:cViewPr varScale="1">
        <p:scale>
          <a:sx n="91" d="100"/>
          <a:sy n="91" d="100"/>
        </p:scale>
        <p:origin x="-12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2BE5E-0208-4784-88AD-AC8CF99AD847}" type="datetimeFigureOut">
              <a:rPr lang="en-GB" smtClean="0"/>
              <a:pPr/>
              <a:t>13/07/2025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FE966-6BE7-4546-B2FD-8357B98520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7233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65B652-8980-4A12-90E3-F25379352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D7175DC-4D28-414A-9DD5-F671E8B16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11D1A7-6670-41B3-8EAD-392D8DD2F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D58-9263-437C-AC67-162C0FFC5819}" type="datetimeFigureOut">
              <a:rPr lang="en-GB" smtClean="0"/>
              <a:pPr/>
              <a:t>13/07/2025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C7D350-4FC0-4977-B041-16B6EC11E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9894BB-837E-4620-90C4-93531466B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FAAF-4DF3-4E91-A249-5F99D58526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6512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883A4D-FFD7-4BBA-BFE5-839570998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AD9198-2B0B-4C55-B575-77830BE84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73B252-9AE0-433F-B3AF-FCE49967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D58-9263-437C-AC67-162C0FFC5819}" type="datetimeFigureOut">
              <a:rPr lang="en-GB" smtClean="0"/>
              <a:pPr/>
              <a:t>13/07/2025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8ADD6-FF98-4D63-B50A-06E85D7C5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84E952-68D8-48C7-BA1C-07E0FA192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FAAF-4DF3-4E91-A249-5F99D58526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96785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B5C2C9A-AC11-472F-8E03-6B8328029E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2BE225-B609-447D-859D-F5FD41D5A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13195E-8356-477B-B2D8-03C5BE94A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D58-9263-437C-AC67-162C0FFC5819}" type="datetimeFigureOut">
              <a:rPr lang="en-GB" smtClean="0"/>
              <a:pPr/>
              <a:t>13/07/2025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E20613-BD52-4D86-89CA-1C086EAC8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7FC37C-842B-4B5B-801F-11A0083E5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FAAF-4DF3-4E91-A249-5F99D58526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78385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C1946F-B0CC-42B6-A329-F0B7E77A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265A46-C808-4C0D-BC76-1E703164D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29E34-6C61-4B3A-967A-1ABFAF83B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D58-9263-437C-AC67-162C0FFC5819}" type="datetimeFigureOut">
              <a:rPr lang="en-GB" smtClean="0"/>
              <a:pPr/>
              <a:t>13/07/2025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23ABB7-D3EB-4716-97CF-378008051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4E79A3-F23C-4A11-9151-E10F1D3A5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FAAF-4DF3-4E91-A249-5F99D58526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37464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498298-CE1D-416A-BA55-EBB732755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9ACAC1-1101-4589-99A2-0F4CE30BE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F38BCE-503E-4FF9-8A56-9FE12D5EC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D58-9263-437C-AC67-162C0FFC5819}" type="datetimeFigureOut">
              <a:rPr lang="en-GB" smtClean="0"/>
              <a:pPr/>
              <a:t>13/07/2025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BB512E-3C9F-49AC-9D6E-CA7B2E413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4179D8-4106-4962-9700-7045C410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FAAF-4DF3-4E91-A249-5F99D58526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39440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EEC781-5561-45A1-B4F4-158F0E70A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BAFA78-F2F2-42BD-816D-31F19F5645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8FBEDA-BE75-4C48-B240-E53FE5F71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B32EDE-50D0-4F8A-BDB0-5DC4BF8F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D58-9263-437C-AC67-162C0FFC5819}" type="datetimeFigureOut">
              <a:rPr lang="en-GB" smtClean="0"/>
              <a:pPr/>
              <a:t>13/07/2025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619FC3-2F02-4A5F-8F0F-1D5A18771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671BB1-C616-4F35-AB68-D8E0E1CC0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FAAF-4DF3-4E91-A249-5F99D58526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968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625C1D-8DCB-411A-888E-2DDF6010A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6F6B6B-256F-4000-9FB6-79794D4F0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66AB021-1FF4-4A88-9D40-3A5386B19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C7B6019-B4E1-4E53-8278-AED8A91EDD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46F3D0E-7557-4BC4-A7F8-B9D1B519F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6C82BD7-32C6-4CAC-A60A-600FCBD2F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D58-9263-437C-AC67-162C0FFC5819}" type="datetimeFigureOut">
              <a:rPr lang="en-GB" smtClean="0"/>
              <a:pPr/>
              <a:t>13/07/2025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F1DC2BB-169F-461C-ABDE-A5A043969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C40D922-65CC-4962-9191-B2BC10B7C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FAAF-4DF3-4E91-A249-5F99D58526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2192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B3274E-40D1-4E0C-8725-941FD636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62E63CF-D930-4D76-B0A6-87FB34C9A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D58-9263-437C-AC67-162C0FFC5819}" type="datetimeFigureOut">
              <a:rPr lang="en-GB" smtClean="0"/>
              <a:pPr/>
              <a:t>13/07/2025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A52F0B-0F64-4698-9228-CCE635EF0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0D7DAF-F1EF-4C62-8E4D-F3420D70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FAAF-4DF3-4E91-A249-5F99D58526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19380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7413D4-587F-481E-8DD7-046BCDC0C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D58-9263-437C-AC67-162C0FFC5819}" type="datetimeFigureOut">
              <a:rPr lang="en-GB" smtClean="0"/>
              <a:pPr/>
              <a:t>13/07/2025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2AB54C-EE1D-4B9C-940D-67CF10F97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D5820E-5BC0-4EDE-AD96-57D4AFFF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FAAF-4DF3-4E91-A249-5F99D58526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00165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4F9FEC-BE42-4E6B-871F-0107EC594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DA6B9D-6706-4A8C-805F-FB232111B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912C02-E7E7-4A38-8B31-3E969B496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2AF92C-911F-4A9C-BBE1-6C25A3E5C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D58-9263-437C-AC67-162C0FFC5819}" type="datetimeFigureOut">
              <a:rPr lang="en-GB" smtClean="0"/>
              <a:pPr/>
              <a:t>13/07/2025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7CBCDE-976F-4D64-852A-0C04E039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7DEF84-F260-45E1-A8E7-2661F65A5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FAAF-4DF3-4E91-A249-5F99D58526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16142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51C523-278E-41FF-8A09-AA28DD603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F6F98B9-B3AE-418F-8461-D3497C8D7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20C286-1ECF-406A-B000-A1EE05CEA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A2FB52-B0D9-45C0-9E3E-D112AC412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24D58-9263-437C-AC67-162C0FFC5819}" type="datetimeFigureOut">
              <a:rPr lang="en-GB" smtClean="0"/>
              <a:pPr/>
              <a:t>13/07/2025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97435D-AF8E-4087-8A53-FEBB3A2FF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B514BB-C61D-4183-9110-717FA663B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FAAF-4DF3-4E91-A249-5F99D58526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1247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8DC43E8-CC96-4DE4-92DA-AB3C9C34D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E41E18-466F-4FAF-8938-643541C4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32137B-35EA-4C99-B782-792E0DF8A1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24D58-9263-437C-AC67-162C0FFC5819}" type="datetimeFigureOut">
              <a:rPr lang="en-GB" smtClean="0"/>
              <a:pPr/>
              <a:t>13/07/2025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08BAA0-C18C-4DEC-AD5D-F3FADF17B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D0BF9D-409E-43CB-8A04-7CA6757CE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2FAAF-4DF3-4E91-A249-5F99D58526C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4045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2082722" y="107005"/>
            <a:ext cx="6591300" cy="39751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2285922" y="683458"/>
            <a:ext cx="6388100" cy="923330"/>
          </a:xfrm>
          <a:prstGeom prst="rect">
            <a:avLst/>
          </a:prstGeom>
          <a:solidFill>
            <a:schemeClr val="accent5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</a:rPr>
              <a:t>كان وأخواتها</a:t>
            </a:r>
            <a:endParaRPr lang="en-GB" sz="5400" b="1" dirty="0">
              <a:solidFill>
                <a:schemeClr val="bg1"/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8CCCF324-C4B7-4D6C-AE45-7525D0C114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15" t="13515" r="63658" b="46216"/>
          <a:stretch/>
        </p:blipFill>
        <p:spPr>
          <a:xfrm>
            <a:off x="7395158" y="2554083"/>
            <a:ext cx="2557728" cy="373896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6825DDA6-2327-4167-BBC5-2C4F19A25BD9}"/>
              </a:ext>
            </a:extLst>
          </p:cNvPr>
          <p:cNvSpPr txBox="1"/>
          <p:nvPr/>
        </p:nvSpPr>
        <p:spPr>
          <a:xfrm>
            <a:off x="3426161" y="1873689"/>
            <a:ext cx="462500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ar-AE" sz="4000" b="1" dirty="0"/>
              <a:t>   الأفعال الناسخة          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xmlns="" val="2859448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772DC68-ECD8-4A9E-B5C1-04A0E3B8D3C4}"/>
              </a:ext>
            </a:extLst>
          </p:cNvPr>
          <p:cNvSpPr/>
          <p:nvPr/>
        </p:nvSpPr>
        <p:spPr>
          <a:xfrm>
            <a:off x="920470" y="834531"/>
            <a:ext cx="10424160" cy="75965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C1DC683-D8C3-47A7-A59C-BD843ECB15E7}"/>
              </a:ext>
            </a:extLst>
          </p:cNvPr>
          <p:cNvSpPr/>
          <p:nvPr/>
        </p:nvSpPr>
        <p:spPr>
          <a:xfrm>
            <a:off x="1248493" y="1030140"/>
            <a:ext cx="9768114" cy="348342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B07E31DA-DC39-43AC-9EA0-9AA75DA66072}"/>
              </a:ext>
            </a:extLst>
          </p:cNvPr>
          <p:cNvGrpSpPr/>
          <p:nvPr/>
        </p:nvGrpSpPr>
        <p:grpSpPr>
          <a:xfrm>
            <a:off x="2136330" y="848794"/>
            <a:ext cx="2194560" cy="4946544"/>
            <a:chOff x="5035270" y="543481"/>
            <a:chExt cx="2194560" cy="4946544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798AF131-19A4-44D7-BB03-D6D7CC918295}"/>
                </a:ext>
              </a:extLst>
            </p:cNvPr>
            <p:cNvSpPr/>
            <p:nvPr/>
          </p:nvSpPr>
          <p:spPr>
            <a:xfrm flipH="1">
              <a:off x="6114476" y="3291776"/>
              <a:ext cx="44023" cy="165371"/>
            </a:xfrm>
            <a:custGeom>
              <a:avLst/>
              <a:gdLst>
                <a:gd name="connsiteX0" fmla="*/ 0 w 44023"/>
                <a:gd name="connsiteY0" fmla="*/ 0 h 165371"/>
                <a:gd name="connsiteX1" fmla="*/ 43775 w 44023"/>
                <a:gd name="connsiteY1" fmla="*/ 63230 h 165371"/>
                <a:gd name="connsiteX2" fmla="*/ 14592 w 44023"/>
                <a:gd name="connsiteY2" fmla="*/ 165371 h 165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23" h="165371">
                  <a:moveTo>
                    <a:pt x="0" y="0"/>
                  </a:moveTo>
                  <a:cubicBezTo>
                    <a:pt x="20671" y="17834"/>
                    <a:pt x="41343" y="35668"/>
                    <a:pt x="43775" y="63230"/>
                  </a:cubicBezTo>
                  <a:cubicBezTo>
                    <a:pt x="46207" y="90792"/>
                    <a:pt x="30399" y="128081"/>
                    <a:pt x="14592" y="165371"/>
                  </a:cubicBezTo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B1C62A36-BB03-49EE-BF66-BDBEA57C3A73}"/>
                </a:ext>
              </a:extLst>
            </p:cNvPr>
            <p:cNvSpPr/>
            <p:nvPr/>
          </p:nvSpPr>
          <p:spPr>
            <a:xfrm>
              <a:off x="5035270" y="3295465"/>
              <a:ext cx="2194560" cy="2194560"/>
            </a:xfrm>
            <a:custGeom>
              <a:avLst/>
              <a:gdLst>
                <a:gd name="connsiteX0" fmla="*/ 1097280 w 2194560"/>
                <a:gd name="connsiteY0" fmla="*/ 118568 h 2194560"/>
                <a:gd name="connsiteX1" fmla="*/ 981165 w 2194560"/>
                <a:gd name="connsiteY1" fmla="*/ 234683 h 2194560"/>
                <a:gd name="connsiteX2" fmla="*/ 1097280 w 2194560"/>
                <a:gd name="connsiteY2" fmla="*/ 350798 h 2194560"/>
                <a:gd name="connsiteX3" fmla="*/ 1213395 w 2194560"/>
                <a:gd name="connsiteY3" fmla="*/ 234683 h 2194560"/>
                <a:gd name="connsiteX4" fmla="*/ 1097280 w 2194560"/>
                <a:gd name="connsiteY4" fmla="*/ 118568 h 2194560"/>
                <a:gd name="connsiteX5" fmla="*/ 1097280 w 2194560"/>
                <a:gd name="connsiteY5" fmla="*/ 0 h 2194560"/>
                <a:gd name="connsiteX6" fmla="*/ 2194560 w 2194560"/>
                <a:gd name="connsiteY6" fmla="*/ 1097280 h 2194560"/>
                <a:gd name="connsiteX7" fmla="*/ 1097280 w 2194560"/>
                <a:gd name="connsiteY7" fmla="*/ 2194560 h 2194560"/>
                <a:gd name="connsiteX8" fmla="*/ 0 w 2194560"/>
                <a:gd name="connsiteY8" fmla="*/ 1097280 h 2194560"/>
                <a:gd name="connsiteX9" fmla="*/ 1097280 w 2194560"/>
                <a:gd name="connsiteY9" fmla="*/ 0 h 219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4560" h="2194560">
                  <a:moveTo>
                    <a:pt x="1097280" y="118568"/>
                  </a:moveTo>
                  <a:cubicBezTo>
                    <a:pt x="1033151" y="118568"/>
                    <a:pt x="981165" y="170554"/>
                    <a:pt x="981165" y="234683"/>
                  </a:cubicBezTo>
                  <a:cubicBezTo>
                    <a:pt x="981165" y="298812"/>
                    <a:pt x="1033151" y="350798"/>
                    <a:pt x="1097280" y="350798"/>
                  </a:cubicBezTo>
                  <a:cubicBezTo>
                    <a:pt x="1161409" y="350798"/>
                    <a:pt x="1213395" y="298812"/>
                    <a:pt x="1213395" y="234683"/>
                  </a:cubicBezTo>
                  <a:cubicBezTo>
                    <a:pt x="1213395" y="170554"/>
                    <a:pt x="1161409" y="118568"/>
                    <a:pt x="1097280" y="118568"/>
                  </a:cubicBezTo>
                  <a:close/>
                  <a:moveTo>
                    <a:pt x="1097280" y="0"/>
                  </a:moveTo>
                  <a:cubicBezTo>
                    <a:pt x="1703291" y="0"/>
                    <a:pt x="2194560" y="491269"/>
                    <a:pt x="2194560" y="1097280"/>
                  </a:cubicBezTo>
                  <a:cubicBezTo>
                    <a:pt x="2194560" y="1703291"/>
                    <a:pt x="1703291" y="2194560"/>
                    <a:pt x="1097280" y="2194560"/>
                  </a:cubicBezTo>
                  <a:cubicBezTo>
                    <a:pt x="491269" y="2194560"/>
                    <a:pt x="0" y="1703291"/>
                    <a:pt x="0" y="1097280"/>
                  </a:cubicBezTo>
                  <a:cubicBezTo>
                    <a:pt x="0" y="491269"/>
                    <a:pt x="491269" y="0"/>
                    <a:pt x="109728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1C8BD27D-4E69-4B3E-8882-5AC53EAB5452}"/>
                </a:ext>
              </a:extLst>
            </p:cNvPr>
            <p:cNvGrpSpPr/>
            <p:nvPr/>
          </p:nvGrpSpPr>
          <p:grpSpPr>
            <a:xfrm>
              <a:off x="5752722" y="543481"/>
              <a:ext cx="759655" cy="759655"/>
              <a:chOff x="4955178" y="603772"/>
              <a:chExt cx="759655" cy="759655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20F3F120-6FFB-41A7-93B4-52CA320BC6C9}"/>
                  </a:ext>
                </a:extLst>
              </p:cNvPr>
              <p:cNvSpPr/>
              <p:nvPr/>
            </p:nvSpPr>
            <p:spPr>
              <a:xfrm>
                <a:off x="4955178" y="603772"/>
                <a:ext cx="759655" cy="759655"/>
              </a:xfrm>
              <a:prstGeom prst="ellipse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283F6ACE-DC0B-486C-8FED-7786A4765D7C}"/>
                  </a:ext>
                </a:extLst>
              </p:cNvPr>
              <p:cNvSpPr/>
              <p:nvPr/>
            </p:nvSpPr>
            <p:spPr>
              <a:xfrm>
                <a:off x="5091780" y="741512"/>
                <a:ext cx="486452" cy="486452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CD80CE6E-A29B-411C-A3B8-4551426EE785}"/>
                </a:ext>
              </a:extLst>
            </p:cNvPr>
            <p:cNvCxnSpPr>
              <a:cxnSpLocks/>
              <a:stCxn id="20" idx="4"/>
              <a:endCxn id="10" idx="5"/>
            </p:cNvCxnSpPr>
            <p:nvPr/>
          </p:nvCxnSpPr>
          <p:spPr>
            <a:xfrm>
              <a:off x="6132550" y="1303136"/>
              <a:ext cx="0" cy="1992329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32C941A7-289C-4FFA-9DDC-8AD3166EA3D0}"/>
                </a:ext>
              </a:extLst>
            </p:cNvPr>
            <p:cNvSpPr/>
            <p:nvPr/>
          </p:nvSpPr>
          <p:spPr>
            <a:xfrm>
              <a:off x="6137136" y="3291776"/>
              <a:ext cx="44023" cy="165371"/>
            </a:xfrm>
            <a:custGeom>
              <a:avLst/>
              <a:gdLst>
                <a:gd name="connsiteX0" fmla="*/ 0 w 44023"/>
                <a:gd name="connsiteY0" fmla="*/ 0 h 165371"/>
                <a:gd name="connsiteX1" fmla="*/ 43775 w 44023"/>
                <a:gd name="connsiteY1" fmla="*/ 63230 h 165371"/>
                <a:gd name="connsiteX2" fmla="*/ 14592 w 44023"/>
                <a:gd name="connsiteY2" fmla="*/ 165371 h 165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23" h="165371">
                  <a:moveTo>
                    <a:pt x="0" y="0"/>
                  </a:moveTo>
                  <a:cubicBezTo>
                    <a:pt x="20671" y="17834"/>
                    <a:pt x="41343" y="35668"/>
                    <a:pt x="43775" y="63230"/>
                  </a:cubicBezTo>
                  <a:cubicBezTo>
                    <a:pt x="46207" y="90792"/>
                    <a:pt x="30399" y="128081"/>
                    <a:pt x="14592" y="165371"/>
                  </a:cubicBezTo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5096E262-B41A-49CC-9459-AE705D4397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8318" y="3253006"/>
              <a:ext cx="90730" cy="58225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49498C4A-685E-4B05-8C12-8EA66C7763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074" y="3235174"/>
              <a:ext cx="90730" cy="58225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4160770" y="88957"/>
            <a:ext cx="2949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التفكير الناقد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49534" y="4224823"/>
            <a:ext cx="13681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؟</a:t>
            </a:r>
            <a:endParaRPr lang="en-US" sz="9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Folded Corner 18"/>
          <p:cNvSpPr/>
          <p:nvPr/>
        </p:nvSpPr>
        <p:spPr>
          <a:xfrm>
            <a:off x="4423136" y="1757860"/>
            <a:ext cx="6353384" cy="5055516"/>
          </a:xfrm>
          <a:prstGeom prst="foldedCorne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710718" y="1970026"/>
            <a:ext cx="635338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تخيل نفسك في طائرة </a:t>
            </a:r>
          </a:p>
          <a:p>
            <a:pPr algn="ctr"/>
            <a:r>
              <a:rPr lang="ar-SA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وركابها هم </a:t>
            </a:r>
            <a:r>
              <a:rPr lang="ar-AE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كان </a:t>
            </a:r>
            <a:r>
              <a:rPr lang="ar-SA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وأخواتها</a:t>
            </a:r>
          </a:p>
          <a:p>
            <a:pPr algn="ctr"/>
            <a:r>
              <a:rPr lang="ar-SA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وقد </a:t>
            </a:r>
            <a:r>
              <a:rPr lang="ar-SA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قمت برحلة إلى دبي </a:t>
            </a:r>
          </a:p>
          <a:p>
            <a:pPr algn="ctr"/>
            <a:r>
              <a:rPr lang="ar-SA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وطلب منك </a:t>
            </a:r>
            <a:r>
              <a:rPr lang="ar-SA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أن تصف </a:t>
            </a:r>
          </a:p>
          <a:p>
            <a:pPr algn="ctr"/>
            <a:r>
              <a:rPr lang="ar-SA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الرحلة مستخدمًا </a:t>
            </a:r>
          </a:p>
          <a:p>
            <a:pPr algn="ctr"/>
            <a:r>
              <a:rPr lang="ar-SA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</a:t>
            </a:r>
            <a:r>
              <a:rPr lang="ar-AE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كان</a:t>
            </a:r>
            <a:r>
              <a:rPr lang="ar-SA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وأخواتها</a:t>
            </a:r>
            <a:r>
              <a:rPr lang="ar-SA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فماذا تقول</a:t>
            </a:r>
            <a:r>
              <a:rPr lang="ar-SA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؟</a:t>
            </a:r>
            <a:endParaRPr 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9105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aina3">
            <a:extLst>
              <a:ext uri="{FF2B5EF4-FFF2-40B4-BE49-F238E27FC236}">
                <a16:creationId xmlns:a16="http://schemas.microsoft.com/office/drawing/2014/main" xmlns="" id="{9527FDF2-AE88-4F7D-84B9-5757766850A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1999" y="1550503"/>
            <a:ext cx="7163577" cy="4382793"/>
          </a:xfrm>
          <a:prstGeom prst="rect">
            <a:avLst/>
          </a:prstGeom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xmlns="" id="{5536AEF8-864A-42D7-8547-BE56C157B4CC}"/>
              </a:ext>
            </a:extLst>
          </p:cNvPr>
          <p:cNvSpPr/>
          <p:nvPr/>
        </p:nvSpPr>
        <p:spPr>
          <a:xfrm>
            <a:off x="4514103" y="197346"/>
            <a:ext cx="6581489" cy="1107996"/>
          </a:xfrm>
          <a:custGeom>
            <a:avLst/>
            <a:gdLst>
              <a:gd name="connsiteX0" fmla="*/ 0 w 6581489"/>
              <a:gd name="connsiteY0" fmla="*/ 0 h 1107996"/>
              <a:gd name="connsiteX1" fmla="*/ 466687 w 6581489"/>
              <a:gd name="connsiteY1" fmla="*/ 0 h 1107996"/>
              <a:gd name="connsiteX2" fmla="*/ 867560 w 6581489"/>
              <a:gd name="connsiteY2" fmla="*/ 0 h 1107996"/>
              <a:gd name="connsiteX3" fmla="*/ 1400062 w 6581489"/>
              <a:gd name="connsiteY3" fmla="*/ 0 h 1107996"/>
              <a:gd name="connsiteX4" fmla="*/ 2064194 w 6581489"/>
              <a:gd name="connsiteY4" fmla="*/ 0 h 1107996"/>
              <a:gd name="connsiteX5" fmla="*/ 2596697 w 6581489"/>
              <a:gd name="connsiteY5" fmla="*/ 0 h 1107996"/>
              <a:gd name="connsiteX6" fmla="*/ 3195014 w 6581489"/>
              <a:gd name="connsiteY6" fmla="*/ 0 h 1107996"/>
              <a:gd name="connsiteX7" fmla="*/ 3859146 w 6581489"/>
              <a:gd name="connsiteY7" fmla="*/ 0 h 1107996"/>
              <a:gd name="connsiteX8" fmla="*/ 4589093 w 6581489"/>
              <a:gd name="connsiteY8" fmla="*/ 0 h 1107996"/>
              <a:gd name="connsiteX9" fmla="*/ 5187410 w 6581489"/>
              <a:gd name="connsiteY9" fmla="*/ 0 h 1107996"/>
              <a:gd name="connsiteX10" fmla="*/ 5588282 w 6581489"/>
              <a:gd name="connsiteY10" fmla="*/ 0 h 1107996"/>
              <a:gd name="connsiteX11" fmla="*/ 6581489 w 6581489"/>
              <a:gd name="connsiteY11" fmla="*/ 0 h 1107996"/>
              <a:gd name="connsiteX12" fmla="*/ 6581489 w 6581489"/>
              <a:gd name="connsiteY12" fmla="*/ 520758 h 1107996"/>
              <a:gd name="connsiteX13" fmla="*/ 6581489 w 6581489"/>
              <a:gd name="connsiteY13" fmla="*/ 1107996 h 1107996"/>
              <a:gd name="connsiteX14" fmla="*/ 5917357 w 6581489"/>
              <a:gd name="connsiteY14" fmla="*/ 1107996 h 1107996"/>
              <a:gd name="connsiteX15" fmla="*/ 5253225 w 6581489"/>
              <a:gd name="connsiteY15" fmla="*/ 1107996 h 1107996"/>
              <a:gd name="connsiteX16" fmla="*/ 4786537 w 6581489"/>
              <a:gd name="connsiteY16" fmla="*/ 1107996 h 1107996"/>
              <a:gd name="connsiteX17" fmla="*/ 4188220 w 6581489"/>
              <a:gd name="connsiteY17" fmla="*/ 1107996 h 1107996"/>
              <a:gd name="connsiteX18" fmla="*/ 3458273 w 6581489"/>
              <a:gd name="connsiteY18" fmla="*/ 1107996 h 1107996"/>
              <a:gd name="connsiteX19" fmla="*/ 2925771 w 6581489"/>
              <a:gd name="connsiteY19" fmla="*/ 1107996 h 1107996"/>
              <a:gd name="connsiteX20" fmla="*/ 2261639 w 6581489"/>
              <a:gd name="connsiteY20" fmla="*/ 1107996 h 1107996"/>
              <a:gd name="connsiteX21" fmla="*/ 1663322 w 6581489"/>
              <a:gd name="connsiteY21" fmla="*/ 1107996 h 1107996"/>
              <a:gd name="connsiteX22" fmla="*/ 1196634 w 6581489"/>
              <a:gd name="connsiteY22" fmla="*/ 1107996 h 1107996"/>
              <a:gd name="connsiteX23" fmla="*/ 532502 w 6581489"/>
              <a:gd name="connsiteY23" fmla="*/ 1107996 h 1107996"/>
              <a:gd name="connsiteX24" fmla="*/ 0 w 6581489"/>
              <a:gd name="connsiteY24" fmla="*/ 1107996 h 1107996"/>
              <a:gd name="connsiteX25" fmla="*/ 0 w 6581489"/>
              <a:gd name="connsiteY25" fmla="*/ 542918 h 1107996"/>
              <a:gd name="connsiteX26" fmla="*/ 0 w 6581489"/>
              <a:gd name="connsiteY26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581489" h="1107996" extrusionOk="0">
                <a:moveTo>
                  <a:pt x="0" y="0"/>
                </a:moveTo>
                <a:cubicBezTo>
                  <a:pt x="139209" y="-323"/>
                  <a:pt x="355285" y="28541"/>
                  <a:pt x="466687" y="0"/>
                </a:cubicBezTo>
                <a:cubicBezTo>
                  <a:pt x="578089" y="-28541"/>
                  <a:pt x="745192" y="36217"/>
                  <a:pt x="867560" y="0"/>
                </a:cubicBezTo>
                <a:cubicBezTo>
                  <a:pt x="989928" y="-36217"/>
                  <a:pt x="1229606" y="53681"/>
                  <a:pt x="1400062" y="0"/>
                </a:cubicBezTo>
                <a:cubicBezTo>
                  <a:pt x="1570518" y="-53681"/>
                  <a:pt x="1803386" y="23238"/>
                  <a:pt x="2064194" y="0"/>
                </a:cubicBezTo>
                <a:cubicBezTo>
                  <a:pt x="2325002" y="-23238"/>
                  <a:pt x="2452118" y="10783"/>
                  <a:pt x="2596697" y="0"/>
                </a:cubicBezTo>
                <a:cubicBezTo>
                  <a:pt x="2741276" y="-10783"/>
                  <a:pt x="2921948" y="32818"/>
                  <a:pt x="3195014" y="0"/>
                </a:cubicBezTo>
                <a:cubicBezTo>
                  <a:pt x="3468080" y="-32818"/>
                  <a:pt x="3623112" y="32197"/>
                  <a:pt x="3859146" y="0"/>
                </a:cubicBezTo>
                <a:cubicBezTo>
                  <a:pt x="4095180" y="-32197"/>
                  <a:pt x="4402184" y="87016"/>
                  <a:pt x="4589093" y="0"/>
                </a:cubicBezTo>
                <a:cubicBezTo>
                  <a:pt x="4776002" y="-87016"/>
                  <a:pt x="4937228" y="47006"/>
                  <a:pt x="5187410" y="0"/>
                </a:cubicBezTo>
                <a:cubicBezTo>
                  <a:pt x="5437592" y="-47006"/>
                  <a:pt x="5467125" y="5863"/>
                  <a:pt x="5588282" y="0"/>
                </a:cubicBezTo>
                <a:cubicBezTo>
                  <a:pt x="5709439" y="-5863"/>
                  <a:pt x="6363421" y="53477"/>
                  <a:pt x="6581489" y="0"/>
                </a:cubicBezTo>
                <a:cubicBezTo>
                  <a:pt x="6587086" y="137498"/>
                  <a:pt x="6525115" y="260417"/>
                  <a:pt x="6581489" y="520758"/>
                </a:cubicBezTo>
                <a:cubicBezTo>
                  <a:pt x="6637863" y="781099"/>
                  <a:pt x="6523570" y="942260"/>
                  <a:pt x="6581489" y="1107996"/>
                </a:cubicBezTo>
                <a:cubicBezTo>
                  <a:pt x="6383241" y="1148767"/>
                  <a:pt x="6057345" y="1105542"/>
                  <a:pt x="5917357" y="1107996"/>
                </a:cubicBezTo>
                <a:cubicBezTo>
                  <a:pt x="5777369" y="1110450"/>
                  <a:pt x="5573442" y="1056193"/>
                  <a:pt x="5253225" y="1107996"/>
                </a:cubicBezTo>
                <a:cubicBezTo>
                  <a:pt x="4933008" y="1159799"/>
                  <a:pt x="4941654" y="1103958"/>
                  <a:pt x="4786537" y="1107996"/>
                </a:cubicBezTo>
                <a:cubicBezTo>
                  <a:pt x="4631420" y="1112034"/>
                  <a:pt x="4460420" y="1105390"/>
                  <a:pt x="4188220" y="1107996"/>
                </a:cubicBezTo>
                <a:cubicBezTo>
                  <a:pt x="3916020" y="1110602"/>
                  <a:pt x="3802962" y="1052954"/>
                  <a:pt x="3458273" y="1107996"/>
                </a:cubicBezTo>
                <a:cubicBezTo>
                  <a:pt x="3113584" y="1163038"/>
                  <a:pt x="3071360" y="1094833"/>
                  <a:pt x="2925771" y="1107996"/>
                </a:cubicBezTo>
                <a:cubicBezTo>
                  <a:pt x="2780182" y="1121159"/>
                  <a:pt x="2400417" y="1056166"/>
                  <a:pt x="2261639" y="1107996"/>
                </a:cubicBezTo>
                <a:cubicBezTo>
                  <a:pt x="2122861" y="1159826"/>
                  <a:pt x="1861369" y="1102991"/>
                  <a:pt x="1663322" y="1107996"/>
                </a:cubicBezTo>
                <a:cubicBezTo>
                  <a:pt x="1465275" y="1113001"/>
                  <a:pt x="1386851" y="1059227"/>
                  <a:pt x="1196634" y="1107996"/>
                </a:cubicBezTo>
                <a:cubicBezTo>
                  <a:pt x="1006417" y="1156765"/>
                  <a:pt x="754751" y="1040670"/>
                  <a:pt x="532502" y="1107996"/>
                </a:cubicBezTo>
                <a:cubicBezTo>
                  <a:pt x="310253" y="1175322"/>
                  <a:pt x="117119" y="1090847"/>
                  <a:pt x="0" y="1107996"/>
                </a:cubicBezTo>
                <a:cubicBezTo>
                  <a:pt x="-34765" y="853955"/>
                  <a:pt x="41407" y="776421"/>
                  <a:pt x="0" y="542918"/>
                </a:cubicBezTo>
                <a:cubicBezTo>
                  <a:pt x="-41407" y="309415"/>
                  <a:pt x="15817" y="176607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8461752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66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كان وأخواتها </a:t>
            </a:r>
            <a:endParaRPr lang="en-US" sz="6600" b="1" cap="none" spc="0" dirty="0">
              <a:ln/>
              <a:solidFill>
                <a:schemeClr val="tx2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7DA2C8BF-79BE-4C70-96FE-83210482B6AC}"/>
              </a:ext>
            </a:extLst>
          </p:cNvPr>
          <p:cNvSpPr txBox="1"/>
          <p:nvPr/>
        </p:nvSpPr>
        <p:spPr>
          <a:xfrm>
            <a:off x="2828178" y="3429000"/>
            <a:ext cx="62179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66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ماذا تعلمت من درسنا اليوم </a:t>
            </a:r>
            <a:endParaRPr lang="en-US" sz="6600" b="1" cap="none" spc="0" dirty="0">
              <a:ln/>
              <a:solidFill>
                <a:schemeClr val="tx2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923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أنواع خبر كان وأخواتها _ الصف الخامس _ النحو (2)">
            <a:hlinkClick r:id="" action="ppaction://media"/>
            <a:extLst>
              <a:ext uri="{FF2B5EF4-FFF2-40B4-BE49-F238E27FC236}">
                <a16:creationId xmlns:a16="http://schemas.microsoft.com/office/drawing/2014/main" xmlns="" id="{3DAD7FE5-EC8B-4ADA-85DD-D5AD057486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1571" y="145772"/>
            <a:ext cx="9090992" cy="5989983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sp>
        <p:nvSpPr>
          <p:cNvPr id="9" name="مستطيل مستدير الزوايا 5">
            <a:extLst>
              <a:ext uri="{FF2B5EF4-FFF2-40B4-BE49-F238E27FC236}">
                <a16:creationId xmlns:a16="http://schemas.microsoft.com/office/drawing/2014/main" xmlns="" id="{BA0814C6-A01C-47BF-BC7A-C6E52B1EECD6}"/>
              </a:ext>
            </a:extLst>
          </p:cNvPr>
          <p:cNvSpPr/>
          <p:nvPr/>
        </p:nvSpPr>
        <p:spPr>
          <a:xfrm rot="5400000">
            <a:off x="10084628" y="2981467"/>
            <a:ext cx="3617843" cy="5969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5400" b="1" dirty="0">
                <a:solidFill>
                  <a:schemeClr val="tx2"/>
                </a:solidFill>
              </a:rPr>
              <a:t>التهيئة </a:t>
            </a:r>
          </a:p>
        </p:txBody>
      </p:sp>
    </p:spTree>
    <p:extLst>
      <p:ext uri="{BB962C8B-B14F-4D97-AF65-F5344CB8AC3E}">
        <p14:creationId xmlns:p14="http://schemas.microsoft.com/office/powerpoint/2010/main" xmlns="" val="56308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B28A5C6-C40D-4B99-B469-B215836E4252}"/>
              </a:ext>
            </a:extLst>
          </p:cNvPr>
          <p:cNvSpPr/>
          <p:nvPr/>
        </p:nvSpPr>
        <p:spPr>
          <a:xfrm>
            <a:off x="4239491" y="4184073"/>
            <a:ext cx="3699164" cy="15101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D0A0F0-CBBD-4BAE-B195-9004B1F1A0B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6748" y="516835"/>
            <a:ext cx="4160104" cy="6042991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AD43EAAD-2F2F-4C35-B333-B0DC591AE3ED}"/>
              </a:ext>
            </a:extLst>
          </p:cNvPr>
          <p:cNvSpPr txBox="1"/>
          <p:nvPr/>
        </p:nvSpPr>
        <p:spPr>
          <a:xfrm>
            <a:off x="1842655" y="2041135"/>
            <a:ext cx="6096000" cy="1446550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ar-AE" sz="4400" b="1" i="0" u="none" strike="noStrike" dirty="0">
                <a:solidFill>
                  <a:srgbClr val="214E75"/>
                </a:solidFill>
                <a:effectLst/>
                <a:latin typeface="Calibri" panose="020F0502020204030204" pitchFamily="34" charset="0"/>
              </a:rPr>
              <a:t>أن يميز المتعلم جملة كان وأخواتها ويحدد أنواع خبرها</a:t>
            </a:r>
            <a:endParaRPr lang="en-US" sz="4400" b="1" dirty="0"/>
          </a:p>
        </p:txBody>
      </p:sp>
      <p:sp>
        <p:nvSpPr>
          <p:cNvPr id="7" name="مستطيل مستدير الزوايا">
            <a:extLst>
              <a:ext uri="{FF2B5EF4-FFF2-40B4-BE49-F238E27FC236}">
                <a16:creationId xmlns:a16="http://schemas.microsoft.com/office/drawing/2014/main" xmlns="" id="{818CD445-3CC2-4437-B915-DC8934CD0E69}"/>
              </a:ext>
            </a:extLst>
          </p:cNvPr>
          <p:cNvSpPr/>
          <p:nvPr/>
        </p:nvSpPr>
        <p:spPr>
          <a:xfrm>
            <a:off x="5088232" y="298174"/>
            <a:ext cx="3446169" cy="1046574"/>
          </a:xfrm>
          <a:prstGeom prst="roundRect">
            <a:avLst>
              <a:gd name="adj" fmla="val 15332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</a:defRPr>
            </a:pPr>
            <a:r>
              <a:rPr lang="ar-AE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هدف اليوم </a:t>
            </a:r>
            <a:endParaRPr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8245FEC1-6352-49AD-982D-BFBD03467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853" t="49608" r="7447" b="7515"/>
          <a:stretch/>
        </p:blipFill>
        <p:spPr>
          <a:xfrm>
            <a:off x="1841327" y="3589506"/>
            <a:ext cx="1882844" cy="326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217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5FB867-C699-4C49-AF8F-3E3D9CC87F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853" t="49608" r="7447" b="7515"/>
          <a:stretch/>
        </p:blipFill>
        <p:spPr>
          <a:xfrm>
            <a:off x="1404006" y="901149"/>
            <a:ext cx="1882844" cy="5677415"/>
          </a:xfrm>
          <a:prstGeom prst="rect">
            <a:avLst/>
          </a:prstGeom>
        </p:spPr>
      </p:pic>
      <p:sp>
        <p:nvSpPr>
          <p:cNvPr id="3" name="Double Wave 1">
            <a:extLst>
              <a:ext uri="{FF2B5EF4-FFF2-40B4-BE49-F238E27FC236}">
                <a16:creationId xmlns:a16="http://schemas.microsoft.com/office/drawing/2014/main" xmlns="" id="{BDF645BD-C43F-433C-8F7F-3F0B42CD482B}"/>
              </a:ext>
            </a:extLst>
          </p:cNvPr>
          <p:cNvSpPr/>
          <p:nvPr/>
        </p:nvSpPr>
        <p:spPr>
          <a:xfrm>
            <a:off x="3829878" y="901149"/>
            <a:ext cx="7712766" cy="5161721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000" dirty="0">
              <a:solidFill>
                <a:srgbClr val="002060"/>
              </a:solidFill>
            </a:endParaRPr>
          </a:p>
          <a:p>
            <a:pPr algn="ctr"/>
            <a:endParaRPr lang="ar-AE" sz="4000" dirty="0">
              <a:solidFill>
                <a:srgbClr val="002060"/>
              </a:solidFill>
            </a:endParaRPr>
          </a:p>
          <a:p>
            <a:pPr algn="ctr"/>
            <a:r>
              <a:rPr lang="ar-AE" sz="4000" dirty="0">
                <a:solidFill>
                  <a:srgbClr val="002060"/>
                </a:solidFill>
              </a:rPr>
              <a:t>-</a:t>
            </a:r>
            <a:r>
              <a:rPr lang="ar-AE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تدخل (كان وأخواتها)على الجملة الاسمية فتجعل المبتدأ مرفوعًا ويسمى (اسمها) والخبر منصوباً بالفتحة أو (في محل نصب) ويسمى خبرها.</a:t>
            </a:r>
          </a:p>
          <a:p>
            <a:pPr algn="ctr"/>
            <a:r>
              <a:rPr lang="ar-AE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وسميت بالأفعال الناسخة لأنها تغير حركة الخبر.</a:t>
            </a:r>
          </a:p>
          <a:p>
            <a:pPr algn="ctr"/>
            <a:endParaRPr lang="ar-AE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0" dirty="0">
              <a:solidFill>
                <a:srgbClr val="00206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5" name="zaina12">
            <a:extLst>
              <a:ext uri="{FF2B5EF4-FFF2-40B4-BE49-F238E27FC236}">
                <a16:creationId xmlns:a16="http://schemas.microsoft.com/office/drawing/2014/main" xmlns="" id="{A779BC0B-368D-4A06-9A16-9656137CBB6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01590" y="123959"/>
            <a:ext cx="5437187" cy="77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9">
            <a:extLst>
              <a:ext uri="{FF2B5EF4-FFF2-40B4-BE49-F238E27FC236}">
                <a16:creationId xmlns:a16="http://schemas.microsoft.com/office/drawing/2014/main" xmlns="" id="{CDB93833-BB3E-4C7E-A0D9-50E5DE17B2A8}"/>
              </a:ext>
            </a:extLst>
          </p:cNvPr>
          <p:cNvSpPr/>
          <p:nvPr/>
        </p:nvSpPr>
        <p:spPr>
          <a:xfrm>
            <a:off x="5921721" y="123959"/>
            <a:ext cx="47067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مشاركة المعلومات </a:t>
            </a:r>
            <a:endParaRPr lang="en-US" sz="4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/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428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 rot="5400000">
            <a:off x="10337282" y="3288485"/>
            <a:ext cx="314076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الموضوع</a:t>
            </a:r>
            <a:endParaRPr 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44596" y="387928"/>
            <a:ext cx="782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تذكر أن: </a:t>
            </a:r>
            <a:r>
              <a:rPr lang="ar-AE" sz="5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كان</a:t>
            </a:r>
            <a:r>
              <a:rPr lang="ar-SA" sz="5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</a:rPr>
              <a:t> وأخواتها تدخل على </a:t>
            </a:r>
            <a:endParaRPr lang="en-US" sz="5400" b="1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468582" y="1373783"/>
            <a:ext cx="7382530" cy="68452"/>
          </a:xfrm>
          <a:prstGeom prst="line">
            <a:avLst/>
          </a:prstGeom>
          <a:ln w="444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900443" y="1427111"/>
            <a:ext cx="3019" cy="821368"/>
          </a:xfrm>
          <a:prstGeom prst="straightConnector1">
            <a:avLst/>
          </a:prstGeom>
          <a:ln w="412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9848093" y="1409282"/>
            <a:ext cx="3019" cy="821368"/>
          </a:xfrm>
          <a:prstGeom prst="straightConnector1">
            <a:avLst/>
          </a:prstGeom>
          <a:ln w="412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468582" y="1373783"/>
            <a:ext cx="3019" cy="821368"/>
          </a:xfrm>
          <a:prstGeom prst="straightConnector1">
            <a:avLst/>
          </a:prstGeom>
          <a:ln w="412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776358" y="2133600"/>
            <a:ext cx="2063552" cy="1944216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rgbClr val="ED7D31">
                    <a:lumMod val="50000"/>
                  </a:srgbClr>
                </a:solidFill>
              </a:rPr>
              <a:t>و</a:t>
            </a:r>
            <a:r>
              <a:rPr lang="ar-SA" sz="3200" dirty="0">
                <a:solidFill>
                  <a:srgbClr val="ED7D31">
                    <a:lumMod val="50000"/>
                  </a:srgbClr>
                </a:solidFill>
              </a:rPr>
              <a:t>ت</a:t>
            </a:r>
            <a:r>
              <a:rPr lang="ar-AE" sz="3200" dirty="0">
                <a:solidFill>
                  <a:srgbClr val="ED7D31">
                    <a:lumMod val="50000"/>
                  </a:srgbClr>
                </a:solidFill>
              </a:rPr>
              <a:t>نصب</a:t>
            </a:r>
            <a:r>
              <a:rPr lang="ar-SA" sz="3200" dirty="0">
                <a:solidFill>
                  <a:srgbClr val="ED7D31">
                    <a:lumMod val="50000"/>
                  </a:srgbClr>
                </a:solidFill>
              </a:rPr>
              <a:t> الخبر</a:t>
            </a:r>
          </a:p>
          <a:p>
            <a:pPr algn="ctr"/>
            <a:r>
              <a:rPr lang="ar-SA" sz="3200" dirty="0">
                <a:solidFill>
                  <a:srgbClr val="ED7D31">
                    <a:lumMod val="50000"/>
                  </a:srgbClr>
                </a:solidFill>
              </a:rPr>
              <a:t>( </a:t>
            </a:r>
            <a:r>
              <a:rPr lang="ar-AE" sz="3200" dirty="0">
                <a:solidFill>
                  <a:srgbClr val="ED7D31">
                    <a:lumMod val="50000"/>
                  </a:srgbClr>
                </a:solidFill>
              </a:rPr>
              <a:t>ً</a:t>
            </a:r>
            <a:r>
              <a:rPr lang="ar-SA" sz="3200" dirty="0">
                <a:solidFill>
                  <a:srgbClr val="ED7D31">
                    <a:lumMod val="50000"/>
                  </a:srgbClr>
                </a:solidFill>
              </a:rPr>
              <a:t>) </a:t>
            </a:r>
            <a:endParaRPr lang="en-US" sz="3200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8608088" y="2230650"/>
            <a:ext cx="2063552" cy="1944216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dirty="0">
                <a:solidFill>
                  <a:srgbClr val="ED7D31">
                    <a:lumMod val="50000"/>
                  </a:srgbClr>
                </a:solidFill>
              </a:rPr>
              <a:t>الجملة الاسمية</a:t>
            </a:r>
            <a:endParaRPr lang="en-US" sz="3600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744274" y="2190247"/>
            <a:ext cx="2063552" cy="1944216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rgbClr val="ED7D31">
                    <a:lumMod val="50000"/>
                  </a:srgbClr>
                </a:solidFill>
              </a:rPr>
              <a:t>ترفع </a:t>
            </a:r>
            <a:r>
              <a:rPr lang="ar-SA" sz="3200" dirty="0">
                <a:solidFill>
                  <a:srgbClr val="ED7D31">
                    <a:lumMod val="50000"/>
                  </a:srgbClr>
                </a:solidFill>
              </a:rPr>
              <a:t> المبتدأ</a:t>
            </a:r>
          </a:p>
          <a:p>
            <a:pPr algn="ctr"/>
            <a:r>
              <a:rPr lang="ar-SA" sz="3200" dirty="0">
                <a:solidFill>
                  <a:srgbClr val="ED7D31">
                    <a:lumMod val="50000"/>
                  </a:srgbClr>
                </a:solidFill>
              </a:rPr>
              <a:t>(</a:t>
            </a:r>
            <a:r>
              <a:rPr lang="ar-AE" sz="3200" dirty="0">
                <a:solidFill>
                  <a:srgbClr val="ED7D31">
                    <a:lumMod val="50000"/>
                  </a:srgbClr>
                </a:solidFill>
              </a:rPr>
              <a:t>ُ</a:t>
            </a:r>
            <a:r>
              <a:rPr lang="ar-SA" sz="3200" dirty="0">
                <a:solidFill>
                  <a:srgbClr val="ED7D31">
                    <a:lumMod val="50000"/>
                  </a:srgbClr>
                </a:solidFill>
              </a:rPr>
              <a:t>)</a:t>
            </a:r>
            <a:endParaRPr lang="en-US" sz="3200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xmlns="" id="{6E21CD2F-5B33-41FC-8669-532B68778888}"/>
              </a:ext>
            </a:extLst>
          </p:cNvPr>
          <p:cNvSpPr/>
          <p:nvPr/>
        </p:nvSpPr>
        <p:spPr>
          <a:xfrm>
            <a:off x="1272209" y="4267813"/>
            <a:ext cx="10219958" cy="137603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2A6114E4-2DBF-4626-BBF7-71D83BB74AE9}"/>
              </a:ext>
            </a:extLst>
          </p:cNvPr>
          <p:cNvSpPr txBox="1"/>
          <p:nvPr/>
        </p:nvSpPr>
        <p:spPr>
          <a:xfrm>
            <a:off x="8123583" y="4518991"/>
            <a:ext cx="2955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/>
              <a:t>الهواءُ </a:t>
            </a:r>
            <a:r>
              <a:rPr lang="ar-SA" sz="3600" b="1" dirty="0"/>
              <a:t>باردٌ</a:t>
            </a:r>
            <a:endParaRPr lang="en-US" sz="3600" b="1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9F564CE7-614E-418C-A37B-B2265B4D26D4}"/>
              </a:ext>
            </a:extLst>
          </p:cNvPr>
          <p:cNvSpPr txBox="1"/>
          <p:nvPr/>
        </p:nvSpPr>
        <p:spPr>
          <a:xfrm>
            <a:off x="4890052" y="4420810"/>
            <a:ext cx="2411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</a:rPr>
              <a:t>كان</a:t>
            </a:r>
            <a:r>
              <a:rPr lang="ar-SA" sz="4800" b="1" dirty="0"/>
              <a:t> </a:t>
            </a:r>
            <a:r>
              <a:rPr lang="ar-AE" sz="4800" b="1" dirty="0"/>
              <a:t>الهواءُ</a:t>
            </a:r>
            <a:endParaRPr lang="en-US" sz="4800" b="1" dirty="0"/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xmlns="" id="{19AA34EF-4DD3-4300-97E1-1B4DDA1F219C}"/>
              </a:ext>
            </a:extLst>
          </p:cNvPr>
          <p:cNvSpPr txBox="1"/>
          <p:nvPr/>
        </p:nvSpPr>
        <p:spPr>
          <a:xfrm>
            <a:off x="1723350" y="4375968"/>
            <a:ext cx="2411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/>
              <a:t>باردًا</a:t>
            </a:r>
            <a:endParaRPr lang="en-US" sz="5400" b="1" dirty="0"/>
          </a:p>
        </p:txBody>
      </p:sp>
      <p:pic>
        <p:nvPicPr>
          <p:cNvPr id="41" name="Picture 5">
            <a:extLst>
              <a:ext uri="{FF2B5EF4-FFF2-40B4-BE49-F238E27FC236}">
                <a16:creationId xmlns:a16="http://schemas.microsoft.com/office/drawing/2014/main" xmlns="" id="{0F52C916-FA42-4B26-B17A-17F3670A61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853" t="49608" r="7447" b="7515"/>
          <a:stretch/>
        </p:blipFill>
        <p:spPr>
          <a:xfrm>
            <a:off x="2252402" y="5484217"/>
            <a:ext cx="1882844" cy="1274392"/>
          </a:xfrm>
          <a:prstGeom prst="rect">
            <a:avLst/>
          </a:prstGeom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xmlns="" id="{8D57B05B-CDD6-41CF-815B-1ABBC223B5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853" t="49608" r="7447" b="7515"/>
          <a:stretch/>
        </p:blipFill>
        <p:spPr>
          <a:xfrm>
            <a:off x="8698442" y="5484217"/>
            <a:ext cx="1882844" cy="137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355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13" grpId="0" animBg="1"/>
      <p:bldP spid="34" grpId="0" animBg="1"/>
      <p:bldP spid="35" grpId="0" animBg="1"/>
      <p:bldP spid="16" grpId="0"/>
      <p:bldP spid="17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>
            <a:extLst>
              <a:ext uri="{FF2B5EF4-FFF2-40B4-BE49-F238E27FC236}">
                <a16:creationId xmlns:a16="http://schemas.microsoft.com/office/drawing/2014/main" xmlns="" id="{5536AEF8-864A-42D7-8547-BE56C157B4CC}"/>
              </a:ext>
            </a:extLst>
          </p:cNvPr>
          <p:cNvSpPr/>
          <p:nvPr/>
        </p:nvSpPr>
        <p:spPr>
          <a:xfrm>
            <a:off x="4514103" y="197346"/>
            <a:ext cx="6581489" cy="1107996"/>
          </a:xfrm>
          <a:custGeom>
            <a:avLst/>
            <a:gdLst>
              <a:gd name="connsiteX0" fmla="*/ 0 w 6581489"/>
              <a:gd name="connsiteY0" fmla="*/ 0 h 1107996"/>
              <a:gd name="connsiteX1" fmla="*/ 466687 w 6581489"/>
              <a:gd name="connsiteY1" fmla="*/ 0 h 1107996"/>
              <a:gd name="connsiteX2" fmla="*/ 867560 w 6581489"/>
              <a:gd name="connsiteY2" fmla="*/ 0 h 1107996"/>
              <a:gd name="connsiteX3" fmla="*/ 1400062 w 6581489"/>
              <a:gd name="connsiteY3" fmla="*/ 0 h 1107996"/>
              <a:gd name="connsiteX4" fmla="*/ 2064194 w 6581489"/>
              <a:gd name="connsiteY4" fmla="*/ 0 h 1107996"/>
              <a:gd name="connsiteX5" fmla="*/ 2596697 w 6581489"/>
              <a:gd name="connsiteY5" fmla="*/ 0 h 1107996"/>
              <a:gd name="connsiteX6" fmla="*/ 3195014 w 6581489"/>
              <a:gd name="connsiteY6" fmla="*/ 0 h 1107996"/>
              <a:gd name="connsiteX7" fmla="*/ 3859146 w 6581489"/>
              <a:gd name="connsiteY7" fmla="*/ 0 h 1107996"/>
              <a:gd name="connsiteX8" fmla="*/ 4589093 w 6581489"/>
              <a:gd name="connsiteY8" fmla="*/ 0 h 1107996"/>
              <a:gd name="connsiteX9" fmla="*/ 5187410 w 6581489"/>
              <a:gd name="connsiteY9" fmla="*/ 0 h 1107996"/>
              <a:gd name="connsiteX10" fmla="*/ 5588282 w 6581489"/>
              <a:gd name="connsiteY10" fmla="*/ 0 h 1107996"/>
              <a:gd name="connsiteX11" fmla="*/ 6581489 w 6581489"/>
              <a:gd name="connsiteY11" fmla="*/ 0 h 1107996"/>
              <a:gd name="connsiteX12" fmla="*/ 6581489 w 6581489"/>
              <a:gd name="connsiteY12" fmla="*/ 520758 h 1107996"/>
              <a:gd name="connsiteX13" fmla="*/ 6581489 w 6581489"/>
              <a:gd name="connsiteY13" fmla="*/ 1107996 h 1107996"/>
              <a:gd name="connsiteX14" fmla="*/ 5917357 w 6581489"/>
              <a:gd name="connsiteY14" fmla="*/ 1107996 h 1107996"/>
              <a:gd name="connsiteX15" fmla="*/ 5253225 w 6581489"/>
              <a:gd name="connsiteY15" fmla="*/ 1107996 h 1107996"/>
              <a:gd name="connsiteX16" fmla="*/ 4786537 w 6581489"/>
              <a:gd name="connsiteY16" fmla="*/ 1107996 h 1107996"/>
              <a:gd name="connsiteX17" fmla="*/ 4188220 w 6581489"/>
              <a:gd name="connsiteY17" fmla="*/ 1107996 h 1107996"/>
              <a:gd name="connsiteX18" fmla="*/ 3458273 w 6581489"/>
              <a:gd name="connsiteY18" fmla="*/ 1107996 h 1107996"/>
              <a:gd name="connsiteX19" fmla="*/ 2925771 w 6581489"/>
              <a:gd name="connsiteY19" fmla="*/ 1107996 h 1107996"/>
              <a:gd name="connsiteX20" fmla="*/ 2261639 w 6581489"/>
              <a:gd name="connsiteY20" fmla="*/ 1107996 h 1107996"/>
              <a:gd name="connsiteX21" fmla="*/ 1663322 w 6581489"/>
              <a:gd name="connsiteY21" fmla="*/ 1107996 h 1107996"/>
              <a:gd name="connsiteX22" fmla="*/ 1196634 w 6581489"/>
              <a:gd name="connsiteY22" fmla="*/ 1107996 h 1107996"/>
              <a:gd name="connsiteX23" fmla="*/ 532502 w 6581489"/>
              <a:gd name="connsiteY23" fmla="*/ 1107996 h 1107996"/>
              <a:gd name="connsiteX24" fmla="*/ 0 w 6581489"/>
              <a:gd name="connsiteY24" fmla="*/ 1107996 h 1107996"/>
              <a:gd name="connsiteX25" fmla="*/ 0 w 6581489"/>
              <a:gd name="connsiteY25" fmla="*/ 542918 h 1107996"/>
              <a:gd name="connsiteX26" fmla="*/ 0 w 6581489"/>
              <a:gd name="connsiteY26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581489" h="1107996" extrusionOk="0">
                <a:moveTo>
                  <a:pt x="0" y="0"/>
                </a:moveTo>
                <a:cubicBezTo>
                  <a:pt x="139209" y="-323"/>
                  <a:pt x="355285" y="28541"/>
                  <a:pt x="466687" y="0"/>
                </a:cubicBezTo>
                <a:cubicBezTo>
                  <a:pt x="578089" y="-28541"/>
                  <a:pt x="745192" y="36217"/>
                  <a:pt x="867560" y="0"/>
                </a:cubicBezTo>
                <a:cubicBezTo>
                  <a:pt x="989928" y="-36217"/>
                  <a:pt x="1229606" y="53681"/>
                  <a:pt x="1400062" y="0"/>
                </a:cubicBezTo>
                <a:cubicBezTo>
                  <a:pt x="1570518" y="-53681"/>
                  <a:pt x="1803386" y="23238"/>
                  <a:pt x="2064194" y="0"/>
                </a:cubicBezTo>
                <a:cubicBezTo>
                  <a:pt x="2325002" y="-23238"/>
                  <a:pt x="2452118" y="10783"/>
                  <a:pt x="2596697" y="0"/>
                </a:cubicBezTo>
                <a:cubicBezTo>
                  <a:pt x="2741276" y="-10783"/>
                  <a:pt x="2921948" y="32818"/>
                  <a:pt x="3195014" y="0"/>
                </a:cubicBezTo>
                <a:cubicBezTo>
                  <a:pt x="3468080" y="-32818"/>
                  <a:pt x="3623112" y="32197"/>
                  <a:pt x="3859146" y="0"/>
                </a:cubicBezTo>
                <a:cubicBezTo>
                  <a:pt x="4095180" y="-32197"/>
                  <a:pt x="4402184" y="87016"/>
                  <a:pt x="4589093" y="0"/>
                </a:cubicBezTo>
                <a:cubicBezTo>
                  <a:pt x="4776002" y="-87016"/>
                  <a:pt x="4937228" y="47006"/>
                  <a:pt x="5187410" y="0"/>
                </a:cubicBezTo>
                <a:cubicBezTo>
                  <a:pt x="5437592" y="-47006"/>
                  <a:pt x="5467125" y="5863"/>
                  <a:pt x="5588282" y="0"/>
                </a:cubicBezTo>
                <a:cubicBezTo>
                  <a:pt x="5709439" y="-5863"/>
                  <a:pt x="6363421" y="53477"/>
                  <a:pt x="6581489" y="0"/>
                </a:cubicBezTo>
                <a:cubicBezTo>
                  <a:pt x="6587086" y="137498"/>
                  <a:pt x="6525115" y="260417"/>
                  <a:pt x="6581489" y="520758"/>
                </a:cubicBezTo>
                <a:cubicBezTo>
                  <a:pt x="6637863" y="781099"/>
                  <a:pt x="6523570" y="942260"/>
                  <a:pt x="6581489" y="1107996"/>
                </a:cubicBezTo>
                <a:cubicBezTo>
                  <a:pt x="6383241" y="1148767"/>
                  <a:pt x="6057345" y="1105542"/>
                  <a:pt x="5917357" y="1107996"/>
                </a:cubicBezTo>
                <a:cubicBezTo>
                  <a:pt x="5777369" y="1110450"/>
                  <a:pt x="5573442" y="1056193"/>
                  <a:pt x="5253225" y="1107996"/>
                </a:cubicBezTo>
                <a:cubicBezTo>
                  <a:pt x="4933008" y="1159799"/>
                  <a:pt x="4941654" y="1103958"/>
                  <a:pt x="4786537" y="1107996"/>
                </a:cubicBezTo>
                <a:cubicBezTo>
                  <a:pt x="4631420" y="1112034"/>
                  <a:pt x="4460420" y="1105390"/>
                  <a:pt x="4188220" y="1107996"/>
                </a:cubicBezTo>
                <a:cubicBezTo>
                  <a:pt x="3916020" y="1110602"/>
                  <a:pt x="3802962" y="1052954"/>
                  <a:pt x="3458273" y="1107996"/>
                </a:cubicBezTo>
                <a:cubicBezTo>
                  <a:pt x="3113584" y="1163038"/>
                  <a:pt x="3071360" y="1094833"/>
                  <a:pt x="2925771" y="1107996"/>
                </a:cubicBezTo>
                <a:cubicBezTo>
                  <a:pt x="2780182" y="1121159"/>
                  <a:pt x="2400417" y="1056166"/>
                  <a:pt x="2261639" y="1107996"/>
                </a:cubicBezTo>
                <a:cubicBezTo>
                  <a:pt x="2122861" y="1159826"/>
                  <a:pt x="1861369" y="1102991"/>
                  <a:pt x="1663322" y="1107996"/>
                </a:cubicBezTo>
                <a:cubicBezTo>
                  <a:pt x="1465275" y="1113001"/>
                  <a:pt x="1386851" y="1059227"/>
                  <a:pt x="1196634" y="1107996"/>
                </a:cubicBezTo>
                <a:cubicBezTo>
                  <a:pt x="1006417" y="1156765"/>
                  <a:pt x="754751" y="1040670"/>
                  <a:pt x="532502" y="1107996"/>
                </a:cubicBezTo>
                <a:cubicBezTo>
                  <a:pt x="310253" y="1175322"/>
                  <a:pt x="117119" y="1090847"/>
                  <a:pt x="0" y="1107996"/>
                </a:cubicBezTo>
                <a:cubicBezTo>
                  <a:pt x="-34765" y="853955"/>
                  <a:pt x="41407" y="776421"/>
                  <a:pt x="0" y="542918"/>
                </a:cubicBezTo>
                <a:cubicBezTo>
                  <a:pt x="-41407" y="309415"/>
                  <a:pt x="15817" y="176607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8461752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66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كان وأخواتها </a:t>
            </a:r>
            <a:endParaRPr lang="en-US" sz="6600" b="1" cap="none" spc="0" dirty="0">
              <a:ln/>
              <a:solidFill>
                <a:schemeClr val="tx2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ECE6FBD9-ADC0-46DB-AD91-6480EDF64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4575" y="1417983"/>
            <a:ext cx="9435548" cy="4479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713B3C5C-0DB8-4204-907D-7AE57BB66076}"/>
              </a:ext>
            </a:extLst>
          </p:cNvPr>
          <p:cNvSpPr/>
          <p:nvPr/>
        </p:nvSpPr>
        <p:spPr>
          <a:xfrm>
            <a:off x="2928866" y="2860191"/>
            <a:ext cx="6696744" cy="84209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rgbClr val="FF0000"/>
                </a:solidFill>
                <a:cs typeface="PT Bold Heading" pitchFamily="2" charset="-78"/>
              </a:rPr>
              <a:t>كان الجوُّ بارداً .</a:t>
            </a:r>
            <a:endParaRPr lang="en-US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4A708E9A-A366-4A8D-9952-02EDAC538072}"/>
              </a:ext>
            </a:extLst>
          </p:cNvPr>
          <p:cNvSpPr/>
          <p:nvPr/>
        </p:nvSpPr>
        <p:spPr>
          <a:xfrm>
            <a:off x="2928866" y="3940556"/>
            <a:ext cx="6696744" cy="8420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cs typeface="PT Bold Heading" pitchFamily="2" charset="-78"/>
              </a:rPr>
              <a:t>ظل أخي </a:t>
            </a:r>
            <a:r>
              <a:rPr lang="ar-SA" sz="3200">
                <a:solidFill>
                  <a:schemeClr val="tx1"/>
                </a:solidFill>
                <a:cs typeface="PT Bold Heading" pitchFamily="2" charset="-78"/>
              </a:rPr>
              <a:t>مرتبكاً طيلةَ الامتحانِ </a:t>
            </a:r>
            <a:r>
              <a:rPr lang="ar-SA" sz="3200" dirty="0">
                <a:solidFill>
                  <a:schemeClr val="tx1"/>
                </a:solidFill>
                <a:cs typeface="PT Bold Heading" pitchFamily="2" charset="-78"/>
              </a:rPr>
              <a:t>.</a:t>
            </a:r>
            <a:endParaRPr lang="en-US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DE4D9B13-54C8-4597-BFBE-38D9CB1B147B}"/>
              </a:ext>
            </a:extLst>
          </p:cNvPr>
          <p:cNvSpPr/>
          <p:nvPr/>
        </p:nvSpPr>
        <p:spPr>
          <a:xfrm>
            <a:off x="2928866" y="5111442"/>
            <a:ext cx="6696744" cy="84209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>
                <a:solidFill>
                  <a:srgbClr val="FF0000"/>
                </a:solidFill>
                <a:cs typeface="PT Bold Heading" pitchFamily="2" charset="-78"/>
              </a:rPr>
              <a:t>أصبح الدرسُ سهلاً .</a:t>
            </a:r>
            <a:endParaRPr lang="en-US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496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7967"/>
          <a:stretch/>
        </p:blipFill>
        <p:spPr>
          <a:xfrm>
            <a:off x="3370997" y="573206"/>
            <a:ext cx="7874758" cy="5675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733800" y="4078211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خبر جملة فعلية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9174139" y="4662986"/>
            <a:ext cx="381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H="1">
            <a:off x="8557146" y="5181599"/>
            <a:ext cx="99799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963167" y="5797623"/>
            <a:ext cx="381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33800" y="4596824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خبر جملة اسمية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5800" y="5371233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خبر مفرد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5B6BD9B8-5354-455F-8F33-8DC4BFE8D729}"/>
              </a:ext>
            </a:extLst>
          </p:cNvPr>
          <p:cNvSpPr/>
          <p:nvPr/>
        </p:nvSpPr>
        <p:spPr>
          <a:xfrm>
            <a:off x="4368329" y="112021"/>
            <a:ext cx="6581489" cy="1107996"/>
          </a:xfrm>
          <a:custGeom>
            <a:avLst/>
            <a:gdLst>
              <a:gd name="connsiteX0" fmla="*/ 0 w 6581489"/>
              <a:gd name="connsiteY0" fmla="*/ 0 h 1107996"/>
              <a:gd name="connsiteX1" fmla="*/ 466687 w 6581489"/>
              <a:gd name="connsiteY1" fmla="*/ 0 h 1107996"/>
              <a:gd name="connsiteX2" fmla="*/ 867560 w 6581489"/>
              <a:gd name="connsiteY2" fmla="*/ 0 h 1107996"/>
              <a:gd name="connsiteX3" fmla="*/ 1400062 w 6581489"/>
              <a:gd name="connsiteY3" fmla="*/ 0 h 1107996"/>
              <a:gd name="connsiteX4" fmla="*/ 2064194 w 6581489"/>
              <a:gd name="connsiteY4" fmla="*/ 0 h 1107996"/>
              <a:gd name="connsiteX5" fmla="*/ 2596697 w 6581489"/>
              <a:gd name="connsiteY5" fmla="*/ 0 h 1107996"/>
              <a:gd name="connsiteX6" fmla="*/ 3195014 w 6581489"/>
              <a:gd name="connsiteY6" fmla="*/ 0 h 1107996"/>
              <a:gd name="connsiteX7" fmla="*/ 3859146 w 6581489"/>
              <a:gd name="connsiteY7" fmla="*/ 0 h 1107996"/>
              <a:gd name="connsiteX8" fmla="*/ 4589093 w 6581489"/>
              <a:gd name="connsiteY8" fmla="*/ 0 h 1107996"/>
              <a:gd name="connsiteX9" fmla="*/ 5187410 w 6581489"/>
              <a:gd name="connsiteY9" fmla="*/ 0 h 1107996"/>
              <a:gd name="connsiteX10" fmla="*/ 5588282 w 6581489"/>
              <a:gd name="connsiteY10" fmla="*/ 0 h 1107996"/>
              <a:gd name="connsiteX11" fmla="*/ 6581489 w 6581489"/>
              <a:gd name="connsiteY11" fmla="*/ 0 h 1107996"/>
              <a:gd name="connsiteX12" fmla="*/ 6581489 w 6581489"/>
              <a:gd name="connsiteY12" fmla="*/ 520758 h 1107996"/>
              <a:gd name="connsiteX13" fmla="*/ 6581489 w 6581489"/>
              <a:gd name="connsiteY13" fmla="*/ 1107996 h 1107996"/>
              <a:gd name="connsiteX14" fmla="*/ 5917357 w 6581489"/>
              <a:gd name="connsiteY14" fmla="*/ 1107996 h 1107996"/>
              <a:gd name="connsiteX15" fmla="*/ 5253225 w 6581489"/>
              <a:gd name="connsiteY15" fmla="*/ 1107996 h 1107996"/>
              <a:gd name="connsiteX16" fmla="*/ 4786537 w 6581489"/>
              <a:gd name="connsiteY16" fmla="*/ 1107996 h 1107996"/>
              <a:gd name="connsiteX17" fmla="*/ 4188220 w 6581489"/>
              <a:gd name="connsiteY17" fmla="*/ 1107996 h 1107996"/>
              <a:gd name="connsiteX18" fmla="*/ 3458273 w 6581489"/>
              <a:gd name="connsiteY18" fmla="*/ 1107996 h 1107996"/>
              <a:gd name="connsiteX19" fmla="*/ 2925771 w 6581489"/>
              <a:gd name="connsiteY19" fmla="*/ 1107996 h 1107996"/>
              <a:gd name="connsiteX20" fmla="*/ 2261639 w 6581489"/>
              <a:gd name="connsiteY20" fmla="*/ 1107996 h 1107996"/>
              <a:gd name="connsiteX21" fmla="*/ 1663322 w 6581489"/>
              <a:gd name="connsiteY21" fmla="*/ 1107996 h 1107996"/>
              <a:gd name="connsiteX22" fmla="*/ 1196634 w 6581489"/>
              <a:gd name="connsiteY22" fmla="*/ 1107996 h 1107996"/>
              <a:gd name="connsiteX23" fmla="*/ 532502 w 6581489"/>
              <a:gd name="connsiteY23" fmla="*/ 1107996 h 1107996"/>
              <a:gd name="connsiteX24" fmla="*/ 0 w 6581489"/>
              <a:gd name="connsiteY24" fmla="*/ 1107996 h 1107996"/>
              <a:gd name="connsiteX25" fmla="*/ 0 w 6581489"/>
              <a:gd name="connsiteY25" fmla="*/ 542918 h 1107996"/>
              <a:gd name="connsiteX26" fmla="*/ 0 w 6581489"/>
              <a:gd name="connsiteY26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581489" h="1107996" extrusionOk="0">
                <a:moveTo>
                  <a:pt x="0" y="0"/>
                </a:moveTo>
                <a:cubicBezTo>
                  <a:pt x="139209" y="-323"/>
                  <a:pt x="355285" y="28541"/>
                  <a:pt x="466687" y="0"/>
                </a:cubicBezTo>
                <a:cubicBezTo>
                  <a:pt x="578089" y="-28541"/>
                  <a:pt x="745192" y="36217"/>
                  <a:pt x="867560" y="0"/>
                </a:cubicBezTo>
                <a:cubicBezTo>
                  <a:pt x="989928" y="-36217"/>
                  <a:pt x="1229606" y="53681"/>
                  <a:pt x="1400062" y="0"/>
                </a:cubicBezTo>
                <a:cubicBezTo>
                  <a:pt x="1570518" y="-53681"/>
                  <a:pt x="1803386" y="23238"/>
                  <a:pt x="2064194" y="0"/>
                </a:cubicBezTo>
                <a:cubicBezTo>
                  <a:pt x="2325002" y="-23238"/>
                  <a:pt x="2452118" y="10783"/>
                  <a:pt x="2596697" y="0"/>
                </a:cubicBezTo>
                <a:cubicBezTo>
                  <a:pt x="2741276" y="-10783"/>
                  <a:pt x="2921948" y="32818"/>
                  <a:pt x="3195014" y="0"/>
                </a:cubicBezTo>
                <a:cubicBezTo>
                  <a:pt x="3468080" y="-32818"/>
                  <a:pt x="3623112" y="32197"/>
                  <a:pt x="3859146" y="0"/>
                </a:cubicBezTo>
                <a:cubicBezTo>
                  <a:pt x="4095180" y="-32197"/>
                  <a:pt x="4402184" y="87016"/>
                  <a:pt x="4589093" y="0"/>
                </a:cubicBezTo>
                <a:cubicBezTo>
                  <a:pt x="4776002" y="-87016"/>
                  <a:pt x="4937228" y="47006"/>
                  <a:pt x="5187410" y="0"/>
                </a:cubicBezTo>
                <a:cubicBezTo>
                  <a:pt x="5437592" y="-47006"/>
                  <a:pt x="5467125" y="5863"/>
                  <a:pt x="5588282" y="0"/>
                </a:cubicBezTo>
                <a:cubicBezTo>
                  <a:pt x="5709439" y="-5863"/>
                  <a:pt x="6363421" y="53477"/>
                  <a:pt x="6581489" y="0"/>
                </a:cubicBezTo>
                <a:cubicBezTo>
                  <a:pt x="6587086" y="137498"/>
                  <a:pt x="6525115" y="260417"/>
                  <a:pt x="6581489" y="520758"/>
                </a:cubicBezTo>
                <a:cubicBezTo>
                  <a:pt x="6637863" y="781099"/>
                  <a:pt x="6523570" y="942260"/>
                  <a:pt x="6581489" y="1107996"/>
                </a:cubicBezTo>
                <a:cubicBezTo>
                  <a:pt x="6383241" y="1148767"/>
                  <a:pt x="6057345" y="1105542"/>
                  <a:pt x="5917357" y="1107996"/>
                </a:cubicBezTo>
                <a:cubicBezTo>
                  <a:pt x="5777369" y="1110450"/>
                  <a:pt x="5573442" y="1056193"/>
                  <a:pt x="5253225" y="1107996"/>
                </a:cubicBezTo>
                <a:cubicBezTo>
                  <a:pt x="4933008" y="1159799"/>
                  <a:pt x="4941654" y="1103958"/>
                  <a:pt x="4786537" y="1107996"/>
                </a:cubicBezTo>
                <a:cubicBezTo>
                  <a:pt x="4631420" y="1112034"/>
                  <a:pt x="4460420" y="1105390"/>
                  <a:pt x="4188220" y="1107996"/>
                </a:cubicBezTo>
                <a:cubicBezTo>
                  <a:pt x="3916020" y="1110602"/>
                  <a:pt x="3802962" y="1052954"/>
                  <a:pt x="3458273" y="1107996"/>
                </a:cubicBezTo>
                <a:cubicBezTo>
                  <a:pt x="3113584" y="1163038"/>
                  <a:pt x="3071360" y="1094833"/>
                  <a:pt x="2925771" y="1107996"/>
                </a:cubicBezTo>
                <a:cubicBezTo>
                  <a:pt x="2780182" y="1121159"/>
                  <a:pt x="2400417" y="1056166"/>
                  <a:pt x="2261639" y="1107996"/>
                </a:cubicBezTo>
                <a:cubicBezTo>
                  <a:pt x="2122861" y="1159826"/>
                  <a:pt x="1861369" y="1102991"/>
                  <a:pt x="1663322" y="1107996"/>
                </a:cubicBezTo>
                <a:cubicBezTo>
                  <a:pt x="1465275" y="1113001"/>
                  <a:pt x="1386851" y="1059227"/>
                  <a:pt x="1196634" y="1107996"/>
                </a:cubicBezTo>
                <a:cubicBezTo>
                  <a:pt x="1006417" y="1156765"/>
                  <a:pt x="754751" y="1040670"/>
                  <a:pt x="532502" y="1107996"/>
                </a:cubicBezTo>
                <a:cubicBezTo>
                  <a:pt x="310253" y="1175322"/>
                  <a:pt x="117119" y="1090847"/>
                  <a:pt x="0" y="1107996"/>
                </a:cubicBezTo>
                <a:cubicBezTo>
                  <a:pt x="-34765" y="853955"/>
                  <a:pt x="41407" y="776421"/>
                  <a:pt x="0" y="542918"/>
                </a:cubicBezTo>
                <a:cubicBezTo>
                  <a:pt x="-41407" y="309415"/>
                  <a:pt x="15817" y="176607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8461752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66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كان وأخواتها </a:t>
            </a:r>
            <a:endParaRPr lang="en-US" sz="6600" b="1" cap="none" spc="0" dirty="0">
              <a:ln/>
              <a:solidFill>
                <a:schemeClr val="tx2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673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ded Corner 1"/>
          <p:cNvSpPr/>
          <p:nvPr/>
        </p:nvSpPr>
        <p:spPr>
          <a:xfrm>
            <a:off x="6096000" y="300252"/>
            <a:ext cx="4970596" cy="6186884"/>
          </a:xfrm>
          <a:prstGeom prst="foldedCorner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BBEFED"/>
              </a:clrFrom>
              <a:clrTo>
                <a:srgbClr val="BBEF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184" y="0"/>
            <a:ext cx="5633060" cy="68709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03508" y="1847590"/>
            <a:ext cx="1059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هيا نساعد (الربوت)</a:t>
            </a:r>
          </a:p>
          <a:p>
            <a:pPr algn="ctr"/>
            <a:r>
              <a:rPr lang="ar-SA" dirty="0"/>
              <a:t>على تحديد نوع الخبر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76887" y="2775343"/>
            <a:ext cx="789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ظ</a:t>
            </a:r>
            <a:r>
              <a:rPr lang="ar-AE" dirty="0"/>
              <a:t>لت الرياضةُ مفيدةً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92847" y="2915354"/>
            <a:ext cx="86899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700" dirty="0"/>
              <a:t>أصبح الشارعُ منظرهُ</a:t>
            </a:r>
          </a:p>
          <a:p>
            <a:pPr algn="ctr"/>
            <a:r>
              <a:rPr lang="ar-AE" sz="1700" dirty="0"/>
              <a:t>جميلٌ </a:t>
            </a:r>
            <a:endParaRPr lang="en-US" sz="1700" dirty="0"/>
          </a:p>
        </p:txBody>
      </p:sp>
      <p:sp>
        <p:nvSpPr>
          <p:cNvPr id="9" name="Rectangle 8"/>
          <p:cNvSpPr/>
          <p:nvPr/>
        </p:nvSpPr>
        <p:spPr>
          <a:xfrm>
            <a:off x="1675405" y="4565601"/>
            <a:ext cx="10871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خبر</a:t>
            </a:r>
          </a:p>
          <a:p>
            <a:pPr algn="ctr"/>
            <a:r>
              <a:rPr lang="ar-SA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مفرد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94643" y="4632955"/>
            <a:ext cx="9172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خبر</a:t>
            </a:r>
          </a:p>
          <a:p>
            <a:pPr algn="ctr"/>
            <a:r>
              <a:rPr lang="ar-S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جملة</a:t>
            </a:r>
          </a:p>
          <a:p>
            <a:pPr algn="ctr"/>
            <a:r>
              <a:rPr lang="ar-SA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اسمية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60919" y="4678685"/>
            <a:ext cx="88517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خبر</a:t>
            </a:r>
          </a:p>
          <a:p>
            <a:pPr algn="ctr"/>
            <a:r>
              <a:rPr lang="ar-S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ar-AE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شبه </a:t>
            </a:r>
          </a:p>
          <a:p>
            <a:pPr algn="ctr"/>
            <a:r>
              <a:rPr lang="ar-S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جملة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1945033" y="4054127"/>
            <a:ext cx="1315791" cy="717328"/>
          </a:xfrm>
          <a:prstGeom prst="straightConnector1">
            <a:avLst/>
          </a:prstGeom>
          <a:ln w="444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1821443" y="3949623"/>
            <a:ext cx="1271130" cy="742089"/>
          </a:xfrm>
          <a:prstGeom prst="straightConnector1">
            <a:avLst/>
          </a:prstGeom>
          <a:ln w="444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cxnSpLocks/>
          </p:cNvCxnSpPr>
          <p:nvPr/>
        </p:nvCxnSpPr>
        <p:spPr>
          <a:xfrm>
            <a:off x="2573358" y="3929916"/>
            <a:ext cx="1445224" cy="781502"/>
          </a:xfrm>
          <a:prstGeom prst="straightConnector1">
            <a:avLst/>
          </a:prstGeom>
          <a:ln w="444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23118" y="1426279"/>
            <a:ext cx="401012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/>
              <a:t>حدد نوع الخبر في الجمل الآتية </a:t>
            </a:r>
          </a:p>
          <a:p>
            <a:pPr algn="ctr"/>
            <a:r>
              <a:rPr lang="ar-SA" sz="2400" b="1" dirty="0">
                <a:solidFill>
                  <a:schemeClr val="accent2">
                    <a:lumMod val="50000"/>
                  </a:schemeClr>
                </a:solidFill>
              </a:rPr>
              <a:t>(مفرد – جملة اسمية –جملة فعلية</a:t>
            </a:r>
            <a:r>
              <a:rPr lang="ar-AE" sz="2400" b="1" dirty="0">
                <a:solidFill>
                  <a:schemeClr val="accent2">
                    <a:lumMod val="50000"/>
                  </a:schemeClr>
                </a:solidFill>
              </a:rPr>
              <a:t>- شبه جمله </a:t>
            </a:r>
            <a:r>
              <a:rPr lang="ar-SA" sz="24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 algn="ctr"/>
            <a:endParaRPr lang="ar-SA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r>
              <a:rPr lang="ar-SA" sz="1900" b="1" dirty="0"/>
              <a:t> </a:t>
            </a:r>
            <a:r>
              <a:rPr lang="ar-AE" sz="2400" b="1" dirty="0"/>
              <a:t>صارَ العاملُ يشغلُ بجدٍ   </a:t>
            </a:r>
            <a:r>
              <a:rPr lang="ar-SA" sz="1900" b="1" dirty="0"/>
              <a:t>....................</a:t>
            </a:r>
          </a:p>
          <a:p>
            <a:pPr algn="r"/>
            <a:endParaRPr lang="ar-SA" sz="1900" b="1" dirty="0"/>
          </a:p>
          <a:p>
            <a:pPr algn="r"/>
            <a:r>
              <a:rPr lang="ar-SA" sz="1900" b="1" dirty="0"/>
              <a:t> </a:t>
            </a:r>
            <a:r>
              <a:rPr lang="ar-AE" sz="2400" b="1" dirty="0"/>
              <a:t>كان الكلامُ صائبًا    </a:t>
            </a:r>
            <a:r>
              <a:rPr lang="ar-SA" sz="1900" b="1" dirty="0"/>
              <a:t>........</a:t>
            </a:r>
          </a:p>
          <a:p>
            <a:pPr algn="r"/>
            <a:endParaRPr lang="ar-SA" sz="1900" b="1" dirty="0"/>
          </a:p>
          <a:p>
            <a:pPr algn="r"/>
            <a:r>
              <a:rPr lang="ar-SA" sz="1900" b="1" dirty="0"/>
              <a:t> </a:t>
            </a:r>
          </a:p>
          <a:p>
            <a:pPr algn="r"/>
            <a:r>
              <a:rPr lang="ar-AE" sz="2400" b="1" dirty="0"/>
              <a:t>كانَ النخيلُ تمرهُ ناضجٌ</a:t>
            </a:r>
            <a:r>
              <a:rPr lang="ar-SA" sz="2400" b="1" dirty="0"/>
              <a:t>.</a:t>
            </a:r>
            <a:r>
              <a:rPr lang="ar-AE" sz="2400" b="1" dirty="0"/>
              <a:t>      </a:t>
            </a:r>
            <a:r>
              <a:rPr lang="ar-SA" sz="1900" b="1" dirty="0"/>
              <a:t>............</a:t>
            </a:r>
          </a:p>
          <a:p>
            <a:pPr algn="r"/>
            <a:endParaRPr lang="ar-AE" sz="1900" b="1" dirty="0"/>
          </a:p>
          <a:p>
            <a:pPr algn="r"/>
            <a:r>
              <a:rPr lang="ar-AE" altLang="en-US" sz="2000" dirty="0">
                <a:solidFill>
                  <a:srgbClr val="FF0000"/>
                </a:solidFill>
              </a:rPr>
              <a:t>     </a:t>
            </a:r>
            <a:r>
              <a:rPr lang="ar-A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كان الكتابُ فوق الطاولةِ.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ar-AE" altLang="en-US" sz="2000" dirty="0">
                <a:solidFill>
                  <a:srgbClr val="FF0000"/>
                </a:solidFill>
              </a:rPr>
              <a:t>                       </a:t>
            </a:r>
            <a:endParaRPr lang="ar-SA" altLang="en-US" sz="2000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394901" y="3349882"/>
            <a:ext cx="103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>
                <a:solidFill>
                  <a:schemeClr val="accent2">
                    <a:lumMod val="50000"/>
                  </a:schemeClr>
                </a:solidFill>
              </a:rPr>
              <a:t>مفرد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558722" y="2817087"/>
            <a:ext cx="1486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>
                <a:solidFill>
                  <a:schemeClr val="accent2">
                    <a:lumMod val="50000"/>
                  </a:schemeClr>
                </a:solidFill>
              </a:rPr>
              <a:t>جملة فعلية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93828" y="4344342"/>
            <a:ext cx="1486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400" b="1" dirty="0">
                <a:solidFill>
                  <a:schemeClr val="accent2">
                    <a:lumMod val="50000"/>
                  </a:schemeClr>
                </a:solidFill>
              </a:rPr>
              <a:t>جملة اسمية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87187" y="5001850"/>
            <a:ext cx="1486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chemeClr val="accent2">
                    <a:lumMod val="50000"/>
                  </a:schemeClr>
                </a:solidFill>
              </a:rPr>
              <a:t>شبه جملة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2068765" y="2636844"/>
            <a:ext cx="83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dirty="0"/>
              <a:t>أمست ال</a:t>
            </a:r>
            <a:r>
              <a:rPr lang="ar-SA" dirty="0"/>
              <a:t>أ</a:t>
            </a:r>
            <a:r>
              <a:rPr lang="ar-AE" dirty="0"/>
              <a:t>شجارُ قُرب النهر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0140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22" grpId="0"/>
      <p:bldP spid="9" grpId="0"/>
      <p:bldP spid="26" grpId="0"/>
      <p:bldP spid="29" grpId="0"/>
      <p:bldP spid="19" grpId="0"/>
      <p:bldP spid="43" grpId="0"/>
      <p:bldP spid="51" grpId="0"/>
      <p:bldP spid="52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>
            <a:extLst>
              <a:ext uri="{FF2B5EF4-FFF2-40B4-BE49-F238E27FC236}">
                <a16:creationId xmlns:a16="http://schemas.microsoft.com/office/drawing/2014/main" xmlns="" id="{5536AEF8-864A-42D7-8547-BE56C157B4CC}"/>
              </a:ext>
            </a:extLst>
          </p:cNvPr>
          <p:cNvSpPr/>
          <p:nvPr/>
        </p:nvSpPr>
        <p:spPr>
          <a:xfrm>
            <a:off x="4514103" y="197346"/>
            <a:ext cx="6581489" cy="1107996"/>
          </a:xfrm>
          <a:custGeom>
            <a:avLst/>
            <a:gdLst>
              <a:gd name="connsiteX0" fmla="*/ 0 w 6581489"/>
              <a:gd name="connsiteY0" fmla="*/ 0 h 1107996"/>
              <a:gd name="connsiteX1" fmla="*/ 466687 w 6581489"/>
              <a:gd name="connsiteY1" fmla="*/ 0 h 1107996"/>
              <a:gd name="connsiteX2" fmla="*/ 867560 w 6581489"/>
              <a:gd name="connsiteY2" fmla="*/ 0 h 1107996"/>
              <a:gd name="connsiteX3" fmla="*/ 1400062 w 6581489"/>
              <a:gd name="connsiteY3" fmla="*/ 0 h 1107996"/>
              <a:gd name="connsiteX4" fmla="*/ 2064194 w 6581489"/>
              <a:gd name="connsiteY4" fmla="*/ 0 h 1107996"/>
              <a:gd name="connsiteX5" fmla="*/ 2596697 w 6581489"/>
              <a:gd name="connsiteY5" fmla="*/ 0 h 1107996"/>
              <a:gd name="connsiteX6" fmla="*/ 3195014 w 6581489"/>
              <a:gd name="connsiteY6" fmla="*/ 0 h 1107996"/>
              <a:gd name="connsiteX7" fmla="*/ 3859146 w 6581489"/>
              <a:gd name="connsiteY7" fmla="*/ 0 h 1107996"/>
              <a:gd name="connsiteX8" fmla="*/ 4589093 w 6581489"/>
              <a:gd name="connsiteY8" fmla="*/ 0 h 1107996"/>
              <a:gd name="connsiteX9" fmla="*/ 5187410 w 6581489"/>
              <a:gd name="connsiteY9" fmla="*/ 0 h 1107996"/>
              <a:gd name="connsiteX10" fmla="*/ 5588282 w 6581489"/>
              <a:gd name="connsiteY10" fmla="*/ 0 h 1107996"/>
              <a:gd name="connsiteX11" fmla="*/ 6581489 w 6581489"/>
              <a:gd name="connsiteY11" fmla="*/ 0 h 1107996"/>
              <a:gd name="connsiteX12" fmla="*/ 6581489 w 6581489"/>
              <a:gd name="connsiteY12" fmla="*/ 520758 h 1107996"/>
              <a:gd name="connsiteX13" fmla="*/ 6581489 w 6581489"/>
              <a:gd name="connsiteY13" fmla="*/ 1107996 h 1107996"/>
              <a:gd name="connsiteX14" fmla="*/ 5917357 w 6581489"/>
              <a:gd name="connsiteY14" fmla="*/ 1107996 h 1107996"/>
              <a:gd name="connsiteX15" fmla="*/ 5253225 w 6581489"/>
              <a:gd name="connsiteY15" fmla="*/ 1107996 h 1107996"/>
              <a:gd name="connsiteX16" fmla="*/ 4786537 w 6581489"/>
              <a:gd name="connsiteY16" fmla="*/ 1107996 h 1107996"/>
              <a:gd name="connsiteX17" fmla="*/ 4188220 w 6581489"/>
              <a:gd name="connsiteY17" fmla="*/ 1107996 h 1107996"/>
              <a:gd name="connsiteX18" fmla="*/ 3458273 w 6581489"/>
              <a:gd name="connsiteY18" fmla="*/ 1107996 h 1107996"/>
              <a:gd name="connsiteX19" fmla="*/ 2925771 w 6581489"/>
              <a:gd name="connsiteY19" fmla="*/ 1107996 h 1107996"/>
              <a:gd name="connsiteX20" fmla="*/ 2261639 w 6581489"/>
              <a:gd name="connsiteY20" fmla="*/ 1107996 h 1107996"/>
              <a:gd name="connsiteX21" fmla="*/ 1663322 w 6581489"/>
              <a:gd name="connsiteY21" fmla="*/ 1107996 h 1107996"/>
              <a:gd name="connsiteX22" fmla="*/ 1196634 w 6581489"/>
              <a:gd name="connsiteY22" fmla="*/ 1107996 h 1107996"/>
              <a:gd name="connsiteX23" fmla="*/ 532502 w 6581489"/>
              <a:gd name="connsiteY23" fmla="*/ 1107996 h 1107996"/>
              <a:gd name="connsiteX24" fmla="*/ 0 w 6581489"/>
              <a:gd name="connsiteY24" fmla="*/ 1107996 h 1107996"/>
              <a:gd name="connsiteX25" fmla="*/ 0 w 6581489"/>
              <a:gd name="connsiteY25" fmla="*/ 542918 h 1107996"/>
              <a:gd name="connsiteX26" fmla="*/ 0 w 6581489"/>
              <a:gd name="connsiteY26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581489" h="1107996" extrusionOk="0">
                <a:moveTo>
                  <a:pt x="0" y="0"/>
                </a:moveTo>
                <a:cubicBezTo>
                  <a:pt x="139209" y="-323"/>
                  <a:pt x="355285" y="28541"/>
                  <a:pt x="466687" y="0"/>
                </a:cubicBezTo>
                <a:cubicBezTo>
                  <a:pt x="578089" y="-28541"/>
                  <a:pt x="745192" y="36217"/>
                  <a:pt x="867560" y="0"/>
                </a:cubicBezTo>
                <a:cubicBezTo>
                  <a:pt x="989928" y="-36217"/>
                  <a:pt x="1229606" y="53681"/>
                  <a:pt x="1400062" y="0"/>
                </a:cubicBezTo>
                <a:cubicBezTo>
                  <a:pt x="1570518" y="-53681"/>
                  <a:pt x="1803386" y="23238"/>
                  <a:pt x="2064194" y="0"/>
                </a:cubicBezTo>
                <a:cubicBezTo>
                  <a:pt x="2325002" y="-23238"/>
                  <a:pt x="2452118" y="10783"/>
                  <a:pt x="2596697" y="0"/>
                </a:cubicBezTo>
                <a:cubicBezTo>
                  <a:pt x="2741276" y="-10783"/>
                  <a:pt x="2921948" y="32818"/>
                  <a:pt x="3195014" y="0"/>
                </a:cubicBezTo>
                <a:cubicBezTo>
                  <a:pt x="3468080" y="-32818"/>
                  <a:pt x="3623112" y="32197"/>
                  <a:pt x="3859146" y="0"/>
                </a:cubicBezTo>
                <a:cubicBezTo>
                  <a:pt x="4095180" y="-32197"/>
                  <a:pt x="4402184" y="87016"/>
                  <a:pt x="4589093" y="0"/>
                </a:cubicBezTo>
                <a:cubicBezTo>
                  <a:pt x="4776002" y="-87016"/>
                  <a:pt x="4937228" y="47006"/>
                  <a:pt x="5187410" y="0"/>
                </a:cubicBezTo>
                <a:cubicBezTo>
                  <a:pt x="5437592" y="-47006"/>
                  <a:pt x="5467125" y="5863"/>
                  <a:pt x="5588282" y="0"/>
                </a:cubicBezTo>
                <a:cubicBezTo>
                  <a:pt x="5709439" y="-5863"/>
                  <a:pt x="6363421" y="53477"/>
                  <a:pt x="6581489" y="0"/>
                </a:cubicBezTo>
                <a:cubicBezTo>
                  <a:pt x="6587086" y="137498"/>
                  <a:pt x="6525115" y="260417"/>
                  <a:pt x="6581489" y="520758"/>
                </a:cubicBezTo>
                <a:cubicBezTo>
                  <a:pt x="6637863" y="781099"/>
                  <a:pt x="6523570" y="942260"/>
                  <a:pt x="6581489" y="1107996"/>
                </a:cubicBezTo>
                <a:cubicBezTo>
                  <a:pt x="6383241" y="1148767"/>
                  <a:pt x="6057345" y="1105542"/>
                  <a:pt x="5917357" y="1107996"/>
                </a:cubicBezTo>
                <a:cubicBezTo>
                  <a:pt x="5777369" y="1110450"/>
                  <a:pt x="5573442" y="1056193"/>
                  <a:pt x="5253225" y="1107996"/>
                </a:cubicBezTo>
                <a:cubicBezTo>
                  <a:pt x="4933008" y="1159799"/>
                  <a:pt x="4941654" y="1103958"/>
                  <a:pt x="4786537" y="1107996"/>
                </a:cubicBezTo>
                <a:cubicBezTo>
                  <a:pt x="4631420" y="1112034"/>
                  <a:pt x="4460420" y="1105390"/>
                  <a:pt x="4188220" y="1107996"/>
                </a:cubicBezTo>
                <a:cubicBezTo>
                  <a:pt x="3916020" y="1110602"/>
                  <a:pt x="3802962" y="1052954"/>
                  <a:pt x="3458273" y="1107996"/>
                </a:cubicBezTo>
                <a:cubicBezTo>
                  <a:pt x="3113584" y="1163038"/>
                  <a:pt x="3071360" y="1094833"/>
                  <a:pt x="2925771" y="1107996"/>
                </a:cubicBezTo>
                <a:cubicBezTo>
                  <a:pt x="2780182" y="1121159"/>
                  <a:pt x="2400417" y="1056166"/>
                  <a:pt x="2261639" y="1107996"/>
                </a:cubicBezTo>
                <a:cubicBezTo>
                  <a:pt x="2122861" y="1159826"/>
                  <a:pt x="1861369" y="1102991"/>
                  <a:pt x="1663322" y="1107996"/>
                </a:cubicBezTo>
                <a:cubicBezTo>
                  <a:pt x="1465275" y="1113001"/>
                  <a:pt x="1386851" y="1059227"/>
                  <a:pt x="1196634" y="1107996"/>
                </a:cubicBezTo>
                <a:cubicBezTo>
                  <a:pt x="1006417" y="1156765"/>
                  <a:pt x="754751" y="1040670"/>
                  <a:pt x="532502" y="1107996"/>
                </a:cubicBezTo>
                <a:cubicBezTo>
                  <a:pt x="310253" y="1175322"/>
                  <a:pt x="117119" y="1090847"/>
                  <a:pt x="0" y="1107996"/>
                </a:cubicBezTo>
                <a:cubicBezTo>
                  <a:pt x="-34765" y="853955"/>
                  <a:pt x="41407" y="776421"/>
                  <a:pt x="0" y="542918"/>
                </a:cubicBezTo>
                <a:cubicBezTo>
                  <a:pt x="-41407" y="309415"/>
                  <a:pt x="15817" y="176607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8461752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66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كان وأخواتها </a:t>
            </a:r>
            <a:endParaRPr lang="en-US" sz="6600" b="1" cap="none" spc="0" dirty="0">
              <a:ln/>
              <a:solidFill>
                <a:schemeClr val="tx2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329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1408</TotalTime>
  <Words>228</Words>
  <Application>Microsoft Office PowerPoint</Application>
  <PresentationFormat>مخصص</PresentationFormat>
  <Paragraphs>69</Paragraphs>
  <Slides>11</Slides>
  <Notes>0</Notes>
  <HiddenSlides>0</HiddenSlides>
  <MMClips>1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2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M. L</dc:creator>
  <cp:lastModifiedBy>mom</cp:lastModifiedBy>
  <cp:revision>235</cp:revision>
  <dcterms:created xsi:type="dcterms:W3CDTF">2020-12-21T12:58:45Z</dcterms:created>
  <dcterms:modified xsi:type="dcterms:W3CDTF">2025-07-13T07:42:10Z</dcterms:modified>
</cp:coreProperties>
</file>